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5" r:id="rId2"/>
    <p:sldId id="308" r:id="rId3"/>
    <p:sldId id="272" r:id="rId4"/>
    <p:sldId id="277" r:id="rId5"/>
    <p:sldId id="278" r:id="rId6"/>
    <p:sldId id="280" r:id="rId7"/>
    <p:sldId id="282" r:id="rId8"/>
    <p:sldId id="283" r:id="rId9"/>
    <p:sldId id="309"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E48"/>
    <a:srgbClr val="E6EFD9"/>
    <a:srgbClr val="C7DCAC"/>
    <a:srgbClr val="DDEACC"/>
    <a:srgbClr val="90B957"/>
    <a:srgbClr val="B8D395"/>
    <a:srgbClr val="95C94E"/>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4" autoAdjust="0"/>
    <p:restoredTop sz="87028" autoAdjust="0"/>
  </p:normalViewPr>
  <p:slideViewPr>
    <p:cSldViewPr snapToObjects="1">
      <p:cViewPr>
        <p:scale>
          <a:sx n="90" d="100"/>
          <a:sy n="90" d="100"/>
        </p:scale>
        <p:origin x="-205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A06EA8A-2CD0-4F0A-B998-023BC2B05EC8}" type="datetimeFigureOut">
              <a:rPr lang="en-US"/>
              <a:pPr>
                <a:defRPr/>
              </a:pPr>
              <a:t>11/23/2016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343AF4-5393-4F48-AF81-5C8AAAECF2C8}" type="slidenum">
              <a:rPr/>
              <a:pPr>
                <a:defRPr/>
              </a:pPr>
              <a:t>‹#›</a:t>
            </a:fld>
            <a:endParaRPr lang="en-US"/>
          </a:p>
        </p:txBody>
      </p:sp>
    </p:spTree>
    <p:extLst>
      <p:ext uri="{BB962C8B-B14F-4D97-AF65-F5344CB8AC3E}">
        <p14:creationId xmlns:p14="http://schemas.microsoft.com/office/powerpoint/2010/main" val="28687070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to Presenter: This presentation provides information on the FSA ID that can be used in outreach to students and parents. The presentation was created by Federal Student Aid, an office the U.S. Department of Education. You may add or delete content to/from it. However, you must ensure that any edits made to this presentation and/or any uses of this presentation are done in a manner that furthers the goals of the Department. [This presentation was produced in November 2015.]</a:t>
            </a:r>
          </a:p>
        </p:txBody>
      </p:sp>
      <p:sp>
        <p:nvSpPr>
          <p:cNvPr id="4" name="Slide Number Placeholder 3"/>
          <p:cNvSpPr>
            <a:spLocks noGrp="1"/>
          </p:cNvSpPr>
          <p:nvPr>
            <p:ph type="sldNum" sz="quarter" idx="5"/>
          </p:nvPr>
        </p:nvSpPr>
        <p:spPr/>
        <p:txBody>
          <a:bodyPr/>
          <a:lstStyle/>
          <a:p>
            <a:pPr>
              <a:defRPr/>
            </a:pPr>
            <a:fld id="{B77D01AD-1377-42F9-BB9E-67B0AF1C520A}"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3731" indent="-280406">
              <a:spcBef>
                <a:spcPct val="30000"/>
              </a:spcBef>
              <a:defRPr sz="1200">
                <a:solidFill>
                  <a:schemeClr val="tx1"/>
                </a:solidFill>
                <a:latin typeface="Calibri" pitchFamily="34" charset="0"/>
              </a:defRPr>
            </a:lvl2pPr>
            <a:lvl3pPr marL="1127857" indent="-222768">
              <a:spcBef>
                <a:spcPct val="30000"/>
              </a:spcBef>
              <a:defRPr sz="1200">
                <a:solidFill>
                  <a:schemeClr val="tx1"/>
                </a:solidFill>
                <a:latin typeface="Calibri" pitchFamily="34" charset="0"/>
              </a:defRPr>
            </a:lvl3pPr>
            <a:lvl4pPr marL="1581181" indent="-222768">
              <a:spcBef>
                <a:spcPct val="30000"/>
              </a:spcBef>
              <a:defRPr sz="1200">
                <a:solidFill>
                  <a:schemeClr val="tx1"/>
                </a:solidFill>
                <a:latin typeface="Calibri" pitchFamily="34" charset="0"/>
              </a:defRPr>
            </a:lvl4pPr>
            <a:lvl5pPr marL="2036063" indent="-222768">
              <a:spcBef>
                <a:spcPct val="30000"/>
              </a:spcBef>
              <a:defRPr sz="1200">
                <a:solidFill>
                  <a:schemeClr val="tx1"/>
                </a:solidFill>
                <a:latin typeface="Calibri" pitchFamily="34" charset="0"/>
              </a:defRPr>
            </a:lvl5pPr>
            <a:lvl6pPr marL="2484713" indent="-222768" defTabSz="448650" eaLnBrk="0" fontAlgn="base" hangingPunct="0">
              <a:spcBef>
                <a:spcPct val="30000"/>
              </a:spcBef>
              <a:spcAft>
                <a:spcPct val="0"/>
              </a:spcAft>
              <a:defRPr sz="1200">
                <a:solidFill>
                  <a:schemeClr val="tx1"/>
                </a:solidFill>
                <a:latin typeface="Calibri" pitchFamily="34" charset="0"/>
              </a:defRPr>
            </a:lvl6pPr>
            <a:lvl7pPr marL="2933364" indent="-222768" defTabSz="448650" eaLnBrk="0" fontAlgn="base" hangingPunct="0">
              <a:spcBef>
                <a:spcPct val="30000"/>
              </a:spcBef>
              <a:spcAft>
                <a:spcPct val="0"/>
              </a:spcAft>
              <a:defRPr sz="1200">
                <a:solidFill>
                  <a:schemeClr val="tx1"/>
                </a:solidFill>
                <a:latin typeface="Calibri" pitchFamily="34" charset="0"/>
              </a:defRPr>
            </a:lvl7pPr>
            <a:lvl8pPr marL="3382014" indent="-222768" defTabSz="448650" eaLnBrk="0" fontAlgn="base" hangingPunct="0">
              <a:spcBef>
                <a:spcPct val="30000"/>
              </a:spcBef>
              <a:spcAft>
                <a:spcPct val="0"/>
              </a:spcAft>
              <a:defRPr sz="1200">
                <a:solidFill>
                  <a:schemeClr val="tx1"/>
                </a:solidFill>
                <a:latin typeface="Calibri" pitchFamily="34" charset="0"/>
              </a:defRPr>
            </a:lvl8pPr>
            <a:lvl9pPr marL="3830665" indent="-222768" defTabSz="448650"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149642ED-338D-4F57-AA55-2D27C139F385}" type="slidenum">
              <a:rPr lang="en-US" altLang="en-US" sz="1300"/>
              <a:pPr>
                <a:spcBef>
                  <a:spcPct val="0"/>
                </a:spcBef>
                <a:defRPr/>
              </a:pPr>
              <a:t>6</a:t>
            </a:fld>
            <a:endParaRPr lang="en-US" altLang="en-US" sz="1300"/>
          </a:p>
        </p:txBody>
      </p:sp>
      <p:sp>
        <p:nvSpPr>
          <p:cNvPr id="47108"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1" tIns="45275" rIns="90551" bIns="45275"/>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tabLst>
                <a:tab pos="169802" algn="l"/>
              </a:tabLst>
              <a:defRPr/>
            </a:pPr>
            <a:r>
              <a:rPr lang="en-US" dirty="0">
                <a:solidFill>
                  <a:schemeClr val="tx2">
                    <a:lumMod val="50000"/>
                  </a:schemeClr>
                </a:solidFill>
              </a:rPr>
              <a:t>On the next screen, you’ll be asked to provide your personal information. Make sure your Social Security number, date of birth, and name match what’s on your Social Security card.</a:t>
            </a:r>
          </a:p>
          <a:p>
            <a:pPr>
              <a:defRPr/>
            </a:pPr>
            <a:endParaRPr lang="en-US" dirty="0"/>
          </a:p>
        </p:txBody>
      </p:sp>
      <p:sp>
        <p:nvSpPr>
          <p:cNvPr id="4" name="Slide Number Placeholder 3"/>
          <p:cNvSpPr>
            <a:spLocks noGrp="1"/>
          </p:cNvSpPr>
          <p:nvPr>
            <p:ph type="sldNum" sz="quarter" idx="5"/>
          </p:nvPr>
        </p:nvSpPr>
        <p:spPr/>
        <p:txBody>
          <a:bodyPr/>
          <a:lstStyle/>
          <a:p>
            <a:pPr>
              <a:defRPr/>
            </a:pPr>
            <a:fld id="{83B88DD9-CEA0-47B7-B44E-08FEFF730BA8}" type="slidenum">
              <a:rPr lang="en-US" altLang="en-US" smtClean="0"/>
              <a:pPr>
                <a:defRPr/>
              </a:pPr>
              <a:t>8</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Note to presenter: If a student doesn’t have a PIN or doesn’t link his or her PIN to the FSA ID, the student can still create his or her FSA ID.</a:t>
            </a:r>
          </a:p>
          <a:p>
            <a:pPr marL="171450" indent="-171450">
              <a:buFont typeface="Arial" panose="020B0604020202020204" pitchFamily="34" charset="0"/>
              <a:buChar char="•"/>
              <a:defRPr/>
            </a:pPr>
            <a:r>
              <a:rPr lang="en-US" dirty="0" smtClean="0"/>
              <a:t>The student will be able to use his or her FSA ID to sign and submit a new (original) FAFSA right away.</a:t>
            </a:r>
          </a:p>
          <a:p>
            <a:pPr marL="171450" lvl="2" indent="-171450">
              <a:buFont typeface="Arial" panose="020B0604020202020204" pitchFamily="34" charset="0"/>
              <a:buChar char="•"/>
              <a:defRPr/>
            </a:pPr>
            <a:r>
              <a:rPr lang="en-US" dirty="0" smtClean="0"/>
              <a:t>The student will need to wait </a:t>
            </a:r>
            <a:r>
              <a:rPr lang="en-US" altLang="en-US" dirty="0" smtClean="0">
                <a:latin typeface="Arial" charset="0"/>
                <a:cs typeface="Arial" charset="0"/>
              </a:rPr>
              <a:t>1-3 days for the Social Security Administration to confirm his or her information before the student can take certain other actions, such as submitting a renewal FAFSA</a:t>
            </a:r>
          </a:p>
          <a:p>
            <a:pPr marL="171450" indent="-17145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pPr>
              <a:defRPr/>
            </a:pPr>
            <a:fld id="{B0DA08EB-9CF6-4DC9-9CBE-D3498115C480}"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to presenter: Challenge Question 5 (significant date) is only used by a student to access his or her loan history through automated phone systems, such as the Federal Student Aid Information Center.</a:t>
            </a:r>
          </a:p>
        </p:txBody>
      </p:sp>
      <p:sp>
        <p:nvSpPr>
          <p:cNvPr id="4" name="Slide Number Placeholder 3"/>
          <p:cNvSpPr>
            <a:spLocks noGrp="1"/>
          </p:cNvSpPr>
          <p:nvPr>
            <p:ph type="sldNum" sz="quarter" idx="5"/>
          </p:nvPr>
        </p:nvSpPr>
        <p:spPr/>
        <p:txBody>
          <a:bodyPr/>
          <a:lstStyle/>
          <a:p>
            <a:pPr>
              <a:defRPr/>
            </a:pPr>
            <a:fld id="{AD90BF9D-CBB3-4F43-89AE-9312977A4BBC}"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mbo">
    <p:spTree>
      <p:nvGrpSpPr>
        <p:cNvPr id="1" name=""/>
        <p:cNvGrpSpPr/>
        <p:nvPr/>
      </p:nvGrpSpPr>
      <p:grpSpPr>
        <a:xfrm>
          <a:off x="0" y="0"/>
          <a:ext cx="0" cy="0"/>
          <a:chOff x="0" y="0"/>
          <a:chExt cx="0" cy="0"/>
        </a:xfrm>
      </p:grpSpPr>
      <p:sp>
        <p:nvSpPr>
          <p:cNvPr id="5"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6"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7"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8"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9"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10"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12" name="Title 12"/>
          <p:cNvSpPr>
            <a:spLocks noGrp="1"/>
          </p:cNvSpPr>
          <p:nvPr>
            <p:ph type="title"/>
          </p:nvPr>
        </p:nvSpPr>
        <p:spPr>
          <a:xfrm>
            <a:off x="381000" y="2137955"/>
            <a:ext cx="8229600" cy="738595"/>
          </a:xfrm>
          <a:prstGeom prst="rect">
            <a:avLst/>
          </a:prstGeom>
          <a:noFill/>
        </p:spPr>
        <p:txBody>
          <a:bodyPr vert="horz"/>
          <a:lstStyle>
            <a:lvl1pPr algn="l">
              <a:defRPr sz="4800">
                <a:solidFill>
                  <a:srgbClr val="155F86"/>
                </a:solidFill>
                <a:latin typeface="Arial"/>
                <a:cs typeface="Arial"/>
              </a:defRPr>
            </a:lvl1pPr>
          </a:lstStyle>
          <a:p>
            <a:r>
              <a:rPr lang="en-US" dirty="0"/>
              <a:t>Click to edit Master </a:t>
            </a:r>
            <a:r>
              <a:rPr lang="en-US" dirty="0" smtClean="0"/>
              <a:t>title</a:t>
            </a:r>
            <a:endParaRPr lang="en-US" dirty="0"/>
          </a:p>
        </p:txBody>
      </p:sp>
      <p:sp>
        <p:nvSpPr>
          <p:cNvPr id="15" name="Subtitle 2"/>
          <p:cNvSpPr>
            <a:spLocks noGrp="1"/>
          </p:cNvSpPr>
          <p:nvPr>
            <p:ph type="subTitle" idx="1"/>
          </p:nvPr>
        </p:nvSpPr>
        <p:spPr>
          <a:xfrm>
            <a:off x="410190" y="2800350"/>
            <a:ext cx="8425545" cy="704850"/>
          </a:xfrm>
          <a:prstGeom prst="rect">
            <a:avLst/>
          </a:prstGeom>
          <a:noFill/>
        </p:spPr>
        <p:txBody>
          <a:bodyPr vert="horz"/>
          <a:lstStyle>
            <a:lvl1pPr marL="0" indent="0" algn="l">
              <a:buNone/>
              <a:defRPr sz="2400" b="0">
                <a:solidFill>
                  <a:srgbClr val="96BC5A"/>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a:t>
            </a:r>
            <a:r>
              <a:rPr lang="en-US" dirty="0" smtClean="0"/>
              <a:t>subtitle</a:t>
            </a:r>
            <a:endParaRPr lang="en-US" dirty="0"/>
          </a:p>
        </p:txBody>
      </p:sp>
      <p:sp>
        <p:nvSpPr>
          <p:cNvPr id="16" name="Content Placeholder 10"/>
          <p:cNvSpPr>
            <a:spLocks noGrp="1"/>
          </p:cNvSpPr>
          <p:nvPr>
            <p:ph sz="quarter" idx="11"/>
          </p:nvPr>
        </p:nvSpPr>
        <p:spPr>
          <a:xfrm>
            <a:off x="533400" y="5340461"/>
            <a:ext cx="7021286" cy="596677"/>
          </a:xfrm>
          <a:prstGeom prst="rect">
            <a:avLst/>
          </a:prstGeom>
        </p:spPr>
        <p:txBody>
          <a:bodyPr vert="horz"/>
          <a:lstStyle>
            <a:lvl1pPr marL="0" indent="0" algn="l">
              <a:buNone/>
              <a:defRPr sz="2200">
                <a:solidFill>
                  <a:srgbClr val="155F86"/>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dirty="0"/>
              <a:t>Click to edit Master </a:t>
            </a:r>
            <a:r>
              <a:rPr lang="en-US" dirty="0" smtClean="0"/>
              <a:t>text</a:t>
            </a:r>
            <a:endParaRPr lang="en-US" dirty="0"/>
          </a:p>
        </p:txBody>
      </p:sp>
    </p:spTree>
    <p:extLst>
      <p:ext uri="{BB962C8B-B14F-4D97-AF65-F5344CB8AC3E}">
        <p14:creationId xmlns:p14="http://schemas.microsoft.com/office/powerpoint/2010/main" val="121293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5"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6"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7"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8"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9"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16" name="Content Placeholder 15"/>
          <p:cNvSpPr>
            <a:spLocks noGrp="1"/>
          </p:cNvSpPr>
          <p:nvPr>
            <p:ph sz="quarter" idx="10"/>
          </p:nvPr>
        </p:nvSpPr>
        <p:spPr>
          <a:xfrm>
            <a:off x="762000" y="609600"/>
            <a:ext cx="7543800" cy="4114800"/>
          </a:xfrm>
          <a:prstGeom prst="rect">
            <a:avLst/>
          </a:prstGeom>
        </p:spPr>
        <p:txBody>
          <a:bodyPr/>
          <a:lstStyle>
            <a:lvl1pPr>
              <a:defRPr sz="2000" baseline="0">
                <a:solidFill>
                  <a:schemeClr val="tx1"/>
                </a:solidFill>
              </a:defRPr>
            </a:lvl1pPr>
          </a:lstStyle>
          <a:p>
            <a:pPr lvl="0"/>
            <a:r>
              <a:rPr lang="en-US" smtClean="0"/>
              <a:t>Click to edit Master text styles</a:t>
            </a:r>
          </a:p>
        </p:txBody>
      </p:sp>
      <p:sp>
        <p:nvSpPr>
          <p:cNvPr id="10" name="Text Placeholder 3"/>
          <p:cNvSpPr>
            <a:spLocks noGrp="1"/>
          </p:cNvSpPr>
          <p:nvPr>
            <p:ph type="body" sz="half" idx="2"/>
          </p:nvPr>
        </p:nvSpPr>
        <p:spPr>
          <a:xfrm>
            <a:off x="762000" y="5029200"/>
            <a:ext cx="7543800" cy="1143000"/>
          </a:xfrm>
          <a:prstGeom prst="rect">
            <a:avLst/>
          </a:prstGeom>
        </p:spPr>
        <p:txBody>
          <a:bodyPr/>
          <a:lstStyle>
            <a:lvl1pPr>
              <a:defRPr sz="2000"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61411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3"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4"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5"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6"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7"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Tree>
    <p:extLst>
      <p:ext uri="{BB962C8B-B14F-4D97-AF65-F5344CB8AC3E}">
        <p14:creationId xmlns:p14="http://schemas.microsoft.com/office/powerpoint/2010/main" val="399427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60375" y="1062038"/>
            <a:ext cx="8150225"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6"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7"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8"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9"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10"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2" name="Title 1"/>
          <p:cNvSpPr>
            <a:spLocks noGrp="1"/>
          </p:cNvSpPr>
          <p:nvPr>
            <p:ph type="title"/>
          </p:nvPr>
        </p:nvSpPr>
        <p:spPr>
          <a:xfrm>
            <a:off x="459708" y="304800"/>
            <a:ext cx="8303292" cy="647698"/>
          </a:xfrm>
          <a:prstGeom prst="rect">
            <a:avLst/>
          </a:prstGeom>
        </p:spPr>
        <p:txBody>
          <a:bodyPr/>
          <a:lstStyle>
            <a:lvl1pPr algn="l">
              <a:defRPr sz="4000">
                <a:solidFill>
                  <a:srgbClr val="000000"/>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219200"/>
            <a:ext cx="8229600" cy="4297363"/>
          </a:xfrm>
          <a:prstGeom prst="rect">
            <a:avLst/>
          </a:prstGeom>
        </p:spPr>
        <p:txBody>
          <a:bodyPr/>
          <a:lstStyle>
            <a:lvl1pPr marL="230188" indent="-230188">
              <a:buSzPct val="80000"/>
              <a:defRPr sz="2400">
                <a:solidFill>
                  <a:srgbClr val="000000"/>
                </a:solidFill>
                <a:latin typeface="Arial"/>
                <a:cs typeface="Arial"/>
              </a:defRPr>
            </a:lvl1pPr>
            <a:lvl2pPr marL="404813" indent="-174625">
              <a:buSzPct val="75000"/>
              <a:buFont typeface="Arial"/>
              <a:buChar char="•"/>
              <a:defRPr sz="2400">
                <a:solidFill>
                  <a:srgbClr val="000000"/>
                </a:solidFill>
                <a:latin typeface="Arial"/>
                <a:cs typeface="Arial"/>
              </a:defRPr>
            </a:lvl2pPr>
            <a:lvl3pPr marL="623888" indent="-163513">
              <a:buSzPct val="80000"/>
              <a:defRPr sz="1600">
                <a:solidFill>
                  <a:srgbClr val="000000"/>
                </a:solidFill>
                <a:latin typeface="Arial"/>
                <a:cs typeface="Arial"/>
              </a:defRPr>
            </a:lvl3pPr>
            <a:lvl4pPr marL="854075" indent="-230188">
              <a:defRPr sz="1100">
                <a:solidFill>
                  <a:srgbClr val="000000"/>
                </a:solidFill>
                <a:latin typeface="Arial"/>
                <a:cs typeface="Arial"/>
              </a:defRPr>
            </a:lvl4pPr>
            <a:lvl5pPr marL="1028700" indent="-228600">
              <a:defRPr sz="1200">
                <a:solidFill>
                  <a:srgbClr val="000000"/>
                </a:solidFill>
                <a:latin typeface="Arial"/>
                <a:cs typeface="Arial"/>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087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5"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6"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7"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8"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9"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23" name="Title 22"/>
          <p:cNvSpPr>
            <a:spLocks noGrp="1"/>
          </p:cNvSpPr>
          <p:nvPr>
            <p:ph type="title"/>
          </p:nvPr>
        </p:nvSpPr>
        <p:spPr>
          <a:xfrm>
            <a:off x="323850" y="2971799"/>
            <a:ext cx="8229600" cy="790575"/>
          </a:xfrm>
          <a:prstGeom prst="rect">
            <a:avLst/>
          </a:prstGeom>
        </p:spPr>
        <p:txBody>
          <a:bodyPr/>
          <a:lstStyle>
            <a:lvl1pPr algn="l">
              <a:defRPr sz="4800">
                <a:solidFill>
                  <a:srgbClr val="1B73A2"/>
                </a:solidFill>
              </a:defRPr>
            </a:lvl1pPr>
          </a:lstStyle>
          <a:p>
            <a:r>
              <a:rPr lang="en-US" dirty="0" smtClean="0"/>
              <a:t>Click to edit Master title</a:t>
            </a:r>
            <a:endParaRPr lang="en-US" dirty="0"/>
          </a:p>
        </p:txBody>
      </p:sp>
      <p:sp>
        <p:nvSpPr>
          <p:cNvPr id="25" name="Text Placeholder 24"/>
          <p:cNvSpPr>
            <a:spLocks noGrp="1"/>
          </p:cNvSpPr>
          <p:nvPr>
            <p:ph type="body" sz="quarter" idx="10"/>
          </p:nvPr>
        </p:nvSpPr>
        <p:spPr>
          <a:xfrm>
            <a:off x="447675" y="3657600"/>
            <a:ext cx="8229600" cy="762000"/>
          </a:xfrm>
          <a:prstGeom prst="rect">
            <a:avLst/>
          </a:prstGeom>
        </p:spPr>
        <p:txBody>
          <a:bodyPr/>
          <a:lstStyle>
            <a:lvl1pPr marL="0" indent="0">
              <a:buNone/>
              <a:defRPr sz="2400">
                <a:solidFill>
                  <a:srgbClr val="90B957"/>
                </a:solidFill>
              </a:defRPr>
            </a:lvl1pPr>
          </a:lstStyle>
          <a:p>
            <a:pPr lvl="0"/>
            <a:r>
              <a:rPr lang="en-US" dirty="0" smtClean="0"/>
              <a:t>Click to edit Master text</a:t>
            </a:r>
          </a:p>
        </p:txBody>
      </p:sp>
    </p:spTree>
    <p:extLst>
      <p:ext uri="{BB962C8B-B14F-4D97-AF65-F5344CB8AC3E}">
        <p14:creationId xmlns:p14="http://schemas.microsoft.com/office/powerpoint/2010/main" val="281644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5"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6"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7"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8"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9"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10"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cxnSp>
        <p:nvCxnSpPr>
          <p:cNvPr id="12" name="Straight Connector 11"/>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9708" y="304800"/>
            <a:ext cx="8303292" cy="647698"/>
          </a:xfrm>
          <a:prstGeom prst="rect">
            <a:avLst/>
          </a:prstGeom>
        </p:spPr>
        <p:txBody>
          <a:bodyPr/>
          <a:lstStyle>
            <a:lvl1pPr algn="l">
              <a:defRPr sz="4000">
                <a:solidFill>
                  <a:schemeClr val="tx1"/>
                </a:solidFill>
                <a:latin typeface="Arial"/>
                <a:cs typeface="Arial"/>
              </a:defRPr>
            </a:lvl1pPr>
          </a:lstStyle>
          <a:p>
            <a:r>
              <a:rPr lang="en-US" dirty="0" smtClean="0"/>
              <a:t>Click to edit Master title style</a:t>
            </a:r>
            <a:endParaRPr lang="en-US" dirty="0"/>
          </a:p>
        </p:txBody>
      </p:sp>
      <p:sp>
        <p:nvSpPr>
          <p:cNvPr id="13" name="Content Placeholder 15"/>
          <p:cNvSpPr>
            <a:spLocks noGrp="1"/>
          </p:cNvSpPr>
          <p:nvPr>
            <p:ph sz="quarter" idx="10"/>
          </p:nvPr>
        </p:nvSpPr>
        <p:spPr>
          <a:xfrm>
            <a:off x="533400" y="1252538"/>
            <a:ext cx="8077200" cy="4114800"/>
          </a:xfrm>
          <a:prstGeom prst="rect">
            <a:avLst/>
          </a:prstGeom>
        </p:spPr>
        <p:txBody>
          <a:bodyPr/>
          <a:lstStyle>
            <a:lvl1pPr>
              <a:defRPr sz="2000" baseline="0">
                <a:solidFill>
                  <a:schemeClr val="tx1"/>
                </a:solidFill>
              </a:defRPr>
            </a:lvl1pPr>
          </a:lstStyle>
          <a:p>
            <a:pPr lvl="0"/>
            <a:r>
              <a:rPr lang="en-US" dirty="0" smtClean="0"/>
              <a:t>Click to edit Master text styles</a:t>
            </a:r>
          </a:p>
        </p:txBody>
      </p:sp>
      <p:sp>
        <p:nvSpPr>
          <p:cNvPr id="14" name="Text Placeholder 3"/>
          <p:cNvSpPr>
            <a:spLocks noGrp="1"/>
          </p:cNvSpPr>
          <p:nvPr>
            <p:ph type="body" sz="half" idx="2"/>
          </p:nvPr>
        </p:nvSpPr>
        <p:spPr>
          <a:xfrm>
            <a:off x="533400" y="5532437"/>
            <a:ext cx="8077200" cy="804862"/>
          </a:xfrm>
          <a:prstGeom prst="rect">
            <a:avLst/>
          </a:prstGeom>
        </p:spPr>
        <p:txBody>
          <a:bodyPr/>
          <a:lstStyle>
            <a:lvl1pPr>
              <a:defRPr sz="2000" baseline="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66348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6"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7"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8"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9"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10"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cxnSp>
        <p:nvCxnSpPr>
          <p:cNvPr id="14" name="Straight Connector 13"/>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9708" y="304800"/>
            <a:ext cx="8303292" cy="647698"/>
          </a:xfrm>
          <a:prstGeom prst="rect">
            <a:avLst/>
          </a:prstGeom>
        </p:spPr>
        <p:txBody>
          <a:bodyPr/>
          <a:lstStyle>
            <a:lvl1pPr algn="l">
              <a:defRPr sz="4000">
                <a:solidFill>
                  <a:schemeClr val="tx1"/>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533400" y="1752600"/>
            <a:ext cx="3886200" cy="4584699"/>
          </a:xfrm>
          <a:prstGeom prst="rect">
            <a:avLst/>
          </a:prstGeom>
        </p:spPr>
        <p:txBody>
          <a:bodyPr/>
          <a:lstStyle>
            <a:lvl1pPr marL="230188" indent="-230188">
              <a:buSzPct val="80000"/>
              <a:defRPr sz="2000">
                <a:solidFill>
                  <a:schemeClr val="tx1"/>
                </a:solidFill>
                <a:latin typeface="Arial"/>
                <a:cs typeface="Arial"/>
              </a:defRPr>
            </a:lvl1pPr>
            <a:lvl2pPr marL="404813" indent="-174625">
              <a:buSzPct val="75000"/>
              <a:buFont typeface="Arial"/>
              <a:buChar char="•"/>
              <a:defRPr sz="1800">
                <a:solidFill>
                  <a:schemeClr val="tx1"/>
                </a:solidFill>
                <a:latin typeface="Arial"/>
                <a:cs typeface="Arial"/>
              </a:defRPr>
            </a:lvl2pPr>
            <a:lvl3pPr marL="623888" indent="-163513">
              <a:buSzPct val="80000"/>
              <a:defRPr sz="1600">
                <a:solidFill>
                  <a:schemeClr val="tx1"/>
                </a:solidFill>
                <a:latin typeface="Arial"/>
                <a:cs typeface="Arial"/>
              </a:defRPr>
            </a:lvl3pPr>
            <a:lvl4pPr marL="854075" indent="-230188">
              <a:defRPr sz="1100">
                <a:solidFill>
                  <a:schemeClr val="tx1"/>
                </a:solidFill>
                <a:latin typeface="Arial"/>
                <a:cs typeface="Arial"/>
              </a:defRPr>
            </a:lvl4pPr>
            <a:lvl5pPr marL="1028700" indent="-228600">
              <a:defRPr sz="1200">
                <a:solidFill>
                  <a:schemeClr val="tx1"/>
                </a:solidFill>
                <a:latin typeface="Arial"/>
                <a:cs typeface="Arial"/>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0"/>
          </p:nvPr>
        </p:nvSpPr>
        <p:spPr>
          <a:xfrm>
            <a:off x="4724400" y="1743075"/>
            <a:ext cx="3886200" cy="4594224"/>
          </a:xfrm>
          <a:prstGeom prst="rect">
            <a:avLst/>
          </a:prstGeom>
        </p:spPr>
        <p:txBody>
          <a:bodyPr/>
          <a:lstStyle>
            <a:lvl1pPr marL="230188" indent="-230188">
              <a:buSzPct val="80000"/>
              <a:defRPr sz="2000">
                <a:solidFill>
                  <a:schemeClr val="tx1"/>
                </a:solidFill>
                <a:latin typeface="Arial"/>
                <a:cs typeface="Arial"/>
              </a:defRPr>
            </a:lvl1pPr>
            <a:lvl2pPr marL="404813" indent="-174625">
              <a:buSzPct val="75000"/>
              <a:buFont typeface="Arial"/>
              <a:buChar char="•"/>
              <a:defRPr sz="1800">
                <a:solidFill>
                  <a:schemeClr val="tx1"/>
                </a:solidFill>
                <a:latin typeface="Arial"/>
                <a:cs typeface="Arial"/>
              </a:defRPr>
            </a:lvl2pPr>
            <a:lvl3pPr marL="623888" indent="-163513">
              <a:buSzPct val="80000"/>
              <a:defRPr sz="1600">
                <a:solidFill>
                  <a:schemeClr val="tx1"/>
                </a:solidFill>
                <a:latin typeface="Arial"/>
                <a:cs typeface="Arial"/>
              </a:defRPr>
            </a:lvl3pPr>
            <a:lvl4pPr marL="854075" indent="-230188">
              <a:defRPr sz="1100">
                <a:solidFill>
                  <a:schemeClr val="tx1"/>
                </a:solidFill>
                <a:latin typeface="Arial"/>
                <a:cs typeface="Arial"/>
              </a:defRPr>
            </a:lvl4pPr>
            <a:lvl5pPr marL="1028700" indent="-228600">
              <a:defRPr sz="1200">
                <a:solidFill>
                  <a:schemeClr val="tx1"/>
                </a:solidFill>
                <a:latin typeface="Arial"/>
                <a:cs typeface="Arial"/>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539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7"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8"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9"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10"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12"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15"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cxnSp>
        <p:nvCxnSpPr>
          <p:cNvPr id="18" name="Straight Connector 17"/>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9708" y="304800"/>
            <a:ext cx="8303292" cy="647698"/>
          </a:xfrm>
          <a:prstGeom prst="rect">
            <a:avLst/>
          </a:prstGeom>
        </p:spPr>
        <p:txBody>
          <a:bodyPr/>
          <a:lstStyle>
            <a:lvl1pPr algn="l">
              <a:defRPr sz="4000">
                <a:solidFill>
                  <a:schemeClr val="tx1"/>
                </a:solidFill>
                <a:latin typeface="Arial"/>
                <a:cs typeface="Arial"/>
              </a:defRPr>
            </a:lvl1pPr>
          </a:lstStyle>
          <a:p>
            <a:r>
              <a:rPr lang="en-US" smtClean="0"/>
              <a:t>Click to edit Master title style</a:t>
            </a:r>
            <a:endParaRPr lang="en-US" dirty="0"/>
          </a:p>
        </p:txBody>
      </p:sp>
      <p:sp>
        <p:nvSpPr>
          <p:cNvPr id="13" name="Text Placeholder 2"/>
          <p:cNvSpPr>
            <a:spLocks noGrp="1"/>
          </p:cNvSpPr>
          <p:nvPr>
            <p:ph type="body" idx="1"/>
          </p:nvPr>
        </p:nvSpPr>
        <p:spPr>
          <a:xfrm>
            <a:off x="457200" y="1535113"/>
            <a:ext cx="4040188" cy="639762"/>
          </a:xfrm>
          <a:prstGeom prst="rect">
            <a:avLst/>
          </a:prstGeom>
        </p:spPr>
        <p:txBody>
          <a:bodyPr/>
          <a:lstStyle>
            <a:lvl1pPr>
              <a:defRPr sz="2000" baseline="0">
                <a:solidFill>
                  <a:schemeClr val="tx1"/>
                </a:solidFill>
              </a:defRPr>
            </a:lvl1pPr>
          </a:lstStyle>
          <a:p>
            <a:endParaRPr lang="en-US" dirty="0"/>
          </a:p>
        </p:txBody>
      </p:sp>
      <p:sp>
        <p:nvSpPr>
          <p:cNvPr id="14" name="Content Placeholder 3"/>
          <p:cNvSpPr>
            <a:spLocks noGrp="1"/>
          </p:cNvSpPr>
          <p:nvPr>
            <p:ph sz="half" idx="2"/>
          </p:nvPr>
        </p:nvSpPr>
        <p:spPr>
          <a:xfrm>
            <a:off x="457200" y="2174875"/>
            <a:ext cx="4040188" cy="3951288"/>
          </a:xfrm>
          <a:prstGeom prst="rect">
            <a:avLst/>
          </a:prstGeom>
        </p:spPr>
        <p:txBody>
          <a:bodyPr/>
          <a:lstStyle>
            <a:lvl1pPr>
              <a:defRPr sz="2000" baseline="0">
                <a:solidFill>
                  <a:schemeClr val="tx1"/>
                </a:solidFill>
              </a:defRPr>
            </a:lvl1pPr>
          </a:lstStyle>
          <a:p>
            <a:endParaRPr lang="en-US" dirty="0"/>
          </a:p>
        </p:txBody>
      </p:sp>
      <p:sp>
        <p:nvSpPr>
          <p:cNvPr id="16" name="Text Placeholder 4"/>
          <p:cNvSpPr>
            <a:spLocks noGrp="1"/>
          </p:cNvSpPr>
          <p:nvPr>
            <p:ph type="body" sz="quarter" idx="3"/>
          </p:nvPr>
        </p:nvSpPr>
        <p:spPr>
          <a:xfrm>
            <a:off x="4645025" y="1535113"/>
            <a:ext cx="4041775" cy="639762"/>
          </a:xfrm>
          <a:prstGeom prst="rect">
            <a:avLst/>
          </a:prstGeom>
        </p:spPr>
        <p:txBody>
          <a:bodyPr/>
          <a:lstStyle>
            <a:lvl1pPr>
              <a:defRPr sz="2000" baseline="0">
                <a:solidFill>
                  <a:schemeClr val="tx1"/>
                </a:solidFill>
              </a:defRPr>
            </a:lvl1pPr>
          </a:lstStyle>
          <a:p>
            <a:endParaRPr lang="en-US" dirty="0"/>
          </a:p>
        </p:txBody>
      </p:sp>
      <p:sp>
        <p:nvSpPr>
          <p:cNvPr id="17" name="Content Placeholder 5"/>
          <p:cNvSpPr>
            <a:spLocks noGrp="1"/>
          </p:cNvSpPr>
          <p:nvPr>
            <p:ph sz="quarter" idx="4"/>
          </p:nvPr>
        </p:nvSpPr>
        <p:spPr>
          <a:xfrm>
            <a:off x="4645025" y="2174875"/>
            <a:ext cx="4041775" cy="3951288"/>
          </a:xfrm>
          <a:prstGeom prst="rect">
            <a:avLst/>
          </a:prstGeom>
        </p:spPr>
        <p:txBody>
          <a:bodyPr/>
          <a:lstStyle>
            <a:lvl1pPr>
              <a:defRPr sz="2000" baseline="0">
                <a:solidFill>
                  <a:schemeClr val="tx1"/>
                </a:solidFill>
              </a:defRPr>
            </a:lvl1pPr>
          </a:lstStyle>
          <a:p>
            <a:endParaRPr lang="en-US" dirty="0"/>
          </a:p>
        </p:txBody>
      </p:sp>
    </p:spTree>
    <p:extLst>
      <p:ext uri="{BB962C8B-B14F-4D97-AF65-F5344CB8AC3E}">
        <p14:creationId xmlns:p14="http://schemas.microsoft.com/office/powerpoint/2010/main" val="127351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 Caption on Top">
    <p:spTree>
      <p:nvGrpSpPr>
        <p:cNvPr id="1" name=""/>
        <p:cNvGrpSpPr/>
        <p:nvPr/>
      </p:nvGrpSpPr>
      <p:grpSpPr>
        <a:xfrm>
          <a:off x="0" y="0"/>
          <a:ext cx="0" cy="0"/>
          <a:chOff x="0" y="0"/>
          <a:chExt cx="0" cy="0"/>
        </a:xfrm>
      </p:grpSpPr>
      <p:cxnSp>
        <p:nvCxnSpPr>
          <p:cNvPr id="5" name="Straight Connector 4"/>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6"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7"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8"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9"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11"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12"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2" name="Title 1"/>
          <p:cNvSpPr>
            <a:spLocks noGrp="1"/>
          </p:cNvSpPr>
          <p:nvPr>
            <p:ph type="title"/>
          </p:nvPr>
        </p:nvSpPr>
        <p:spPr>
          <a:xfrm>
            <a:off x="459708" y="304800"/>
            <a:ext cx="8303292" cy="647698"/>
          </a:xfrm>
          <a:prstGeom prst="rect">
            <a:avLst/>
          </a:prstGeom>
        </p:spPr>
        <p:txBody>
          <a:bodyPr/>
          <a:lstStyle>
            <a:lvl1pPr algn="l">
              <a:defRPr sz="4000">
                <a:solidFill>
                  <a:schemeClr val="tx1"/>
                </a:solidFill>
                <a:latin typeface="Arial"/>
                <a:cs typeface="Arial"/>
              </a:defRPr>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763254" y="1196973"/>
            <a:ext cx="7543800" cy="1143000"/>
          </a:xfrm>
          <a:prstGeom prst="rect">
            <a:avLst/>
          </a:prstGeom>
        </p:spPr>
        <p:txBody>
          <a:bodyPr/>
          <a:lstStyle>
            <a:lvl1pPr>
              <a:defRPr sz="2000" baseline="0">
                <a:solidFill>
                  <a:schemeClr val="tx1"/>
                </a:solidFill>
              </a:defRPr>
            </a:lvl1pPr>
          </a:lstStyle>
          <a:p>
            <a:pPr lvl="0"/>
            <a:r>
              <a:rPr lang="en-US" dirty="0" smtClean="0"/>
              <a:t>Click to edit Master text styles</a:t>
            </a:r>
          </a:p>
        </p:txBody>
      </p:sp>
      <p:sp>
        <p:nvSpPr>
          <p:cNvPr id="17" name="Content Placeholder 15"/>
          <p:cNvSpPr>
            <a:spLocks noGrp="1"/>
          </p:cNvSpPr>
          <p:nvPr>
            <p:ph sz="quarter" idx="10"/>
          </p:nvPr>
        </p:nvSpPr>
        <p:spPr>
          <a:xfrm>
            <a:off x="744204" y="2505075"/>
            <a:ext cx="7543800" cy="4114800"/>
          </a:xfrm>
          <a:prstGeom prst="rect">
            <a:avLst/>
          </a:prstGeom>
        </p:spPr>
        <p:txBody>
          <a:bodyPr/>
          <a:lstStyle>
            <a:lvl1pPr>
              <a:defRPr sz="2000" baseline="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80284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 Two Captions">
    <p:spTree>
      <p:nvGrpSpPr>
        <p:cNvPr id="1" name=""/>
        <p:cNvGrpSpPr/>
        <p:nvPr/>
      </p:nvGrpSpPr>
      <p:grpSpPr>
        <a:xfrm>
          <a:off x="0" y="0"/>
          <a:ext cx="0" cy="0"/>
          <a:chOff x="0" y="0"/>
          <a:chExt cx="0" cy="0"/>
        </a:xfrm>
      </p:grpSpPr>
      <p:cxnSp>
        <p:nvCxnSpPr>
          <p:cNvPr id="6" name="Straight Connector 5"/>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7"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8"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9"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11"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12"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13"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2" name="Title 1"/>
          <p:cNvSpPr>
            <a:spLocks noGrp="1"/>
          </p:cNvSpPr>
          <p:nvPr>
            <p:ph type="title"/>
          </p:nvPr>
        </p:nvSpPr>
        <p:spPr>
          <a:xfrm>
            <a:off x="459708" y="304800"/>
            <a:ext cx="8303292" cy="647698"/>
          </a:xfrm>
          <a:prstGeom prst="rect">
            <a:avLst/>
          </a:prstGeom>
        </p:spPr>
        <p:txBody>
          <a:bodyPr/>
          <a:lstStyle>
            <a:lvl1pPr algn="l">
              <a:defRPr sz="4000">
                <a:solidFill>
                  <a:schemeClr val="tx1"/>
                </a:solidFill>
                <a:latin typeface="Arial"/>
                <a:cs typeface="Arial"/>
              </a:defRPr>
            </a:lvl1pPr>
          </a:lstStyle>
          <a:p>
            <a:r>
              <a:rPr lang="en-US" smtClean="0"/>
              <a:t>Click to edit Master title style</a:t>
            </a:r>
            <a:endParaRPr lang="en-US" dirty="0"/>
          </a:p>
        </p:txBody>
      </p:sp>
      <p:sp>
        <p:nvSpPr>
          <p:cNvPr id="10" name="Text Placeholder 3"/>
          <p:cNvSpPr>
            <a:spLocks noGrp="1"/>
          </p:cNvSpPr>
          <p:nvPr>
            <p:ph type="body" sz="half" idx="2"/>
          </p:nvPr>
        </p:nvSpPr>
        <p:spPr>
          <a:xfrm>
            <a:off x="763254" y="1196973"/>
            <a:ext cx="7543800" cy="631827"/>
          </a:xfrm>
          <a:prstGeom prst="rect">
            <a:avLst/>
          </a:prstGeom>
        </p:spPr>
        <p:txBody>
          <a:bodyPr/>
          <a:lstStyle>
            <a:lvl1pPr>
              <a:defRPr sz="2000" baseline="0">
                <a:solidFill>
                  <a:schemeClr val="tx1"/>
                </a:solidFill>
              </a:defRPr>
            </a:lvl1pPr>
          </a:lstStyle>
          <a:p>
            <a:pPr lvl="0"/>
            <a:r>
              <a:rPr lang="en-US" smtClean="0"/>
              <a:t>Click to edit Master text styles</a:t>
            </a:r>
          </a:p>
        </p:txBody>
      </p:sp>
      <p:sp>
        <p:nvSpPr>
          <p:cNvPr id="17" name="Content Placeholder 15"/>
          <p:cNvSpPr>
            <a:spLocks noGrp="1"/>
          </p:cNvSpPr>
          <p:nvPr>
            <p:ph sz="quarter" idx="10"/>
          </p:nvPr>
        </p:nvSpPr>
        <p:spPr>
          <a:xfrm>
            <a:off x="744204" y="1981200"/>
            <a:ext cx="7543800" cy="3962400"/>
          </a:xfrm>
          <a:prstGeom prst="rect">
            <a:avLst/>
          </a:prstGeom>
        </p:spPr>
        <p:txBody>
          <a:bodyPr/>
          <a:lstStyle>
            <a:lvl1pPr>
              <a:defRPr sz="2000" baseline="0">
                <a:solidFill>
                  <a:schemeClr val="tx1"/>
                </a:solidFill>
              </a:defRPr>
            </a:lvl1pPr>
          </a:lstStyle>
          <a:p>
            <a:pPr lvl="0"/>
            <a:r>
              <a:rPr lang="en-US" smtClean="0"/>
              <a:t>Click to edit Master text styles</a:t>
            </a:r>
          </a:p>
        </p:txBody>
      </p:sp>
      <p:sp>
        <p:nvSpPr>
          <p:cNvPr id="18" name="Text Placeholder 3"/>
          <p:cNvSpPr>
            <a:spLocks noGrp="1"/>
          </p:cNvSpPr>
          <p:nvPr>
            <p:ph type="body" sz="half" idx="11"/>
          </p:nvPr>
        </p:nvSpPr>
        <p:spPr>
          <a:xfrm>
            <a:off x="725154" y="6096000"/>
            <a:ext cx="7543800" cy="631827"/>
          </a:xfrm>
          <a:prstGeom prst="rect">
            <a:avLst/>
          </a:prstGeom>
        </p:spPr>
        <p:txBody>
          <a:bodyPr/>
          <a:lstStyle>
            <a:lvl1pPr>
              <a:defRPr sz="2000"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49774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cxnSp>
        <p:nvCxnSpPr>
          <p:cNvPr id="3" name="Straight Connector 2"/>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4" name="Rectangle 1"/>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5" name="Rectangle 1"/>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6"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7" name="Rectangle 1"/>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8" name="Rectangle 1"/>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sp>
        <p:nvSpPr>
          <p:cNvPr id="9"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2" name="Title 1"/>
          <p:cNvSpPr>
            <a:spLocks noGrp="1"/>
          </p:cNvSpPr>
          <p:nvPr>
            <p:ph type="title"/>
          </p:nvPr>
        </p:nvSpPr>
        <p:spPr>
          <a:xfrm>
            <a:off x="459708" y="304800"/>
            <a:ext cx="8303292" cy="647698"/>
          </a:xfrm>
          <a:prstGeom prst="rect">
            <a:avLst/>
          </a:prstGeom>
        </p:spPr>
        <p:txBody>
          <a:bodyPr/>
          <a:lstStyle>
            <a:lvl1pPr algn="l">
              <a:defRPr sz="4000">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514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4DDD152-D2BD-4D9B-8130-52D3D26482FD}" type="slidenum">
              <a:rPr/>
              <a:pPr>
                <a:defRPr/>
              </a:pPr>
              <a:t>‹#›</a:t>
            </a:fld>
            <a:endParaRPr 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hyperlink" Target="https://fsaid.ed.gov/"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studentaid.ed.gov/log-in" TargetMode="External"/><Relationship Id="rId2" Type="http://schemas.openxmlformats.org/officeDocument/2006/relationships/hyperlink" Target="https://fafsa.gov/" TargetMode="External"/><Relationship Id="rId1" Type="http://schemas.openxmlformats.org/officeDocument/2006/relationships/slideLayout" Target="../slideLayouts/slideLayout2.xml"/><Relationship Id="rId6" Type="http://schemas.openxmlformats.org/officeDocument/2006/relationships/hyperlink" Target="http://www.teach-ats.ed.gov/" TargetMode="External"/><Relationship Id="rId5" Type="http://schemas.openxmlformats.org/officeDocument/2006/relationships/hyperlink" Target="https://studentloans.gov/" TargetMode="External"/><Relationship Id="rId4" Type="http://schemas.openxmlformats.org/officeDocument/2006/relationships/hyperlink" Target="http://www.nslds.ed.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afsa.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hyperlink" Target="https://studentaid.ed.gov/sa/fafsa/filling-out/fsaid?utm_source=presentation&amp;utm_medium=document&amp;utm_content=info&amp;utm_campaign=2015fsai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tudentaid.ed.gov/sa/fafsa/filling-out/dependency?utm_source=presentation&amp;utm_medium=document&amp;utm_content=dependency&amp;utm_campaign=2015fsai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studentaid.ed.gov/sa/fafsa/filling-out/fsaid?utm_source=presentation&amp;utm_medium=document&amp;utm_content=fsaid&amp;utm_campaign=2015fsai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bwMode="auto">
          <a:xfrm>
            <a:off x="762000" y="2138363"/>
            <a:ext cx="7848600" cy="151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mtClean="0">
                <a:latin typeface="Arial" charset="0"/>
                <a:cs typeface="Arial" charset="0"/>
              </a:rPr>
              <a:t>Creating and Using Your FSA ID: An Overview</a:t>
            </a:r>
          </a:p>
        </p:txBody>
      </p:sp>
      <p:sp>
        <p:nvSpPr>
          <p:cNvPr id="13315" name="Content Placeholder 6"/>
          <p:cNvSpPr>
            <a:spLocks noGrp="1"/>
          </p:cNvSpPr>
          <p:nvPr>
            <p:ph sz="quarter" idx="11"/>
          </p:nvPr>
        </p:nvSpPr>
        <p:spPr bwMode="auto">
          <a:xfrm>
            <a:off x="533400" y="5340350"/>
            <a:ext cx="7021513"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mtClean="0">
                <a:latin typeface="Arial" charset="0"/>
                <a:cs typeface="Arial" charset="0"/>
              </a:rPr>
              <a:t>[Lori Auxier] | [November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60375"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Provide Profile Information</a:t>
            </a:r>
          </a:p>
        </p:txBody>
      </p:sp>
      <p:sp>
        <p:nvSpPr>
          <p:cNvPr id="12" name="TextBox 11"/>
          <p:cNvSpPr txBox="1"/>
          <p:nvPr/>
        </p:nvSpPr>
        <p:spPr>
          <a:xfrm>
            <a:off x="6096000" y="1182688"/>
            <a:ext cx="2590800" cy="4862512"/>
          </a:xfrm>
          <a:prstGeom prst="rect">
            <a:avLst/>
          </a:prstGeom>
          <a:noFill/>
        </p:spPr>
        <p:txBody>
          <a:bodyPr>
            <a:spAutoFit/>
          </a:bodyPr>
          <a:lstStyle/>
          <a:p>
            <a:pPr marL="173038" indent="-173038">
              <a:spcAft>
                <a:spcPts val="1200"/>
              </a:spcAft>
              <a:buFont typeface="Arial" panose="020B0604020202020204" pitchFamily="34" charset="0"/>
              <a:buChar char="•"/>
              <a:tabLst>
                <a:tab pos="173038" algn="l"/>
              </a:tabLst>
              <a:defRPr/>
            </a:pPr>
            <a:r>
              <a:rPr lang="en-US" sz="2000" dirty="0">
                <a:solidFill>
                  <a:schemeClr val="tx2">
                    <a:lumMod val="50000"/>
                  </a:schemeClr>
                </a:solidFill>
              </a:rPr>
              <a:t>Confirm information you entered previously and provide additional information</a:t>
            </a:r>
          </a:p>
          <a:p>
            <a:pPr marL="173038" indent="-173038">
              <a:spcAft>
                <a:spcPts val="600"/>
              </a:spcAft>
              <a:buFont typeface="Arial" panose="020B0604020202020204" pitchFamily="34" charset="0"/>
              <a:buChar char="•"/>
              <a:tabLst>
                <a:tab pos="173038" algn="l"/>
              </a:tabLst>
              <a:defRPr/>
            </a:pPr>
            <a:r>
              <a:rPr lang="en-US" sz="2000" dirty="0">
                <a:solidFill>
                  <a:schemeClr val="tx2">
                    <a:lumMod val="50000"/>
                  </a:schemeClr>
                </a:solidFill>
              </a:rPr>
              <a:t>Make sure your information is correct; any errors could result in a delay or problem in your receiving financial aid (or the repayment of your federal student loans)</a:t>
            </a:r>
            <a:endParaRPr lang="en-US" sz="2000" dirty="0"/>
          </a:p>
        </p:txBody>
      </p:sp>
      <p:pic>
        <p:nvPicPr>
          <p:cNvPr id="22532" name="Picture 2" descr="Profile Information Web page"/>
          <p:cNvPicPr>
            <a:picLocks noChangeAspect="1"/>
          </p:cNvPicPr>
          <p:nvPr/>
        </p:nvPicPr>
        <p:blipFill>
          <a:blip r:embed="rId2">
            <a:extLst>
              <a:ext uri="{28A0092B-C50C-407E-A947-70E740481C1C}">
                <a14:useLocalDpi xmlns:a14="http://schemas.microsoft.com/office/drawing/2010/main" val="0"/>
              </a:ext>
            </a:extLst>
          </a:blip>
          <a:srcRect t="8723"/>
          <a:stretch>
            <a:fillRect/>
          </a:stretch>
        </p:blipFill>
        <p:spPr bwMode="auto">
          <a:xfrm>
            <a:off x="460375" y="1158875"/>
            <a:ext cx="5568950" cy="5622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3" name="Slide Number Placeholder 3"/>
          <p:cNvSpPr txBox="1">
            <a:spLocks/>
          </p:cNvSpPr>
          <p:nvPr/>
        </p:nvSpPr>
        <p:spPr bwMode="auto">
          <a:xfrm>
            <a:off x="8366125"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6AA5DF6F-0BA1-45F3-AD1C-F77BA50BCEAF}" type="slidenum">
              <a:rPr lang="en-US" altLang="en-US" sz="1400"/>
              <a:pPr eaLnBrk="1" hangingPunct="1"/>
              <a:t>10</a:t>
            </a:fld>
            <a:endParaRPr lang="en-US" altLang="en-US" sz="1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414338"/>
            <a:ext cx="83058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latin typeface="Arial" charset="0"/>
                <a:cs typeface="Arial" charset="0"/>
              </a:rPr>
              <a:t>Select/Create Challenge Questions and Answers</a:t>
            </a:r>
          </a:p>
        </p:txBody>
      </p:sp>
      <p:sp>
        <p:nvSpPr>
          <p:cNvPr id="8" name="TextBox 7"/>
          <p:cNvSpPr txBox="1"/>
          <p:nvPr/>
        </p:nvSpPr>
        <p:spPr>
          <a:xfrm>
            <a:off x="6019800" y="1066800"/>
            <a:ext cx="2819400" cy="5632450"/>
          </a:xfrm>
          <a:prstGeom prst="rect">
            <a:avLst/>
          </a:prstGeom>
          <a:noFill/>
        </p:spPr>
        <p:txBody>
          <a:bodyPr>
            <a:spAutoFit/>
          </a:bodyPr>
          <a:lstStyle/>
          <a:p>
            <a:pPr>
              <a:spcAft>
                <a:spcPts val="600"/>
              </a:spcAft>
              <a:defRPr/>
            </a:pPr>
            <a:r>
              <a:rPr lang="en-US" sz="1500" dirty="0"/>
              <a:t>Answering your challenge questions is one way to unlock your account or reset your username and password</a:t>
            </a:r>
          </a:p>
          <a:p>
            <a:pPr>
              <a:defRPr/>
            </a:pPr>
            <a:r>
              <a:rPr lang="en-US" sz="1500" b="1" u="sng" dirty="0">
                <a:solidFill>
                  <a:schemeClr val="tx2">
                    <a:lumMod val="50000"/>
                  </a:schemeClr>
                </a:solidFill>
              </a:rPr>
              <a:t>Questions 1 and 2:</a:t>
            </a:r>
          </a:p>
          <a:p>
            <a:pPr marL="173038" indent="-173038">
              <a:spcAft>
                <a:spcPts val="600"/>
              </a:spcAft>
              <a:buFont typeface="Arial" panose="020B0604020202020204" pitchFamily="34" charset="0"/>
              <a:buChar char="•"/>
              <a:tabLst>
                <a:tab pos="173038" algn="l"/>
              </a:tabLst>
              <a:defRPr/>
            </a:pPr>
            <a:r>
              <a:rPr lang="en-US" sz="1500" dirty="0">
                <a:solidFill>
                  <a:schemeClr val="tx2">
                    <a:lumMod val="50000"/>
                  </a:schemeClr>
                </a:solidFill>
              </a:rPr>
              <a:t>Select a question from the dropdown menu and then enter your answer</a:t>
            </a:r>
          </a:p>
          <a:p>
            <a:pPr>
              <a:defRPr/>
            </a:pPr>
            <a:r>
              <a:rPr lang="en-US" sz="1500" b="1" u="sng" dirty="0">
                <a:solidFill>
                  <a:schemeClr val="tx2">
                    <a:lumMod val="50000"/>
                  </a:schemeClr>
                </a:solidFill>
              </a:rPr>
              <a:t>Questions 3 and 4:</a:t>
            </a:r>
          </a:p>
          <a:p>
            <a:pPr marL="171450" indent="-171450">
              <a:buFont typeface="Arial" panose="020B0604020202020204" pitchFamily="34" charset="0"/>
              <a:buChar char="•"/>
              <a:defRPr/>
            </a:pPr>
            <a:r>
              <a:rPr lang="en-US" sz="1500" dirty="0">
                <a:solidFill>
                  <a:schemeClr val="tx2">
                    <a:lumMod val="50000"/>
                  </a:schemeClr>
                </a:solidFill>
              </a:rPr>
              <a:t>Make up your own question and enter your answer</a:t>
            </a:r>
          </a:p>
          <a:p>
            <a:pPr marL="171450" indent="-171450">
              <a:buFont typeface="Arial" panose="020B0604020202020204" pitchFamily="34" charset="0"/>
              <a:buChar char="•"/>
              <a:defRPr/>
            </a:pPr>
            <a:r>
              <a:rPr lang="en-US" sz="1500" dirty="0">
                <a:solidFill>
                  <a:schemeClr val="tx2">
                    <a:lumMod val="50000"/>
                  </a:schemeClr>
                </a:solidFill>
              </a:rPr>
              <a:t>Make sure the answers will be easy to remember</a:t>
            </a:r>
          </a:p>
          <a:p>
            <a:pPr marL="171450" indent="-171450">
              <a:buFont typeface="Arial" panose="020B0604020202020204" pitchFamily="34" charset="0"/>
              <a:buChar char="•"/>
              <a:defRPr/>
            </a:pPr>
            <a:r>
              <a:rPr lang="en-US" sz="1500" dirty="0">
                <a:solidFill>
                  <a:schemeClr val="tx2">
                    <a:lumMod val="50000"/>
                  </a:schemeClr>
                </a:solidFill>
              </a:rPr>
              <a:t>Examples of questions:</a:t>
            </a:r>
          </a:p>
          <a:p>
            <a:pPr marL="339725" lvl="1" indent="-106363">
              <a:buFont typeface="Arial" panose="020B0604020202020204" pitchFamily="34" charset="0"/>
              <a:buChar char="•"/>
              <a:defRPr/>
            </a:pPr>
            <a:r>
              <a:rPr lang="en-US" sz="1500" dirty="0">
                <a:solidFill>
                  <a:schemeClr val="tx2">
                    <a:lumMod val="50000"/>
                  </a:schemeClr>
                </a:solidFill>
              </a:rPr>
              <a:t>What’s your favorite color?</a:t>
            </a:r>
          </a:p>
          <a:p>
            <a:pPr marL="339725" lvl="1" indent="-106363">
              <a:spcAft>
                <a:spcPts val="600"/>
              </a:spcAft>
              <a:buFont typeface="Arial" panose="020B0604020202020204" pitchFamily="34" charset="0"/>
              <a:buChar char="•"/>
              <a:defRPr/>
            </a:pPr>
            <a:r>
              <a:rPr lang="en-US" sz="1500" dirty="0">
                <a:solidFill>
                  <a:schemeClr val="tx2">
                    <a:lumMod val="50000"/>
                  </a:schemeClr>
                </a:solidFill>
              </a:rPr>
              <a:t>What’s your favorite food?</a:t>
            </a:r>
          </a:p>
          <a:p>
            <a:pPr>
              <a:defRPr/>
            </a:pPr>
            <a:r>
              <a:rPr lang="en-US" sz="1500" b="1" u="sng" dirty="0">
                <a:solidFill>
                  <a:schemeClr val="tx2">
                    <a:lumMod val="50000"/>
                  </a:schemeClr>
                </a:solidFill>
              </a:rPr>
              <a:t>Question 5:</a:t>
            </a:r>
          </a:p>
          <a:p>
            <a:pPr marL="171450" indent="-171450">
              <a:buFont typeface="Arial" panose="020B0604020202020204" pitchFamily="34" charset="0"/>
              <a:buChar char="•"/>
              <a:defRPr/>
            </a:pPr>
            <a:r>
              <a:rPr lang="en-US" sz="1500" dirty="0">
                <a:solidFill>
                  <a:schemeClr val="tx2">
                    <a:lumMod val="50000"/>
                  </a:schemeClr>
                </a:solidFill>
              </a:rPr>
              <a:t>Enter a significant date</a:t>
            </a:r>
          </a:p>
          <a:p>
            <a:pPr marL="171450" indent="-171450">
              <a:buFont typeface="Arial" panose="020B0604020202020204" pitchFamily="34" charset="0"/>
              <a:buChar char="•"/>
              <a:defRPr/>
            </a:pPr>
            <a:r>
              <a:rPr lang="en-US" sz="1500" dirty="0">
                <a:solidFill>
                  <a:schemeClr val="tx2">
                    <a:lumMod val="50000"/>
                  </a:schemeClr>
                </a:solidFill>
              </a:rPr>
              <a:t>It can’t be your date of birth </a:t>
            </a:r>
          </a:p>
          <a:p>
            <a:pPr marL="171450" indent="-171450">
              <a:buFont typeface="Arial" panose="020B0604020202020204" pitchFamily="34" charset="0"/>
              <a:buChar char="•"/>
              <a:defRPr/>
            </a:pPr>
            <a:r>
              <a:rPr lang="en-US" sz="1500" dirty="0">
                <a:solidFill>
                  <a:schemeClr val="tx2">
                    <a:lumMod val="50000"/>
                  </a:schemeClr>
                </a:solidFill>
              </a:rPr>
              <a:t>Examples of dates:</a:t>
            </a:r>
          </a:p>
          <a:p>
            <a:pPr marL="398463" lvl="1" indent="-109538">
              <a:buFont typeface="Arial" panose="020B0604020202020204" pitchFamily="34" charset="0"/>
              <a:buChar char="•"/>
              <a:defRPr/>
            </a:pPr>
            <a:r>
              <a:rPr lang="en-US" sz="1500" dirty="0">
                <a:solidFill>
                  <a:schemeClr val="tx2">
                    <a:lumMod val="50000"/>
                  </a:schemeClr>
                </a:solidFill>
              </a:rPr>
              <a:t>Favorite holiday</a:t>
            </a:r>
          </a:p>
          <a:p>
            <a:pPr marL="398463" lvl="1" indent="-109538">
              <a:buFont typeface="Arial" panose="020B0604020202020204" pitchFamily="34" charset="0"/>
              <a:buChar char="•"/>
              <a:defRPr/>
            </a:pPr>
            <a:r>
              <a:rPr lang="en-US" sz="1500" dirty="0">
                <a:solidFill>
                  <a:schemeClr val="tx2">
                    <a:lumMod val="50000"/>
                  </a:schemeClr>
                </a:solidFill>
              </a:rPr>
              <a:t>Sibling or parent date of birth</a:t>
            </a:r>
          </a:p>
        </p:txBody>
      </p:sp>
      <p:grpSp>
        <p:nvGrpSpPr>
          <p:cNvPr id="23556" name="Group 5" descr="Challenge Questions and Answers Web page with the Show Text box emphasized. You can select Show Text to see what you're typing."/>
          <p:cNvGrpSpPr>
            <a:grpSpLocks/>
          </p:cNvGrpSpPr>
          <p:nvPr/>
        </p:nvGrpSpPr>
        <p:grpSpPr bwMode="auto">
          <a:xfrm>
            <a:off x="76200" y="1239838"/>
            <a:ext cx="5943600" cy="5237162"/>
            <a:chOff x="76200" y="1239837"/>
            <a:chExt cx="5943600" cy="5237163"/>
          </a:xfrm>
        </p:grpSpPr>
        <p:pic>
          <p:nvPicPr>
            <p:cNvPr id="23558" name="Picture 4"/>
            <p:cNvPicPr>
              <a:picLocks noChangeAspect="1"/>
            </p:cNvPicPr>
            <p:nvPr/>
          </p:nvPicPr>
          <p:blipFill>
            <a:blip r:embed="rId3">
              <a:extLst>
                <a:ext uri="{28A0092B-C50C-407E-A947-70E740481C1C}">
                  <a14:useLocalDpi xmlns:a14="http://schemas.microsoft.com/office/drawing/2010/main" val="0"/>
                </a:ext>
              </a:extLst>
            </a:blip>
            <a:srcRect t="12543"/>
            <a:stretch>
              <a:fillRect/>
            </a:stretch>
          </p:blipFill>
          <p:spPr bwMode="auto">
            <a:xfrm>
              <a:off x="76200" y="1239837"/>
              <a:ext cx="5943600" cy="5237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419600" y="3471862"/>
              <a:ext cx="1484313" cy="76041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defRPr/>
              </a:pPr>
              <a:r>
                <a:rPr lang="en-US" sz="1200" dirty="0">
                  <a:solidFill>
                    <a:schemeClr val="tx2">
                      <a:lumMod val="50000"/>
                    </a:schemeClr>
                  </a:solidFill>
                </a:rPr>
                <a:t>You can select “Show Text” to see what you’re typing</a:t>
              </a:r>
            </a:p>
          </p:txBody>
        </p:sp>
        <p:sp>
          <p:nvSpPr>
            <p:cNvPr id="10" name="Oval 9"/>
            <p:cNvSpPr/>
            <p:nvPr/>
          </p:nvSpPr>
          <p:spPr>
            <a:xfrm>
              <a:off x="3265488" y="3697287"/>
              <a:ext cx="609600" cy="3048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1" name="Straight Arrow Connector 10"/>
            <p:cNvCxnSpPr>
              <a:stCxn id="9" idx="1"/>
              <a:endCxn id="10" idx="6"/>
            </p:cNvCxnSpPr>
            <p:nvPr/>
          </p:nvCxnSpPr>
          <p:spPr>
            <a:xfrm flipH="1" flipV="1">
              <a:off x="3875088" y="3849687"/>
              <a:ext cx="544512" cy="1587"/>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3557"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FF01B975-843A-4DF4-93EF-609A54F442AE}" type="slidenum">
              <a:rPr lang="en-US" altLang="en-US" sz="1400"/>
              <a:pPr eaLnBrk="1" hangingPunct="1"/>
              <a:t>11</a:t>
            </a:fld>
            <a:endParaRPr lang="en-US" altLang="en-US" sz="1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Review Info and Agree to Terms</a:t>
            </a:r>
          </a:p>
        </p:txBody>
      </p:sp>
      <p:sp>
        <p:nvSpPr>
          <p:cNvPr id="8" name="TextBox 7"/>
          <p:cNvSpPr txBox="1"/>
          <p:nvPr/>
        </p:nvSpPr>
        <p:spPr>
          <a:xfrm>
            <a:off x="4648200" y="1219200"/>
            <a:ext cx="3962400" cy="3354388"/>
          </a:xfrm>
          <a:prstGeom prst="rect">
            <a:avLst/>
          </a:prstGeom>
          <a:noFill/>
        </p:spPr>
        <p:txBody>
          <a:bodyPr>
            <a:spAutoFit/>
          </a:bodyPr>
          <a:lstStyle/>
          <a:p>
            <a:pPr marL="171450" indent="-171450">
              <a:spcAft>
                <a:spcPts val="1200"/>
              </a:spcAft>
              <a:buFont typeface="Arial" panose="020B0604020202020204" pitchFamily="34" charset="0"/>
              <a:buChar char="•"/>
              <a:defRPr/>
            </a:pPr>
            <a:r>
              <a:rPr lang="en-US" sz="2400" dirty="0">
                <a:solidFill>
                  <a:schemeClr val="tx2">
                    <a:lumMod val="50000"/>
                  </a:schemeClr>
                </a:solidFill>
              </a:rPr>
              <a:t>Review and confirm your information</a:t>
            </a:r>
          </a:p>
          <a:p>
            <a:pPr marL="171450" indent="-171450">
              <a:spcAft>
                <a:spcPts val="1200"/>
              </a:spcAft>
              <a:buFont typeface="Arial" panose="020B0604020202020204" pitchFamily="34" charset="0"/>
              <a:buChar char="•"/>
              <a:defRPr/>
            </a:pPr>
            <a:r>
              <a:rPr lang="en-US" sz="2400" dirty="0">
                <a:solidFill>
                  <a:schemeClr val="tx2">
                    <a:lumMod val="50000"/>
                  </a:schemeClr>
                </a:solidFill>
              </a:rPr>
              <a:t>If you need to make a correction, use the “Previous” button</a:t>
            </a:r>
          </a:p>
          <a:p>
            <a:pPr marL="171450" indent="-171450">
              <a:spcAft>
                <a:spcPts val="1200"/>
              </a:spcAft>
              <a:buFont typeface="Arial" panose="020B0604020202020204" pitchFamily="34" charset="0"/>
              <a:buChar char="•"/>
              <a:defRPr/>
            </a:pPr>
            <a:r>
              <a:rPr lang="en-US" sz="2400" dirty="0">
                <a:solidFill>
                  <a:schemeClr val="tx2">
                    <a:lumMod val="50000"/>
                  </a:schemeClr>
                </a:solidFill>
              </a:rPr>
              <a:t>Review and agree to the terms and conditions for using your FSA ID</a:t>
            </a:r>
          </a:p>
        </p:txBody>
      </p:sp>
      <p:pic>
        <p:nvPicPr>
          <p:cNvPr id="24580" name="Picture 2" descr="Review Your Inforamtion and Terms and Conditions Web page"/>
          <p:cNvPicPr>
            <a:picLocks noChangeAspect="1"/>
          </p:cNvPicPr>
          <p:nvPr/>
        </p:nvPicPr>
        <p:blipFill>
          <a:blip r:embed="rId2">
            <a:extLst>
              <a:ext uri="{28A0092B-C50C-407E-A947-70E740481C1C}">
                <a14:useLocalDpi xmlns:a14="http://schemas.microsoft.com/office/drawing/2010/main" val="0"/>
              </a:ext>
            </a:extLst>
          </a:blip>
          <a:srcRect t="7921"/>
          <a:stretch>
            <a:fillRect/>
          </a:stretch>
        </p:blipFill>
        <p:spPr bwMode="auto">
          <a:xfrm>
            <a:off x="914400" y="1143000"/>
            <a:ext cx="3581400" cy="5602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81"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D7E208E2-327F-4428-A1D0-78476513C8D6}" type="slidenum">
              <a:rPr lang="en-US" altLang="en-US" sz="1400"/>
              <a:pPr eaLnBrk="1" hangingPunct="1"/>
              <a:t>12</a:t>
            </a:fld>
            <a:endParaRPr lang="en-US" altLang="en-US"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304800"/>
            <a:ext cx="81534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Verify Your E-mail</a:t>
            </a:r>
          </a:p>
        </p:txBody>
      </p:sp>
      <p:sp>
        <p:nvSpPr>
          <p:cNvPr id="8" name="TextBox 7"/>
          <p:cNvSpPr txBox="1"/>
          <p:nvPr/>
        </p:nvSpPr>
        <p:spPr>
          <a:xfrm>
            <a:off x="5449888" y="1077913"/>
            <a:ext cx="3313112" cy="5554662"/>
          </a:xfrm>
          <a:prstGeom prst="rect">
            <a:avLst/>
          </a:prstGeom>
          <a:noFill/>
        </p:spPr>
        <p:txBody>
          <a:bodyPr>
            <a:spAutoFit/>
          </a:bodyPr>
          <a:lstStyle/>
          <a:p>
            <a:pPr marL="171450" indent="-171450">
              <a:buFont typeface="Arial" panose="020B0604020202020204" pitchFamily="34" charset="0"/>
              <a:buChar char="•"/>
              <a:defRPr/>
            </a:pPr>
            <a:r>
              <a:rPr lang="en-US" sz="1500" dirty="0">
                <a:solidFill>
                  <a:schemeClr val="tx2">
                    <a:lumMod val="50000"/>
                  </a:schemeClr>
                </a:solidFill>
              </a:rPr>
              <a:t>If you provided an e-mail address, then you will be taken to the E-mail Verification page</a:t>
            </a:r>
          </a:p>
          <a:p>
            <a:pPr marL="171450" indent="-171450">
              <a:buFont typeface="Arial" panose="020B0604020202020204" pitchFamily="34" charset="0"/>
              <a:buChar char="•"/>
              <a:defRPr/>
            </a:pPr>
            <a:r>
              <a:rPr lang="en-US" sz="1500" dirty="0">
                <a:solidFill>
                  <a:schemeClr val="tx2">
                    <a:lumMod val="50000"/>
                  </a:schemeClr>
                </a:solidFill>
              </a:rPr>
              <a:t>Once you verify your e-mail, you can use your e-mail address as your username when logging in to Department of Education websites</a:t>
            </a:r>
          </a:p>
          <a:p>
            <a:pPr marL="171450" indent="-171450">
              <a:spcAft>
                <a:spcPts val="1200"/>
              </a:spcAft>
              <a:buFont typeface="Arial" panose="020B0604020202020204" pitchFamily="34" charset="0"/>
              <a:buChar char="•"/>
              <a:defRPr/>
            </a:pPr>
            <a:r>
              <a:rPr lang="en-US" sz="1500" dirty="0"/>
              <a:t>You can also continue without verifying</a:t>
            </a:r>
          </a:p>
          <a:p>
            <a:pPr>
              <a:defRPr/>
            </a:pPr>
            <a:r>
              <a:rPr lang="en-US" sz="1500" b="1" u="sng" dirty="0">
                <a:solidFill>
                  <a:schemeClr val="tx2">
                    <a:lumMod val="50000"/>
                  </a:schemeClr>
                </a:solidFill>
              </a:rPr>
              <a:t>How to Verify Your E-mail</a:t>
            </a:r>
          </a:p>
          <a:p>
            <a:pPr marL="171450" indent="-171450">
              <a:buFont typeface="Arial" panose="020B0604020202020204" pitchFamily="34" charset="0"/>
              <a:buChar char="•"/>
              <a:defRPr/>
            </a:pPr>
            <a:r>
              <a:rPr lang="en-US" sz="1500" dirty="0">
                <a:solidFill>
                  <a:schemeClr val="tx2">
                    <a:lumMod val="50000"/>
                  </a:schemeClr>
                </a:solidFill>
              </a:rPr>
              <a:t>Do not close the E-mail Verification page</a:t>
            </a:r>
          </a:p>
          <a:p>
            <a:pPr marL="171450" indent="-171450">
              <a:buFont typeface="Arial" panose="020B0604020202020204" pitchFamily="34" charset="0"/>
              <a:buChar char="•"/>
              <a:defRPr/>
            </a:pPr>
            <a:r>
              <a:rPr lang="en-US" sz="1500" dirty="0">
                <a:solidFill>
                  <a:schemeClr val="tx2">
                    <a:lumMod val="50000"/>
                  </a:schemeClr>
                </a:solidFill>
              </a:rPr>
              <a:t>We’ll send you an e-mail with a secure code</a:t>
            </a:r>
          </a:p>
          <a:p>
            <a:pPr marL="171450" indent="-171450">
              <a:buFont typeface="Arial" panose="020B0604020202020204" pitchFamily="34" charset="0"/>
              <a:buChar char="•"/>
              <a:defRPr/>
            </a:pPr>
            <a:r>
              <a:rPr lang="en-US" sz="1500" dirty="0">
                <a:solidFill>
                  <a:schemeClr val="tx2">
                    <a:lumMod val="50000"/>
                  </a:schemeClr>
                </a:solidFill>
              </a:rPr>
              <a:t>Log in to your e-mail account using a different tab or browser window or another device</a:t>
            </a:r>
          </a:p>
          <a:p>
            <a:pPr marL="171450" indent="-171450">
              <a:buFont typeface="Arial" panose="020B0604020202020204" pitchFamily="34" charset="0"/>
              <a:buChar char="•"/>
              <a:defRPr/>
            </a:pPr>
            <a:r>
              <a:rPr lang="en-US" sz="1500" dirty="0">
                <a:solidFill>
                  <a:schemeClr val="tx2">
                    <a:lumMod val="50000"/>
                  </a:schemeClr>
                </a:solidFill>
              </a:rPr>
              <a:t>Look for an e-mail with the subject line, “Important: Your FSA ID E-mail Validation - Action Required”</a:t>
            </a:r>
          </a:p>
          <a:p>
            <a:pPr marL="171450" indent="-171450">
              <a:buFont typeface="Arial" panose="020B0604020202020204" pitchFamily="34" charset="0"/>
              <a:buChar char="•"/>
              <a:defRPr/>
            </a:pPr>
            <a:r>
              <a:rPr lang="en-US" sz="1500" dirty="0">
                <a:solidFill>
                  <a:schemeClr val="tx2">
                    <a:lumMod val="50000"/>
                  </a:schemeClr>
                </a:solidFill>
              </a:rPr>
              <a:t>The e-mail will include a six-digit, numeric code that you will enter in the “Secure Code” data field</a:t>
            </a:r>
          </a:p>
        </p:txBody>
      </p:sp>
      <p:grpSp>
        <p:nvGrpSpPr>
          <p:cNvPr id="25604" name="Group 2" descr="Get your secure code from the e-mail titled &quot;Important: Your FSA ID E-mail Validation - Action Required&quot; and enter the secure code in the e-mail verification Web page"/>
          <p:cNvGrpSpPr>
            <a:grpSpLocks/>
          </p:cNvGrpSpPr>
          <p:nvPr/>
        </p:nvGrpSpPr>
        <p:grpSpPr bwMode="auto">
          <a:xfrm>
            <a:off x="50800" y="1154113"/>
            <a:ext cx="5588000" cy="5094287"/>
            <a:chOff x="50800" y="1154113"/>
            <a:chExt cx="5588000" cy="5094287"/>
          </a:xfrm>
        </p:grpSpPr>
        <p:pic>
          <p:nvPicPr>
            <p:cNvPr id="25606" name="Picture 3"/>
            <p:cNvPicPr>
              <a:picLocks noChangeAspect="1"/>
            </p:cNvPicPr>
            <p:nvPr/>
          </p:nvPicPr>
          <p:blipFill>
            <a:blip r:embed="rId2">
              <a:extLst>
                <a:ext uri="{28A0092B-C50C-407E-A947-70E740481C1C}">
                  <a14:useLocalDpi xmlns:a14="http://schemas.microsoft.com/office/drawing/2010/main" val="0"/>
                </a:ext>
              </a:extLst>
            </a:blip>
            <a:srcRect t="23154" b="2481"/>
            <a:stretch>
              <a:fillRect/>
            </a:stretch>
          </p:blipFill>
          <p:spPr bwMode="auto">
            <a:xfrm>
              <a:off x="50800" y="1219200"/>
              <a:ext cx="5232400" cy="2484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7" name="Picture 4"/>
            <p:cNvPicPr>
              <a:picLocks noChangeAspect="1"/>
            </p:cNvPicPr>
            <p:nvPr/>
          </p:nvPicPr>
          <p:blipFill>
            <a:blip r:embed="rId3">
              <a:extLst>
                <a:ext uri="{28A0092B-C50C-407E-A947-70E740481C1C}">
                  <a14:useLocalDpi xmlns:a14="http://schemas.microsoft.com/office/drawing/2010/main" val="0"/>
                </a:ext>
              </a:extLst>
            </a:blip>
            <a:srcRect b="15767"/>
            <a:stretch>
              <a:fillRect/>
            </a:stretch>
          </p:blipFill>
          <p:spPr bwMode="auto">
            <a:xfrm>
              <a:off x="838200" y="3960812"/>
              <a:ext cx="4600575" cy="2287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p:nvPr/>
          </p:nvSpPr>
          <p:spPr>
            <a:xfrm>
              <a:off x="925513" y="4800600"/>
              <a:ext cx="609600" cy="3048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Oval 9"/>
            <p:cNvSpPr/>
            <p:nvPr/>
          </p:nvSpPr>
          <p:spPr>
            <a:xfrm>
              <a:off x="2590800" y="3124200"/>
              <a:ext cx="609600" cy="3048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2" name="Straight Arrow Connector 11"/>
            <p:cNvCxnSpPr>
              <a:stCxn id="9" idx="0"/>
              <a:endCxn id="10" idx="3"/>
            </p:cNvCxnSpPr>
            <p:nvPr/>
          </p:nvCxnSpPr>
          <p:spPr>
            <a:xfrm flipV="1">
              <a:off x="1230313" y="3384550"/>
              <a:ext cx="1449387" cy="1416050"/>
            </a:xfrm>
            <a:prstGeom prst="straightConnector1">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5611" name="TextBox 2"/>
            <p:cNvSpPr txBox="1">
              <a:spLocks noChangeArrowheads="1"/>
            </p:cNvSpPr>
            <p:nvPr/>
          </p:nvSpPr>
          <p:spPr bwMode="auto">
            <a:xfrm>
              <a:off x="2514600" y="1154113"/>
              <a:ext cx="312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a:solidFill>
                    <a:srgbClr val="FF0000"/>
                  </a:solidFill>
                </a:rPr>
                <a:t>E-mail Verification Page</a:t>
              </a:r>
            </a:p>
          </p:txBody>
        </p:sp>
        <p:sp>
          <p:nvSpPr>
            <p:cNvPr id="25612" name="TextBox 10"/>
            <p:cNvSpPr txBox="1">
              <a:spLocks noChangeArrowheads="1"/>
            </p:cNvSpPr>
            <p:nvPr/>
          </p:nvSpPr>
          <p:spPr bwMode="auto">
            <a:xfrm>
              <a:off x="2325687" y="4449762"/>
              <a:ext cx="312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a:solidFill>
                    <a:srgbClr val="FF0000"/>
                  </a:solidFill>
                </a:rPr>
                <a:t>E-mail With Your Secure Code</a:t>
              </a:r>
            </a:p>
          </p:txBody>
        </p:sp>
      </p:grpSp>
      <p:sp>
        <p:nvSpPr>
          <p:cNvPr id="25605"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101DB823-9DFF-4AC2-9F38-86257BD48031}" type="slidenum">
              <a:rPr lang="en-US" altLang="en-US" sz="1400"/>
              <a:pPr eaLnBrk="1" hangingPunct="1"/>
              <a:t>13</a:t>
            </a:fld>
            <a:endParaRPr lang="en-US" altLang="en-US"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304800"/>
            <a:ext cx="81534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Your FSA ID is created!</a:t>
            </a:r>
          </a:p>
        </p:txBody>
      </p:sp>
      <p:sp>
        <p:nvSpPr>
          <p:cNvPr id="8" name="TextBox 7"/>
          <p:cNvSpPr txBox="1"/>
          <p:nvPr/>
        </p:nvSpPr>
        <p:spPr>
          <a:xfrm>
            <a:off x="5867400" y="1219200"/>
            <a:ext cx="2895600" cy="5170488"/>
          </a:xfrm>
          <a:prstGeom prst="rect">
            <a:avLst/>
          </a:prstGeom>
          <a:noFill/>
        </p:spPr>
        <p:txBody>
          <a:bodyPr>
            <a:spAutoFit/>
          </a:bodyPr>
          <a:lstStyle/>
          <a:p>
            <a:pPr marL="171450" indent="-171450">
              <a:buFont typeface="Arial" panose="020B0604020202020204" pitchFamily="34" charset="0"/>
              <a:buChar char="•"/>
              <a:defRPr/>
            </a:pPr>
            <a:r>
              <a:rPr lang="en-US" sz="1500" dirty="0">
                <a:solidFill>
                  <a:schemeClr val="tx2">
                    <a:lumMod val="50000"/>
                  </a:schemeClr>
                </a:solidFill>
              </a:rPr>
              <a:t>Your FSA ID was created</a:t>
            </a:r>
          </a:p>
          <a:p>
            <a:pPr marL="171450" indent="-171450">
              <a:buFont typeface="Arial" panose="020B0604020202020204" pitchFamily="34" charset="0"/>
              <a:buChar char="•"/>
              <a:defRPr/>
            </a:pPr>
            <a:r>
              <a:rPr lang="en-US" sz="1500" dirty="0">
                <a:solidFill>
                  <a:schemeClr val="tx2">
                    <a:lumMod val="50000"/>
                  </a:schemeClr>
                </a:solidFill>
              </a:rPr>
              <a:t>If you provided an e-mail address, then you will receive a confirmation e-mail</a:t>
            </a:r>
          </a:p>
          <a:p>
            <a:pPr marL="171450" indent="-171450">
              <a:buFont typeface="Arial" panose="020B0604020202020204" pitchFamily="34" charset="0"/>
              <a:buChar char="•"/>
              <a:defRPr/>
            </a:pPr>
            <a:endParaRPr lang="en-US" sz="1500" dirty="0">
              <a:solidFill>
                <a:schemeClr val="tx2">
                  <a:lumMod val="50000"/>
                </a:schemeClr>
              </a:solidFill>
            </a:endParaRPr>
          </a:p>
          <a:p>
            <a:pPr>
              <a:defRPr/>
            </a:pPr>
            <a:r>
              <a:rPr lang="en-US" sz="1500" b="1" u="sng" dirty="0">
                <a:solidFill>
                  <a:schemeClr val="tx2">
                    <a:lumMod val="50000"/>
                  </a:schemeClr>
                </a:solidFill>
              </a:rPr>
              <a:t>Using Your FSA ID</a:t>
            </a:r>
          </a:p>
          <a:p>
            <a:pPr marL="171450" indent="-171450">
              <a:buFont typeface="Arial" panose="020B0604020202020204" pitchFamily="34" charset="0"/>
              <a:buChar char="•"/>
              <a:defRPr/>
            </a:pPr>
            <a:r>
              <a:rPr lang="en-US" sz="1500" dirty="0">
                <a:solidFill>
                  <a:schemeClr val="tx2">
                    <a:lumMod val="50000"/>
                  </a:schemeClr>
                </a:solidFill>
              </a:rPr>
              <a:t>You can log in to fafsa.gov and complete, sign, and submit a new (original) FAFSA</a:t>
            </a:r>
          </a:p>
          <a:p>
            <a:pPr marL="171450" indent="-171450">
              <a:buFont typeface="Arial" panose="020B0604020202020204" pitchFamily="34" charset="0"/>
              <a:buChar char="•"/>
              <a:defRPr/>
            </a:pPr>
            <a:r>
              <a:rPr lang="en-US" sz="1500" dirty="0">
                <a:solidFill>
                  <a:schemeClr val="tx2">
                    <a:lumMod val="50000"/>
                  </a:schemeClr>
                </a:solidFill>
              </a:rPr>
              <a:t>If you didn’t provide or link to a PIN, then your info will be sent to the Social Security Administration for confirmation</a:t>
            </a:r>
          </a:p>
          <a:p>
            <a:pPr marL="171450" indent="-171450">
              <a:buFont typeface="Arial" panose="020B0604020202020204" pitchFamily="34" charset="0"/>
              <a:buChar char="•"/>
              <a:defRPr/>
            </a:pPr>
            <a:r>
              <a:rPr lang="en-US" sz="1500" dirty="0">
                <a:solidFill>
                  <a:schemeClr val="tx2">
                    <a:lumMod val="50000"/>
                  </a:schemeClr>
                </a:solidFill>
              </a:rPr>
              <a:t>SSA review will take 1-3 days</a:t>
            </a:r>
          </a:p>
          <a:p>
            <a:pPr marL="171450" indent="-171450">
              <a:buFont typeface="Arial" panose="020B0604020202020204" pitchFamily="34" charset="0"/>
              <a:buChar char="•"/>
              <a:defRPr/>
            </a:pPr>
            <a:r>
              <a:rPr lang="en-US" sz="1500" dirty="0">
                <a:solidFill>
                  <a:schemeClr val="tx2">
                    <a:lumMod val="50000"/>
                  </a:schemeClr>
                </a:solidFill>
              </a:rPr>
              <a:t>Until your info is verified, you won’t be able to take certain actions, such as correct your FAFSA, submit a renewal FAFSA, or sign a Master Promissory Note.</a:t>
            </a:r>
            <a:endParaRPr lang="en-US" sz="1500" b="1" u="sng" dirty="0">
              <a:solidFill>
                <a:schemeClr val="tx2">
                  <a:lumMod val="50000"/>
                </a:schemeClr>
              </a:solidFill>
            </a:endParaRPr>
          </a:p>
        </p:txBody>
      </p:sp>
      <p:pic>
        <p:nvPicPr>
          <p:cNvPr id="29701" name="Picture 2" descr="FSA ID Created Web page"/>
          <p:cNvPicPr>
            <a:picLocks noChangeAspect="1"/>
          </p:cNvPicPr>
          <p:nvPr/>
        </p:nvPicPr>
        <p:blipFill>
          <a:blip r:embed="rId2"/>
          <a:srcRect/>
          <a:stretch>
            <a:fillRect/>
          </a:stretch>
        </p:blipFill>
        <p:spPr bwMode="auto">
          <a:xfrm>
            <a:off x="457200" y="1219200"/>
            <a:ext cx="5368925" cy="52736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629"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DAD5526D-868E-4115-B5E8-E39411F13E0F}" type="slidenum">
              <a:rPr lang="en-US" altLang="en-US" sz="1400"/>
              <a:pPr eaLnBrk="1" hangingPunct="1"/>
              <a:t>14</a:t>
            </a:fld>
            <a:endParaRPr lang="en-US" altLang="en-US"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342900"/>
            <a:ext cx="8345488"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latin typeface="Arial" charset="0"/>
                <a:cs typeface="Arial" charset="0"/>
              </a:rPr>
              <a:t>Social Security Administration Matching</a:t>
            </a:r>
          </a:p>
        </p:txBody>
      </p:sp>
      <p:sp>
        <p:nvSpPr>
          <p:cNvPr id="27651" name="TextBox 5"/>
          <p:cNvSpPr txBox="1">
            <a:spLocks noChangeArrowheads="1"/>
          </p:cNvSpPr>
          <p:nvPr/>
        </p:nvSpPr>
        <p:spPr bwMode="auto">
          <a:xfrm>
            <a:off x="457200" y="1143000"/>
            <a:ext cx="82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200"/>
              </a:spcAft>
              <a:buFont typeface="Arial" charset="0"/>
              <a:buChar char="•"/>
            </a:pPr>
            <a:r>
              <a:rPr lang="en-US" altLang="en-US" sz="2000">
                <a:latin typeface="Calibri" pitchFamily="34" charset="0"/>
              </a:rPr>
              <a:t>You should receive an e-mail informing you of the results of the SSA review; If you did not provide an e-mail when creating your FSA ID, you can check the status by logging in at </a:t>
            </a:r>
            <a:r>
              <a:rPr lang="en-US" altLang="en-US" sz="2000">
                <a:latin typeface="Calibri" pitchFamily="34" charset="0"/>
                <a:hlinkClick r:id="rId2"/>
              </a:rPr>
              <a:t>FSAID.ed.gov</a:t>
            </a:r>
            <a:r>
              <a:rPr lang="en-US" altLang="en-US" sz="2000">
                <a:latin typeface="Calibri" pitchFamily="34" charset="0"/>
              </a:rPr>
              <a:t> using the “Edit My FSA ID” tab</a:t>
            </a:r>
          </a:p>
          <a:p>
            <a:pPr eaLnBrk="1" hangingPunct="1">
              <a:buFont typeface="Arial" charset="0"/>
              <a:buChar char="•"/>
            </a:pPr>
            <a:r>
              <a:rPr lang="en-US" altLang="en-US" sz="2000">
                <a:latin typeface="Calibri" pitchFamily="34" charset="0"/>
              </a:rPr>
              <a:t>If there is an issue, log in at </a:t>
            </a:r>
            <a:r>
              <a:rPr lang="en-US" altLang="en-US" sz="2000">
                <a:latin typeface="Calibri" pitchFamily="34" charset="0"/>
                <a:hlinkClick r:id="rId2"/>
              </a:rPr>
              <a:t>FSAID.ed.gov</a:t>
            </a:r>
            <a:r>
              <a:rPr lang="en-US" altLang="en-US" sz="2000">
                <a:latin typeface="Calibri" pitchFamily="34" charset="0"/>
              </a:rPr>
              <a:t> using the “Edit My FSA ID” tab and review/update your profile info; If your info is correct, you’ll need to contact the SSA (to find your local SSA office, call 1-800-772-1213 or go to </a:t>
            </a:r>
            <a:r>
              <a:rPr lang="en-US" altLang="en-US" sz="2000">
                <a:latin typeface="Calibri" pitchFamily="34" charset="0"/>
                <a:hlinkClick r:id="rId3"/>
              </a:rPr>
              <a:t>www.ssa.gov</a:t>
            </a:r>
            <a:r>
              <a:rPr lang="en-US" altLang="en-US" sz="2000">
                <a:latin typeface="Calibri" pitchFamily="34" charset="0"/>
              </a:rPr>
              <a:t>)</a:t>
            </a:r>
          </a:p>
        </p:txBody>
      </p:sp>
      <p:pic>
        <p:nvPicPr>
          <p:cNvPr id="8" name="Picture 5" descr="Example of e-mail with the title &quot;Important: Your Social Security Administraton (SSA) Results - Successful&quot;"/>
          <p:cNvPicPr>
            <a:picLocks noChangeAspect="1" noChangeArrowheads="1"/>
          </p:cNvPicPr>
          <p:nvPr/>
        </p:nvPicPr>
        <p:blipFill>
          <a:blip r:embed="rId4"/>
          <a:srcRect/>
          <a:stretch>
            <a:fillRect/>
          </a:stretch>
        </p:blipFill>
        <p:spPr bwMode="auto">
          <a:xfrm>
            <a:off x="457200" y="3649663"/>
            <a:ext cx="8216900" cy="279241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7653"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0093E33F-A004-4F0E-A16E-A76901F8E2BA}" type="slidenum">
              <a:rPr lang="en-US" altLang="en-US" sz="1400"/>
              <a:pPr eaLnBrk="1" hangingPunct="1"/>
              <a:t>15</a:t>
            </a:fld>
            <a:endParaRPr lang="en-US" altLang="en-US" sz="1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txBox="1">
            <a:spLocks/>
          </p:cNvSpPr>
          <p:nvPr/>
        </p:nvSpPr>
        <p:spPr bwMode="auto">
          <a:xfrm>
            <a:off x="1676400" y="2324100"/>
            <a:ext cx="5257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r>
              <a:rPr lang="en-US" altLang="en-US" sz="4400"/>
              <a:t>Where can I use my FSA ID?</a:t>
            </a:r>
          </a:p>
        </p:txBody>
      </p:sp>
      <p:sp>
        <p:nvSpPr>
          <p:cNvPr id="28675"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25867F3B-FDAA-4798-9F5C-6F90CE2CCBCE}" type="slidenum">
              <a:rPr lang="en-US" altLang="en-US" sz="1400"/>
              <a:pPr eaLnBrk="1" hangingPunct="1"/>
              <a:t>16</a:t>
            </a:fld>
            <a:endParaRPr lang="en-US" altLang="en-US"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60375" y="304800"/>
            <a:ext cx="81502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Using Your FSA ID</a:t>
            </a:r>
          </a:p>
        </p:txBody>
      </p:sp>
      <p:graphicFrame>
        <p:nvGraphicFramePr>
          <p:cNvPr id="5" name="Content Placeholder 4"/>
          <p:cNvGraphicFramePr>
            <a:graphicFrameLocks noGrp="1"/>
          </p:cNvGraphicFramePr>
          <p:nvPr>
            <p:ph idx="1"/>
          </p:nvPr>
        </p:nvGraphicFramePr>
        <p:xfrm>
          <a:off x="460375" y="1143000"/>
          <a:ext cx="8226425" cy="5430838"/>
        </p:xfrm>
        <a:graphic>
          <a:graphicData uri="http://schemas.openxmlformats.org/drawingml/2006/table">
            <a:tbl>
              <a:tblPr firstRow="1" bandRow="1">
                <a:tableStyleId>{5C22544A-7EE6-4342-B048-85BDC9FD1C3A}</a:tableStyleId>
              </a:tblPr>
              <a:tblGrid>
                <a:gridCol w="3059322"/>
                <a:gridCol w="5167103"/>
              </a:tblGrid>
              <a:tr h="370862">
                <a:tc>
                  <a:txBody>
                    <a:bodyPr/>
                    <a:lstStyle/>
                    <a:p>
                      <a:pPr algn="ctr"/>
                      <a:r>
                        <a:rPr lang="en-US" sz="1800" dirty="0" smtClean="0"/>
                        <a:t>Website</a:t>
                      </a:r>
                      <a:endParaRPr lang="en-US" sz="1800" dirty="0"/>
                    </a:p>
                  </a:txBody>
                  <a:tcPr marT="45723" marB="45723">
                    <a:solidFill>
                      <a:srgbClr val="90B957"/>
                    </a:solidFill>
                  </a:tcPr>
                </a:tc>
                <a:tc>
                  <a:txBody>
                    <a:bodyPr/>
                    <a:lstStyle/>
                    <a:p>
                      <a:pPr algn="ctr"/>
                      <a:r>
                        <a:rPr lang="en-US" sz="1800" dirty="0" smtClean="0"/>
                        <a:t>What You</a:t>
                      </a:r>
                      <a:r>
                        <a:rPr lang="en-US" sz="1800" baseline="0" dirty="0" smtClean="0"/>
                        <a:t> Can Do at the Site</a:t>
                      </a:r>
                      <a:endParaRPr lang="en-US" sz="1800" dirty="0"/>
                    </a:p>
                  </a:txBody>
                  <a:tcPr marT="45723" marB="45723">
                    <a:solidFill>
                      <a:srgbClr val="90B957"/>
                    </a:solidFill>
                  </a:tcPr>
                </a:tc>
              </a:tr>
              <a:tr h="1798425">
                <a:tc>
                  <a:txBody>
                    <a:bodyPr/>
                    <a:lstStyle/>
                    <a:p>
                      <a:r>
                        <a:rPr lang="en-US" sz="1400" dirty="0" smtClean="0">
                          <a:hlinkClick r:id="rId2"/>
                        </a:rPr>
                        <a:t>fafsa.gov</a:t>
                      </a:r>
                      <a:endParaRPr lang="en-US" sz="1400" dirty="0"/>
                    </a:p>
                  </a:txBody>
                  <a:tcPr marT="45723" marB="45723" anchor="ctr">
                    <a:solidFill>
                      <a:srgbClr val="E6EFD9"/>
                    </a:solidFill>
                  </a:tcPr>
                </a:tc>
                <a:tc>
                  <a:txBody>
                    <a:bodyPr/>
                    <a:lstStyle/>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Electronically sign your (or your child's) FAFSA</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Import your tax information from the Internal Revenue Service</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Prefill data in this year´s FAFSA if you filed a FAFSA last year (Renewal FAFSA)</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Make online corrections to an existing FAFSA</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View or print an online copy of your </a:t>
                      </a:r>
                      <a:r>
                        <a:rPr lang="en-US" sz="1400" b="0" i="1" kern="1200" dirty="0" smtClean="0">
                          <a:solidFill>
                            <a:schemeClr val="dk1"/>
                          </a:solidFill>
                          <a:effectLst/>
                          <a:latin typeface="+mn-lt"/>
                          <a:ea typeface="+mn-ea"/>
                          <a:cs typeface="+mn-cs"/>
                        </a:rPr>
                        <a:t>Student Aid Report </a:t>
                      </a:r>
                      <a:r>
                        <a:rPr lang="en-US" sz="1400" b="0" i="0" kern="1200" dirty="0" smtClean="0">
                          <a:solidFill>
                            <a:schemeClr val="dk1"/>
                          </a:solidFill>
                          <a:effectLst/>
                          <a:latin typeface="+mn-lt"/>
                          <a:ea typeface="+mn-ea"/>
                          <a:cs typeface="+mn-cs"/>
                        </a:rPr>
                        <a:t>(SAR)</a:t>
                      </a:r>
                    </a:p>
                  </a:txBody>
                  <a:tcPr marT="45723" marB="45723">
                    <a:solidFill>
                      <a:srgbClr val="E6EFD9"/>
                    </a:solidFill>
                  </a:tcPr>
                </a:tc>
              </a:tr>
              <a:tr h="944935">
                <a:tc>
                  <a:txBody>
                    <a:bodyPr/>
                    <a:lstStyle/>
                    <a:p>
                      <a:r>
                        <a:rPr lang="en-US" sz="1400" b="0" i="0" kern="1200" dirty="0" smtClean="0">
                          <a:solidFill>
                            <a:schemeClr val="dk1"/>
                          </a:solidFill>
                          <a:effectLst/>
                          <a:latin typeface="+mn-lt"/>
                          <a:ea typeface="+mn-ea"/>
                          <a:cs typeface="+mn-cs"/>
                        </a:rPr>
                        <a:t>My Federal Student Aid at </a:t>
                      </a:r>
                      <a:r>
                        <a:rPr lang="en-US" sz="1400" b="0" i="0" u="sng" kern="1200" dirty="0" smtClean="0">
                          <a:solidFill>
                            <a:schemeClr val="dk1"/>
                          </a:solidFill>
                          <a:effectLst/>
                          <a:latin typeface="+mn-lt"/>
                          <a:ea typeface="+mn-ea"/>
                          <a:cs typeface="+mn-cs"/>
                          <a:hlinkClick r:id="rId3"/>
                        </a:rPr>
                        <a:t>StudentAid.gov/login</a:t>
                      </a:r>
                      <a:r>
                        <a:rPr lang="en-US" sz="1400" b="0" i="0" kern="1200" dirty="0" smtClean="0">
                          <a:solidFill>
                            <a:schemeClr val="dk1"/>
                          </a:solidFill>
                          <a:effectLst/>
                          <a:latin typeface="+mn-lt"/>
                          <a:ea typeface="+mn-ea"/>
                          <a:cs typeface="+mn-cs"/>
                        </a:rPr>
                        <a:t> or the National Student Loan Data System (NSLDS</a:t>
                      </a:r>
                      <a:r>
                        <a:rPr lang="en-US" sz="1400" b="0" i="0" kern="1200" baseline="30000" dirty="0" smtClean="0">
                          <a:solidFill>
                            <a:schemeClr val="dk1"/>
                          </a:solidFill>
                          <a:effectLst/>
                          <a:latin typeface="+mn-lt"/>
                          <a:ea typeface="+mn-ea"/>
                          <a:cs typeface="+mn-cs"/>
                        </a:rPr>
                        <a:t>®</a:t>
                      </a:r>
                      <a:r>
                        <a:rPr lang="en-US" sz="1400" b="0" i="0" kern="1200" dirty="0" smtClean="0">
                          <a:solidFill>
                            <a:schemeClr val="dk1"/>
                          </a:solidFill>
                          <a:effectLst/>
                          <a:latin typeface="+mn-lt"/>
                          <a:ea typeface="+mn-ea"/>
                          <a:cs typeface="+mn-cs"/>
                        </a:rPr>
                        <a:t>) at </a:t>
                      </a:r>
                      <a:r>
                        <a:rPr lang="en-US" sz="1400" b="0" i="0" u="sng" kern="1200" dirty="0" smtClean="0">
                          <a:solidFill>
                            <a:schemeClr val="dk1"/>
                          </a:solidFill>
                          <a:effectLst/>
                          <a:latin typeface="+mn-lt"/>
                          <a:ea typeface="+mn-ea"/>
                          <a:cs typeface="+mn-cs"/>
                          <a:hlinkClick r:id="rId4"/>
                        </a:rPr>
                        <a:t>www.nslds.ed.gov</a:t>
                      </a:r>
                      <a:endParaRPr lang="en-US" sz="1400" dirty="0"/>
                    </a:p>
                  </a:txBody>
                  <a:tcPr marT="45723" marB="45723" anchor="ctr">
                    <a:solidFill>
                      <a:srgbClr val="C7DCAC"/>
                    </a:solidFill>
                  </a:tcPr>
                </a:tc>
                <a:tc>
                  <a:txBody>
                    <a:bodyPr/>
                    <a:lstStyle/>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View a history of any federal student aid that you have received</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Look up your loan servicer's contact information</a:t>
                      </a:r>
                    </a:p>
                  </a:txBody>
                  <a:tcPr marT="45723" marB="45723">
                    <a:solidFill>
                      <a:srgbClr val="C7DCAC"/>
                    </a:solidFill>
                  </a:tcPr>
                </a:tc>
              </a:tr>
              <a:tr h="1798425">
                <a:tc>
                  <a:txBody>
                    <a:bodyPr/>
                    <a:lstStyle/>
                    <a:p>
                      <a:r>
                        <a:rPr lang="en-US" sz="1400" dirty="0" smtClean="0">
                          <a:hlinkClick r:id="rId5"/>
                        </a:rPr>
                        <a:t>StudentLoans.gov</a:t>
                      </a:r>
                      <a:endParaRPr lang="en-US" sz="1400" dirty="0"/>
                    </a:p>
                  </a:txBody>
                  <a:tcPr marT="45723" marB="45723" anchor="ctr">
                    <a:solidFill>
                      <a:srgbClr val="E6EFD9"/>
                    </a:solidFill>
                  </a:tcPr>
                </a:tc>
                <a:tc>
                  <a:txBody>
                    <a:bodyPr/>
                    <a:lstStyle/>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Complete entrance counseling, the</a:t>
                      </a:r>
                      <a:r>
                        <a:rPr lang="en-US" sz="1400" b="0" i="1" kern="1200" dirty="0" smtClean="0">
                          <a:solidFill>
                            <a:schemeClr val="dk1"/>
                          </a:solidFill>
                          <a:effectLst/>
                          <a:latin typeface="+mn-lt"/>
                          <a:ea typeface="+mn-ea"/>
                          <a:cs typeface="+mn-cs"/>
                        </a:rPr>
                        <a:t> Financial Awareness Counseling Tool</a:t>
                      </a:r>
                      <a:r>
                        <a:rPr lang="en-US" sz="1400" b="0" i="0" kern="1200" dirty="0" smtClean="0">
                          <a:solidFill>
                            <a:schemeClr val="dk1"/>
                          </a:solidFill>
                          <a:effectLst/>
                          <a:latin typeface="+mn-lt"/>
                          <a:ea typeface="+mn-ea"/>
                          <a:cs typeface="+mn-cs"/>
                        </a:rPr>
                        <a:t>, or exit counseling</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Electronically sign a master promissory note (MPN).</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Complete PLUS loan requests</a:t>
                      </a: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Estimate your student loan payments using the </a:t>
                      </a:r>
                      <a:r>
                        <a:rPr lang="en-US" sz="1400" b="0" i="1" kern="1200" dirty="0" smtClean="0">
                          <a:solidFill>
                            <a:schemeClr val="dk1"/>
                          </a:solidFill>
                          <a:effectLst/>
                          <a:latin typeface="+mn-lt"/>
                          <a:ea typeface="+mn-ea"/>
                          <a:cs typeface="+mn-cs"/>
                        </a:rPr>
                        <a:t>Repayment Estimator</a:t>
                      </a:r>
                      <a:endParaRPr lang="en-US" sz="1400" b="0" i="0" kern="1200" dirty="0" smtClean="0">
                        <a:solidFill>
                          <a:schemeClr val="dk1"/>
                        </a:solidFill>
                        <a:effectLst/>
                        <a:latin typeface="+mn-lt"/>
                        <a:ea typeface="+mn-ea"/>
                        <a:cs typeface="+mn-cs"/>
                      </a:endParaRPr>
                    </a:p>
                    <a:p>
                      <a:pPr marL="285750" indent="-285750" fontAlgn="base">
                        <a:buFont typeface="Arial" panose="020B0604020202020204" pitchFamily="34" charset="0"/>
                        <a:buChar char="•"/>
                      </a:pPr>
                      <a:r>
                        <a:rPr lang="en-US" sz="1400" b="0" i="0" kern="1200" dirty="0" smtClean="0">
                          <a:solidFill>
                            <a:schemeClr val="dk1"/>
                          </a:solidFill>
                          <a:effectLst/>
                          <a:latin typeface="+mn-lt"/>
                          <a:ea typeface="+mn-ea"/>
                          <a:cs typeface="+mn-cs"/>
                        </a:rPr>
                        <a:t>Apply for an income-driven repayment plan or a consolidation loan</a:t>
                      </a:r>
                    </a:p>
                  </a:txBody>
                  <a:tcPr marT="45723" marB="45723">
                    <a:solidFill>
                      <a:srgbClr val="E6EFD9"/>
                    </a:solidFill>
                  </a:tcPr>
                </a:tc>
              </a:tr>
              <a:tr h="518190">
                <a:tc>
                  <a:txBody>
                    <a:bodyPr/>
                    <a:lstStyle/>
                    <a:p>
                      <a:r>
                        <a:rPr lang="en-US" sz="1400" dirty="0" smtClean="0"/>
                        <a:t>Agreement to Serve (ATS) at </a:t>
                      </a:r>
                      <a:r>
                        <a:rPr lang="en-US" sz="1400" dirty="0" smtClean="0">
                          <a:hlinkClick r:id="rId6"/>
                        </a:rPr>
                        <a:t>www.teach-ats.ed.gov</a:t>
                      </a:r>
                      <a:endParaRPr lang="en-US" sz="1400" dirty="0"/>
                    </a:p>
                  </a:txBody>
                  <a:tcPr marT="45723" marB="45723" anchor="ctr">
                    <a:solidFill>
                      <a:srgbClr val="C7DCAC"/>
                    </a:solidFill>
                  </a:tcPr>
                </a:tc>
                <a:tc>
                  <a:txBody>
                    <a:bodyPr/>
                    <a:lstStyle/>
                    <a:p>
                      <a:pPr marL="285750" marR="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smtClean="0">
                          <a:solidFill>
                            <a:schemeClr val="dk1"/>
                          </a:solidFill>
                          <a:effectLst/>
                          <a:latin typeface="+mn-lt"/>
                          <a:ea typeface="+mn-ea"/>
                          <a:cs typeface="+mn-cs"/>
                        </a:rPr>
                        <a:t>Sign your ATS for the Teacher Education Assistance for College and Higher Education (TEACH) Grant Program</a:t>
                      </a:r>
                    </a:p>
                  </a:txBody>
                  <a:tcPr marT="45723" marB="45723">
                    <a:solidFill>
                      <a:srgbClr val="C7DCAC"/>
                    </a:solidFill>
                  </a:tcPr>
                </a:tc>
              </a:tr>
            </a:tbl>
          </a:graphicData>
        </a:graphic>
      </p:graphicFrame>
      <p:sp>
        <p:nvSpPr>
          <p:cNvPr id="29719"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C1E4E5E2-B28A-48B9-972B-DE08F1E350AD}" type="slidenum">
              <a:rPr lang="en-US" altLang="en-US" sz="1400"/>
              <a:pPr eaLnBrk="1" hangingPunct="1"/>
              <a:t>17</a:t>
            </a:fld>
            <a:endParaRPr lang="en-US" alt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txBox="1">
            <a:spLocks/>
          </p:cNvSpPr>
          <p:nvPr/>
        </p:nvSpPr>
        <p:spPr bwMode="auto">
          <a:xfrm>
            <a:off x="304800" y="1676400"/>
            <a:ext cx="85534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spcAft>
                <a:spcPts val="1200"/>
              </a:spcAft>
            </a:pPr>
            <a:r>
              <a:rPr lang="en-US" altLang="en-US" sz="4400"/>
              <a:t>What to Do:</a:t>
            </a:r>
          </a:p>
          <a:p>
            <a:pPr algn="ctr"/>
            <a:r>
              <a:rPr lang="en-US" altLang="en-US" sz="4400"/>
              <a:t>I Forgot My Username or Password</a:t>
            </a:r>
          </a:p>
        </p:txBody>
      </p:sp>
      <p:sp>
        <p:nvSpPr>
          <p:cNvPr id="30723"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F85B39BD-78AF-4996-8CFB-386BC636E34A}" type="slidenum">
              <a:rPr lang="en-US" altLang="en-US" sz="1400"/>
              <a:pPr eaLnBrk="1" hangingPunct="1"/>
              <a:t>18</a:t>
            </a:fld>
            <a:endParaRPr lang="en-US" alt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Forgot My Username</a:t>
            </a:r>
          </a:p>
        </p:txBody>
      </p:sp>
      <p:sp>
        <p:nvSpPr>
          <p:cNvPr id="7" name="TextBox 6"/>
          <p:cNvSpPr txBox="1"/>
          <p:nvPr/>
        </p:nvSpPr>
        <p:spPr>
          <a:xfrm>
            <a:off x="487363" y="1143000"/>
            <a:ext cx="8275637" cy="1200150"/>
          </a:xfrm>
          <a:prstGeom prst="rect">
            <a:avLst/>
          </a:prstGeom>
          <a:noFill/>
        </p:spPr>
        <p:txBody>
          <a:bodyPr>
            <a:spAutoFit/>
          </a:bodyPr>
          <a:lstStyle/>
          <a:p>
            <a:pPr marL="173038" indent="-173038">
              <a:buFont typeface="Arial" panose="020B0604020202020204" pitchFamily="34" charset="0"/>
              <a:buChar char="•"/>
              <a:tabLst>
                <a:tab pos="173038" algn="l"/>
              </a:tabLst>
              <a:defRPr/>
            </a:pPr>
            <a:r>
              <a:rPr lang="en-US" sz="2400" dirty="0">
                <a:solidFill>
                  <a:schemeClr val="tx2">
                    <a:lumMod val="50000"/>
                  </a:schemeClr>
                </a:solidFill>
              </a:rPr>
              <a:t>Select “Forgot My Username” at the Log In Screen</a:t>
            </a:r>
          </a:p>
          <a:p>
            <a:pPr marL="173038" indent="-173038">
              <a:buFont typeface="Arial" panose="020B0604020202020204" pitchFamily="34" charset="0"/>
              <a:buChar char="•"/>
              <a:tabLst>
                <a:tab pos="173038" algn="l"/>
              </a:tabLst>
              <a:defRPr/>
            </a:pPr>
            <a:r>
              <a:rPr lang="en-US" sz="2400" dirty="0">
                <a:solidFill>
                  <a:schemeClr val="tx2">
                    <a:lumMod val="50000"/>
                  </a:schemeClr>
                </a:solidFill>
              </a:rPr>
              <a:t>The appearance of the link may vary depending on what website you are visiting</a:t>
            </a:r>
          </a:p>
        </p:txBody>
      </p:sp>
      <p:grpSp>
        <p:nvGrpSpPr>
          <p:cNvPr id="31748" name="Group 2" descr="Examples of the Edit Your FSA ID Web page and the FAFSA Login Web page with the &quot;Forgot My Username&quot; link highlighted"/>
          <p:cNvGrpSpPr>
            <a:grpSpLocks/>
          </p:cNvGrpSpPr>
          <p:nvPr/>
        </p:nvGrpSpPr>
        <p:grpSpPr bwMode="auto">
          <a:xfrm>
            <a:off x="460375" y="2343150"/>
            <a:ext cx="8561388" cy="4438650"/>
            <a:chOff x="460375" y="2343150"/>
            <a:chExt cx="8561388" cy="4438650"/>
          </a:xfrm>
        </p:grpSpPr>
        <p:pic>
          <p:nvPicPr>
            <p:cNvPr id="317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343150"/>
              <a:ext cx="4939381" cy="30734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487363" y="5410200"/>
              <a:ext cx="1981200" cy="276225"/>
            </a:xfrm>
            <a:prstGeom prst="rect">
              <a:avLst/>
            </a:prstGeom>
            <a:noFill/>
          </p:spPr>
          <p:txBody>
            <a:bodyPr>
              <a:spAutoFit/>
            </a:bodyPr>
            <a:lstStyle/>
            <a:p>
              <a:pPr>
                <a:tabLst>
                  <a:tab pos="173038" algn="l"/>
                </a:tabLst>
                <a:defRPr/>
              </a:pPr>
              <a:r>
                <a:rPr lang="en-US" sz="1200" dirty="0">
                  <a:solidFill>
                    <a:schemeClr val="tx2">
                      <a:lumMod val="50000"/>
                    </a:schemeClr>
                  </a:solidFill>
                </a:rPr>
                <a:t>Edit My FSA ID Screen</a:t>
              </a:r>
            </a:p>
          </p:txBody>
        </p:sp>
        <p:pic>
          <p:nvPicPr>
            <p:cNvPr id="317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989" y="2514600"/>
              <a:ext cx="4803774" cy="4038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bwMode="auto">
            <a:xfrm>
              <a:off x="4240213" y="6505575"/>
              <a:ext cx="1981200" cy="276225"/>
            </a:xfrm>
            <a:prstGeom prst="rect">
              <a:avLst/>
            </a:prstGeom>
            <a:noFill/>
          </p:spPr>
          <p:txBody>
            <a:bodyPr>
              <a:spAutoFit/>
            </a:bodyPr>
            <a:lstStyle/>
            <a:p>
              <a:pPr>
                <a:tabLst>
                  <a:tab pos="173038" algn="l"/>
                </a:tabLst>
                <a:defRPr/>
              </a:pPr>
              <a:r>
                <a:rPr lang="en-US" sz="1200" dirty="0">
                  <a:solidFill>
                    <a:schemeClr val="tx2">
                      <a:lumMod val="50000"/>
                    </a:schemeClr>
                  </a:solidFill>
                </a:rPr>
                <a:t>FAFSA Log In Screen</a:t>
              </a:r>
            </a:p>
          </p:txBody>
        </p:sp>
        <p:sp>
          <p:nvSpPr>
            <p:cNvPr id="11" name="Oval 10"/>
            <p:cNvSpPr/>
            <p:nvPr/>
          </p:nvSpPr>
          <p:spPr bwMode="auto">
            <a:xfrm>
              <a:off x="4578350" y="5294313"/>
              <a:ext cx="704850" cy="3048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Oval 11"/>
            <p:cNvSpPr/>
            <p:nvPr/>
          </p:nvSpPr>
          <p:spPr bwMode="auto">
            <a:xfrm>
              <a:off x="3200400" y="4229100"/>
              <a:ext cx="704850" cy="3048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31749"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04B7AC6C-4994-4B97-8429-171B8183126A}" type="slidenum">
              <a:rPr lang="en-US" altLang="en-US" sz="1400"/>
              <a:pPr eaLnBrk="1" hangingPunct="1"/>
              <a:t>19</a:t>
            </a:fld>
            <a:endParaRPr lang="en-US" altLang="en-US"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Topics Covered</a:t>
            </a:r>
          </a:p>
        </p:txBody>
      </p:sp>
      <p:sp>
        <p:nvSpPr>
          <p:cNvPr id="14339" name="Content Placeholder 2"/>
          <p:cNvSpPr>
            <a:spLocks noGrp="1"/>
          </p:cNvSpPr>
          <p:nvPr>
            <p:ph idx="1"/>
          </p:nvPr>
        </p:nvSpPr>
        <p:spPr bwMode="auto">
          <a:xfrm>
            <a:off x="533400" y="1265238"/>
            <a:ext cx="8229600" cy="444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1200"/>
              </a:spcAft>
            </a:pPr>
            <a:r>
              <a:rPr lang="en-US" altLang="en-US" smtClean="0">
                <a:latin typeface="Arial" charset="0"/>
                <a:cs typeface="Arial" charset="0"/>
              </a:rPr>
              <a:t>What is the FSA ID?</a:t>
            </a:r>
          </a:p>
          <a:p>
            <a:pPr>
              <a:spcAft>
                <a:spcPts val="1200"/>
              </a:spcAft>
            </a:pPr>
            <a:r>
              <a:rPr lang="en-US" altLang="en-US" smtClean="0">
                <a:latin typeface="Arial" charset="0"/>
                <a:cs typeface="Arial" charset="0"/>
              </a:rPr>
              <a:t>Do my parents need an FSA ID?</a:t>
            </a:r>
          </a:p>
          <a:p>
            <a:pPr>
              <a:spcAft>
                <a:spcPts val="1200"/>
              </a:spcAft>
            </a:pPr>
            <a:r>
              <a:rPr lang="en-US" altLang="en-US" smtClean="0">
                <a:latin typeface="Arial" charset="0"/>
                <a:cs typeface="Arial" charset="0"/>
              </a:rPr>
              <a:t>How do I create an FSA ID?</a:t>
            </a:r>
          </a:p>
          <a:p>
            <a:pPr>
              <a:spcAft>
                <a:spcPts val="1200"/>
              </a:spcAft>
            </a:pPr>
            <a:r>
              <a:rPr lang="en-US" altLang="en-US" smtClean="0">
                <a:latin typeface="Arial" charset="0"/>
                <a:cs typeface="Arial" charset="0"/>
              </a:rPr>
              <a:t>Where can I use my FSA ID?</a:t>
            </a:r>
          </a:p>
          <a:p>
            <a:r>
              <a:rPr lang="en-US" altLang="en-US" smtClean="0">
                <a:latin typeface="Arial" charset="0"/>
                <a:cs typeface="Arial" charset="0"/>
              </a:rPr>
              <a:t>What to Do</a:t>
            </a:r>
          </a:p>
          <a:p>
            <a:pPr marL="690563" lvl="1" indent="-290513">
              <a:buFont typeface="Arial" charset="0"/>
              <a:buChar char="•"/>
            </a:pPr>
            <a:r>
              <a:rPr lang="en-US" altLang="en-US" smtClean="0">
                <a:latin typeface="Arial" charset="0"/>
                <a:cs typeface="Arial" charset="0"/>
              </a:rPr>
              <a:t>I Forgot My Username or Password</a:t>
            </a:r>
          </a:p>
          <a:p>
            <a:pPr marL="690563" lvl="1" indent="-290513">
              <a:spcAft>
                <a:spcPts val="1200"/>
              </a:spcAft>
              <a:buFont typeface="Arial" charset="0"/>
              <a:buChar char="•"/>
            </a:pPr>
            <a:r>
              <a:rPr lang="en-US" altLang="en-US" smtClean="0">
                <a:latin typeface="Arial" charset="0"/>
                <a:cs typeface="Arial" charset="0"/>
              </a:rPr>
              <a:t>I’m Locked Out of My Account</a:t>
            </a:r>
          </a:p>
          <a:p>
            <a:r>
              <a:rPr lang="en-US" altLang="en-US" smtClean="0">
                <a:latin typeface="Arial" charset="0"/>
                <a:cs typeface="Arial" charset="0"/>
              </a:rPr>
              <a:t>Where can I get more information?</a:t>
            </a:r>
          </a:p>
          <a:p>
            <a:endParaRPr lang="en-US" altLang="en-US" smtClean="0">
              <a:latin typeface="Arial" charset="0"/>
              <a:cs typeface="Arial" charset="0"/>
            </a:endParaRPr>
          </a:p>
        </p:txBody>
      </p:sp>
      <p:sp>
        <p:nvSpPr>
          <p:cNvPr id="14340"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65D833FF-2336-413F-8623-D4320D580933}" type="slidenum">
              <a:rPr lang="en-US" altLang="en-US" sz="1400"/>
              <a:pPr eaLnBrk="1" hangingPunct="1"/>
              <a:t>2</a:t>
            </a:fld>
            <a:endParaRPr lang="en-US" altLang="en-US"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60375"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Forgot My Username</a:t>
            </a:r>
          </a:p>
        </p:txBody>
      </p:sp>
      <p:sp>
        <p:nvSpPr>
          <p:cNvPr id="9" name="TextBox 8"/>
          <p:cNvSpPr txBox="1"/>
          <p:nvPr/>
        </p:nvSpPr>
        <p:spPr>
          <a:xfrm>
            <a:off x="381000" y="1143000"/>
            <a:ext cx="8305800" cy="1477963"/>
          </a:xfrm>
          <a:prstGeom prst="rect">
            <a:avLst/>
          </a:prstGeom>
          <a:noFill/>
        </p:spPr>
        <p:txBody>
          <a:bodyPr>
            <a:spAutoFit/>
          </a:bodyPr>
          <a:lstStyle/>
          <a:p>
            <a:pPr>
              <a:tabLst>
                <a:tab pos="173038" algn="l"/>
              </a:tabLst>
              <a:defRPr/>
            </a:pPr>
            <a:r>
              <a:rPr lang="en-US" dirty="0">
                <a:solidFill>
                  <a:schemeClr val="tx2">
                    <a:lumMod val="50000"/>
                  </a:schemeClr>
                </a:solidFill>
              </a:rPr>
              <a:t>You can retrieve your username by either:</a:t>
            </a:r>
          </a:p>
          <a:p>
            <a:pPr marL="173038" indent="-173038">
              <a:buFont typeface="Arial" panose="020B0604020202020204" pitchFamily="34" charset="0"/>
              <a:buChar char="•"/>
              <a:tabLst>
                <a:tab pos="173038" algn="l"/>
              </a:tabLst>
              <a:defRPr/>
            </a:pPr>
            <a:r>
              <a:rPr lang="en-US" dirty="0">
                <a:solidFill>
                  <a:schemeClr val="tx2">
                    <a:lumMod val="50000"/>
                  </a:schemeClr>
                </a:solidFill>
              </a:rPr>
              <a:t>Having a secure code e-mailed to you (enter the e-mail address associated with your FSA ID account and click the “E-mail Secure Code” button)</a:t>
            </a:r>
          </a:p>
          <a:p>
            <a:pPr marL="173038" indent="-173038">
              <a:buFont typeface="Arial" panose="020B0604020202020204" pitchFamily="34" charset="0"/>
              <a:buChar char="•"/>
              <a:tabLst>
                <a:tab pos="173038" algn="l"/>
              </a:tabLst>
              <a:defRPr/>
            </a:pPr>
            <a:r>
              <a:rPr lang="en-US" dirty="0">
                <a:solidFill>
                  <a:schemeClr val="tx2">
                    <a:lumMod val="50000"/>
                  </a:schemeClr>
                </a:solidFill>
              </a:rPr>
              <a:t>Providing personal information and answering your challenge questions (click the “Challenge Questions” button)</a:t>
            </a:r>
          </a:p>
        </p:txBody>
      </p:sp>
      <p:pic>
        <p:nvPicPr>
          <p:cNvPr id="32772" name="Picture 5" descr="Retrieve Your Username Web page"/>
          <p:cNvPicPr>
            <a:picLocks noChangeAspect="1"/>
          </p:cNvPicPr>
          <p:nvPr/>
        </p:nvPicPr>
        <p:blipFill>
          <a:blip r:embed="rId2">
            <a:extLst>
              <a:ext uri="{28A0092B-C50C-407E-A947-70E740481C1C}">
                <a14:useLocalDpi xmlns:a14="http://schemas.microsoft.com/office/drawing/2010/main" val="0"/>
              </a:ext>
            </a:extLst>
          </a:blip>
          <a:srcRect t="19257" b="1775"/>
          <a:stretch>
            <a:fillRect/>
          </a:stretch>
        </p:blipFill>
        <p:spPr bwMode="auto">
          <a:xfrm>
            <a:off x="914400" y="2700338"/>
            <a:ext cx="7693025" cy="4065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3"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65720E07-B94A-454B-9329-6B648849D512}" type="slidenum">
              <a:rPr lang="en-US" altLang="en-US" sz="1400"/>
              <a:pPr eaLnBrk="1" hangingPunct="1"/>
              <a:t>20</a:t>
            </a:fld>
            <a:endParaRPr lang="en-US" altLang="en-US" sz="1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latin typeface="Arial" charset="0"/>
                <a:cs typeface="Arial" charset="0"/>
              </a:rPr>
              <a:t>Retrieving Username Using Secure Code</a:t>
            </a:r>
          </a:p>
        </p:txBody>
      </p:sp>
      <p:sp>
        <p:nvSpPr>
          <p:cNvPr id="9" name="TextBox 8"/>
          <p:cNvSpPr txBox="1"/>
          <p:nvPr/>
        </p:nvSpPr>
        <p:spPr>
          <a:xfrm>
            <a:off x="460375" y="1143000"/>
            <a:ext cx="8302625" cy="1631950"/>
          </a:xfrm>
          <a:prstGeom prst="rect">
            <a:avLst/>
          </a:prstGeom>
          <a:noFill/>
        </p:spPr>
        <p:txBody>
          <a:bodyPr>
            <a:spAutoFit/>
          </a:bodyPr>
          <a:lstStyle/>
          <a:p>
            <a:pPr marL="173038" indent="-173038">
              <a:spcAft>
                <a:spcPts val="600"/>
              </a:spcAft>
              <a:buFont typeface="Arial" panose="020B0604020202020204" pitchFamily="34" charset="0"/>
              <a:buChar char="•"/>
              <a:tabLst>
                <a:tab pos="173038" algn="l"/>
              </a:tabLst>
              <a:defRPr/>
            </a:pPr>
            <a:r>
              <a:rPr lang="en-US" dirty="0">
                <a:solidFill>
                  <a:schemeClr val="tx2">
                    <a:lumMod val="50000"/>
                  </a:schemeClr>
                </a:solidFill>
              </a:rPr>
              <a:t>If you selected “E-mail Secure Code,” an e-mail will be sent to your e-mail account and you will be taken to a page where you can enter a secure code</a:t>
            </a:r>
          </a:p>
          <a:p>
            <a:pPr marL="173038" indent="-173038">
              <a:spcAft>
                <a:spcPts val="600"/>
              </a:spcAft>
              <a:buFont typeface="Arial" panose="020B0604020202020204" pitchFamily="34" charset="0"/>
              <a:buChar char="•"/>
              <a:tabLst>
                <a:tab pos="173038" algn="l"/>
              </a:tabLst>
              <a:defRPr/>
            </a:pPr>
            <a:r>
              <a:rPr lang="en-US" dirty="0">
                <a:solidFill>
                  <a:schemeClr val="tx2">
                    <a:lumMod val="50000"/>
                  </a:schemeClr>
                </a:solidFill>
              </a:rPr>
              <a:t>Do not close this page!</a:t>
            </a:r>
          </a:p>
          <a:p>
            <a:pPr marL="173038" indent="-173038">
              <a:buFont typeface="Arial" panose="020B0604020202020204" pitchFamily="34" charset="0"/>
              <a:buChar char="•"/>
              <a:tabLst>
                <a:tab pos="173038" algn="l"/>
              </a:tabLst>
              <a:defRPr/>
            </a:pPr>
            <a:r>
              <a:rPr lang="en-US" dirty="0">
                <a:solidFill>
                  <a:schemeClr val="tx2">
                    <a:lumMod val="50000"/>
                  </a:schemeClr>
                </a:solidFill>
              </a:rPr>
              <a:t>Open your e-mail in a new browser window or tab or different device and copy the code from your e-mail and enter it into the “Secure Code” box </a:t>
            </a:r>
          </a:p>
        </p:txBody>
      </p:sp>
      <p:grpSp>
        <p:nvGrpSpPr>
          <p:cNvPr id="33796" name="Group 5" descr="Example of an e-mail with your secure code and the Retreive Your Username With E-mail Web page where you enter the secure code"/>
          <p:cNvGrpSpPr>
            <a:grpSpLocks/>
          </p:cNvGrpSpPr>
          <p:nvPr/>
        </p:nvGrpSpPr>
        <p:grpSpPr bwMode="auto">
          <a:xfrm>
            <a:off x="152400" y="2868613"/>
            <a:ext cx="8867775" cy="3989387"/>
            <a:chOff x="152400" y="2868908"/>
            <a:chExt cx="8867607" cy="3989092"/>
          </a:xfrm>
        </p:grpSpPr>
        <p:pic>
          <p:nvPicPr>
            <p:cNvPr id="337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68908"/>
              <a:ext cx="5638800" cy="24491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778169"/>
              <a:ext cx="5514807" cy="3079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800" name="TextBox 10"/>
            <p:cNvSpPr txBox="1">
              <a:spLocks noChangeArrowheads="1"/>
            </p:cNvSpPr>
            <p:nvPr/>
          </p:nvSpPr>
          <p:spPr bwMode="auto">
            <a:xfrm>
              <a:off x="361507" y="5318084"/>
              <a:ext cx="312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rgbClr val="FF0000"/>
                  </a:solidFill>
                </a:rPr>
                <a:t>E-mail With Your Secure Code</a:t>
              </a:r>
            </a:p>
          </p:txBody>
        </p:sp>
        <p:sp>
          <p:nvSpPr>
            <p:cNvPr id="10" name="Oval 9"/>
            <p:cNvSpPr/>
            <p:nvPr/>
          </p:nvSpPr>
          <p:spPr bwMode="auto">
            <a:xfrm>
              <a:off x="315910" y="3868959"/>
              <a:ext cx="631813" cy="246044"/>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 name="Straight Arrow Connector 4"/>
            <p:cNvCxnSpPr>
              <a:stCxn id="10" idx="6"/>
            </p:cNvCxnSpPr>
            <p:nvPr/>
          </p:nvCxnSpPr>
          <p:spPr>
            <a:xfrm>
              <a:off x="947723" y="3992775"/>
              <a:ext cx="5314849" cy="2179476"/>
            </a:xfrm>
            <a:prstGeom prst="straightConnector1">
              <a:avLst/>
            </a:prstGeom>
            <a:ln w="1270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3797"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1A5CB71D-3984-471D-A4B7-A58D677C25C2}" type="slidenum">
              <a:rPr lang="en-US" altLang="en-US" sz="1400"/>
              <a:pPr eaLnBrk="1" hangingPunct="1"/>
              <a:t>21</a:t>
            </a:fld>
            <a:endParaRPr lang="en-US" altLang="en-US"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latin typeface="Arial" charset="0"/>
                <a:cs typeface="Arial" charset="0"/>
              </a:rPr>
              <a:t>Retrieving Username Using Secure Code</a:t>
            </a:r>
          </a:p>
        </p:txBody>
      </p:sp>
      <p:sp>
        <p:nvSpPr>
          <p:cNvPr id="34819" name="TextBox 8"/>
          <p:cNvSpPr txBox="1">
            <a:spLocks noChangeArrowheads="1"/>
          </p:cNvSpPr>
          <p:nvPr/>
        </p:nvSpPr>
        <p:spPr bwMode="auto">
          <a:xfrm>
            <a:off x="460375" y="1219200"/>
            <a:ext cx="82264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Once you enter the secure code the screen will display your username</a:t>
            </a:r>
          </a:p>
          <a:p>
            <a:pPr eaLnBrk="1" hangingPunct="1"/>
            <a:endParaRPr lang="en-US" altLang="en-US"/>
          </a:p>
        </p:txBody>
      </p:sp>
      <p:grpSp>
        <p:nvGrpSpPr>
          <p:cNvPr id="34820" name="Group 10" descr="Forgot Username Web page with the username highlighted on the screen"/>
          <p:cNvGrpSpPr>
            <a:grpSpLocks/>
          </p:cNvGrpSpPr>
          <p:nvPr/>
        </p:nvGrpSpPr>
        <p:grpSpPr bwMode="auto">
          <a:xfrm>
            <a:off x="533400" y="2514600"/>
            <a:ext cx="8147050" cy="3114675"/>
            <a:chOff x="571500" y="2514600"/>
            <a:chExt cx="8147378" cy="3114675"/>
          </a:xfrm>
        </p:grpSpPr>
        <p:pic>
          <p:nvPicPr>
            <p:cNvPr id="348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514600"/>
              <a:ext cx="8147378" cy="311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Oval 12"/>
            <p:cNvSpPr/>
            <p:nvPr/>
          </p:nvSpPr>
          <p:spPr>
            <a:xfrm>
              <a:off x="2362272" y="4267200"/>
              <a:ext cx="914437" cy="3810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34821"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7EA6B986-CE6F-4479-89BD-13A96A6005EA}" type="slidenum">
              <a:rPr lang="en-US" altLang="en-US" sz="1400"/>
              <a:pPr eaLnBrk="1" hangingPunct="1"/>
              <a:t>22</a:t>
            </a:fld>
            <a:endParaRPr lang="en-US" altLang="en-US"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60375"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Forgot My Username</a:t>
            </a:r>
          </a:p>
        </p:txBody>
      </p:sp>
      <p:sp>
        <p:nvSpPr>
          <p:cNvPr id="35843" name="TextBox 8"/>
          <p:cNvSpPr txBox="1">
            <a:spLocks noChangeArrowheads="1"/>
          </p:cNvSpPr>
          <p:nvPr/>
        </p:nvSpPr>
        <p:spPr bwMode="auto">
          <a:xfrm>
            <a:off x="460375" y="1143000"/>
            <a:ext cx="8302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3038" algn="l"/>
              </a:tabLst>
              <a:defRPr>
                <a:solidFill>
                  <a:schemeClr val="tx1"/>
                </a:solidFill>
                <a:latin typeface="Arial" charset="0"/>
                <a:cs typeface="Arial" charset="0"/>
              </a:defRPr>
            </a:lvl1pPr>
            <a:lvl2pPr marL="742950" indent="-285750" eaLnBrk="0" hangingPunct="0">
              <a:tabLst>
                <a:tab pos="173038" algn="l"/>
              </a:tabLst>
              <a:defRPr>
                <a:solidFill>
                  <a:schemeClr val="tx1"/>
                </a:solidFill>
                <a:latin typeface="Arial" charset="0"/>
                <a:cs typeface="Arial" charset="0"/>
              </a:defRPr>
            </a:lvl2pPr>
            <a:lvl3pPr marL="1143000" indent="-228600" eaLnBrk="0" hangingPunct="0">
              <a:tabLst>
                <a:tab pos="173038" algn="l"/>
              </a:tabLst>
              <a:defRPr>
                <a:solidFill>
                  <a:schemeClr val="tx1"/>
                </a:solidFill>
                <a:latin typeface="Arial" charset="0"/>
                <a:cs typeface="Arial" charset="0"/>
              </a:defRPr>
            </a:lvl3pPr>
            <a:lvl4pPr marL="1600200" indent="-228600" eaLnBrk="0" hangingPunct="0">
              <a:tabLst>
                <a:tab pos="173038" algn="l"/>
              </a:tabLst>
              <a:defRPr>
                <a:solidFill>
                  <a:schemeClr val="tx1"/>
                </a:solidFill>
                <a:latin typeface="Arial" charset="0"/>
                <a:cs typeface="Arial" charset="0"/>
              </a:defRPr>
            </a:lvl4pPr>
            <a:lvl5pPr marL="2057400" indent="-228600" eaLnBrk="0" hangingPunct="0">
              <a:tabLst>
                <a:tab pos="173038" algn="l"/>
              </a:tabLst>
              <a:defRPr>
                <a:solidFill>
                  <a:schemeClr val="tx1"/>
                </a:solidFill>
                <a:latin typeface="Arial" charset="0"/>
                <a:cs typeface="Arial" charset="0"/>
              </a:defRPr>
            </a:lvl5pPr>
            <a:lvl6pPr marL="2514600" indent="-228600" defTabSz="457200" eaLnBrk="0" fontAlgn="base" hangingPunct="0">
              <a:spcBef>
                <a:spcPct val="0"/>
              </a:spcBef>
              <a:spcAft>
                <a:spcPct val="0"/>
              </a:spcAft>
              <a:tabLst>
                <a:tab pos="173038" algn="l"/>
              </a:tabLst>
              <a:defRPr>
                <a:solidFill>
                  <a:schemeClr val="tx1"/>
                </a:solidFill>
                <a:latin typeface="Arial" charset="0"/>
                <a:cs typeface="Arial" charset="0"/>
              </a:defRPr>
            </a:lvl6pPr>
            <a:lvl7pPr marL="2971800" indent="-228600" defTabSz="457200" eaLnBrk="0" fontAlgn="base" hangingPunct="0">
              <a:spcBef>
                <a:spcPct val="0"/>
              </a:spcBef>
              <a:spcAft>
                <a:spcPct val="0"/>
              </a:spcAft>
              <a:tabLst>
                <a:tab pos="173038" algn="l"/>
              </a:tabLst>
              <a:defRPr>
                <a:solidFill>
                  <a:schemeClr val="tx1"/>
                </a:solidFill>
                <a:latin typeface="Arial" charset="0"/>
                <a:cs typeface="Arial" charset="0"/>
              </a:defRPr>
            </a:lvl7pPr>
            <a:lvl8pPr marL="3429000" indent="-228600" defTabSz="457200" eaLnBrk="0" fontAlgn="base" hangingPunct="0">
              <a:spcBef>
                <a:spcPct val="0"/>
              </a:spcBef>
              <a:spcAft>
                <a:spcPct val="0"/>
              </a:spcAft>
              <a:tabLst>
                <a:tab pos="173038" algn="l"/>
              </a:tabLst>
              <a:defRPr>
                <a:solidFill>
                  <a:schemeClr val="tx1"/>
                </a:solidFill>
                <a:latin typeface="Arial" charset="0"/>
                <a:cs typeface="Arial" charset="0"/>
              </a:defRPr>
            </a:lvl8pPr>
            <a:lvl9pPr marL="3886200" indent="-228600" defTabSz="457200" eaLnBrk="0" fontAlgn="base" hangingPunct="0">
              <a:spcBef>
                <a:spcPct val="0"/>
              </a:spcBef>
              <a:spcAft>
                <a:spcPct val="0"/>
              </a:spcAft>
              <a:tabLst>
                <a:tab pos="173038" algn="l"/>
              </a:tabLst>
              <a:defRPr>
                <a:solidFill>
                  <a:schemeClr val="tx1"/>
                </a:solidFill>
                <a:latin typeface="Arial" charset="0"/>
                <a:cs typeface="Arial" charset="0"/>
              </a:defRPr>
            </a:lvl9pPr>
          </a:lstStyle>
          <a:p>
            <a:pPr eaLnBrk="1" hangingPunct="1"/>
            <a:r>
              <a:rPr lang="en-US" altLang="en-US" sz="2400"/>
              <a:t>If you prefer to retrieve your username by answering your challenge questions, click the “Challenge Questions” button</a:t>
            </a:r>
          </a:p>
        </p:txBody>
      </p:sp>
      <p:grpSp>
        <p:nvGrpSpPr>
          <p:cNvPr id="35844" name="Group 2" descr="Retrive Your Username Web page"/>
          <p:cNvGrpSpPr>
            <a:grpSpLocks/>
          </p:cNvGrpSpPr>
          <p:nvPr/>
        </p:nvGrpSpPr>
        <p:grpSpPr bwMode="auto">
          <a:xfrm>
            <a:off x="1066800" y="2058988"/>
            <a:ext cx="7239000" cy="4570412"/>
            <a:chOff x="1066800" y="2058469"/>
            <a:chExt cx="7239000" cy="4570931"/>
          </a:xfrm>
        </p:grpSpPr>
        <p:pic>
          <p:nvPicPr>
            <p:cNvPr id="358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8469"/>
              <a:ext cx="7239000" cy="45709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6324600" y="5518024"/>
              <a:ext cx="1828800" cy="457252"/>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35845"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631F4C6F-4511-47A7-95EC-E85C9A4037B5}" type="slidenum">
              <a:rPr lang="en-US" altLang="en-US" sz="1400"/>
              <a:pPr eaLnBrk="1" hangingPunct="1"/>
              <a:t>23</a:t>
            </a:fld>
            <a:endParaRPr lang="en-US" altLang="en-US" sz="1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381000"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smtClean="0">
                <a:latin typeface="Arial" charset="0"/>
                <a:cs typeface="Arial" charset="0"/>
              </a:rPr>
              <a:t>Retrieving Username Using Challenge Questions</a:t>
            </a:r>
          </a:p>
        </p:txBody>
      </p:sp>
      <p:sp>
        <p:nvSpPr>
          <p:cNvPr id="36867" name="TextBox 8"/>
          <p:cNvSpPr txBox="1">
            <a:spLocks noChangeArrowheads="1"/>
          </p:cNvSpPr>
          <p:nvPr/>
        </p:nvSpPr>
        <p:spPr bwMode="auto">
          <a:xfrm>
            <a:off x="460375" y="1143000"/>
            <a:ext cx="8378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73038" algn="l"/>
              </a:tabLst>
              <a:defRPr>
                <a:solidFill>
                  <a:schemeClr val="tx1"/>
                </a:solidFill>
                <a:latin typeface="Arial" charset="0"/>
                <a:cs typeface="Arial" charset="0"/>
              </a:defRPr>
            </a:lvl1pPr>
            <a:lvl2pPr marL="742950" indent="-285750" eaLnBrk="0" hangingPunct="0">
              <a:tabLst>
                <a:tab pos="173038" algn="l"/>
              </a:tabLst>
              <a:defRPr>
                <a:solidFill>
                  <a:schemeClr val="tx1"/>
                </a:solidFill>
                <a:latin typeface="Arial" charset="0"/>
                <a:cs typeface="Arial" charset="0"/>
              </a:defRPr>
            </a:lvl2pPr>
            <a:lvl3pPr marL="1143000" indent="-228600" eaLnBrk="0" hangingPunct="0">
              <a:tabLst>
                <a:tab pos="173038" algn="l"/>
              </a:tabLst>
              <a:defRPr>
                <a:solidFill>
                  <a:schemeClr val="tx1"/>
                </a:solidFill>
                <a:latin typeface="Arial" charset="0"/>
                <a:cs typeface="Arial" charset="0"/>
              </a:defRPr>
            </a:lvl3pPr>
            <a:lvl4pPr marL="1600200" indent="-228600" eaLnBrk="0" hangingPunct="0">
              <a:tabLst>
                <a:tab pos="173038" algn="l"/>
              </a:tabLst>
              <a:defRPr>
                <a:solidFill>
                  <a:schemeClr val="tx1"/>
                </a:solidFill>
                <a:latin typeface="Arial" charset="0"/>
                <a:cs typeface="Arial" charset="0"/>
              </a:defRPr>
            </a:lvl4pPr>
            <a:lvl5pPr marL="2057400" indent="-228600" eaLnBrk="0" hangingPunct="0">
              <a:tabLst>
                <a:tab pos="173038" algn="l"/>
              </a:tabLst>
              <a:defRPr>
                <a:solidFill>
                  <a:schemeClr val="tx1"/>
                </a:solidFill>
                <a:latin typeface="Arial" charset="0"/>
                <a:cs typeface="Arial" charset="0"/>
              </a:defRPr>
            </a:lvl5pPr>
            <a:lvl6pPr marL="2514600" indent="-228600" defTabSz="457200" eaLnBrk="0" fontAlgn="base" hangingPunct="0">
              <a:spcBef>
                <a:spcPct val="0"/>
              </a:spcBef>
              <a:spcAft>
                <a:spcPct val="0"/>
              </a:spcAft>
              <a:tabLst>
                <a:tab pos="173038" algn="l"/>
              </a:tabLst>
              <a:defRPr>
                <a:solidFill>
                  <a:schemeClr val="tx1"/>
                </a:solidFill>
                <a:latin typeface="Arial" charset="0"/>
                <a:cs typeface="Arial" charset="0"/>
              </a:defRPr>
            </a:lvl6pPr>
            <a:lvl7pPr marL="2971800" indent="-228600" defTabSz="457200" eaLnBrk="0" fontAlgn="base" hangingPunct="0">
              <a:spcBef>
                <a:spcPct val="0"/>
              </a:spcBef>
              <a:spcAft>
                <a:spcPct val="0"/>
              </a:spcAft>
              <a:tabLst>
                <a:tab pos="173038" algn="l"/>
              </a:tabLst>
              <a:defRPr>
                <a:solidFill>
                  <a:schemeClr val="tx1"/>
                </a:solidFill>
                <a:latin typeface="Arial" charset="0"/>
                <a:cs typeface="Arial" charset="0"/>
              </a:defRPr>
            </a:lvl7pPr>
            <a:lvl8pPr marL="3429000" indent="-228600" defTabSz="457200" eaLnBrk="0" fontAlgn="base" hangingPunct="0">
              <a:spcBef>
                <a:spcPct val="0"/>
              </a:spcBef>
              <a:spcAft>
                <a:spcPct val="0"/>
              </a:spcAft>
              <a:tabLst>
                <a:tab pos="173038" algn="l"/>
              </a:tabLst>
              <a:defRPr>
                <a:solidFill>
                  <a:schemeClr val="tx1"/>
                </a:solidFill>
                <a:latin typeface="Arial" charset="0"/>
                <a:cs typeface="Arial" charset="0"/>
              </a:defRPr>
            </a:lvl8pPr>
            <a:lvl9pPr marL="3886200" indent="-228600" defTabSz="457200" eaLnBrk="0" fontAlgn="base" hangingPunct="0">
              <a:spcBef>
                <a:spcPct val="0"/>
              </a:spcBef>
              <a:spcAft>
                <a:spcPct val="0"/>
              </a:spcAft>
              <a:tabLst>
                <a:tab pos="173038" algn="l"/>
              </a:tabLst>
              <a:defRPr>
                <a:solidFill>
                  <a:schemeClr val="tx1"/>
                </a:solidFill>
                <a:latin typeface="Arial" charset="0"/>
                <a:cs typeface="Arial" charset="0"/>
              </a:defRPr>
            </a:lvl9pPr>
          </a:lstStyle>
          <a:p>
            <a:pPr eaLnBrk="1" hangingPunct="1"/>
            <a:r>
              <a:rPr lang="en-US" altLang="en-US" sz="2400"/>
              <a:t>If you selected “Challenge Questions,” you will be taken to a screen where you need to enter your Social Security number, last name, and date of birth</a:t>
            </a:r>
          </a:p>
        </p:txBody>
      </p:sp>
      <p:pic>
        <p:nvPicPr>
          <p:cNvPr id="36868" name="Picture 2" descr="Retrieve Your Username Using Challenge Questions Web p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343150"/>
            <a:ext cx="8050213" cy="419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69"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5DE02DAD-6A26-4ADD-8035-D423460226ED}" type="slidenum">
              <a:rPr lang="en-US" altLang="en-US" sz="1400"/>
              <a:pPr eaLnBrk="1" hangingPunct="1"/>
              <a:t>24</a:t>
            </a:fld>
            <a:endParaRPr lang="en-US" altLang="en-US"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381000"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smtClean="0">
                <a:latin typeface="Arial" charset="0"/>
                <a:cs typeface="Arial" charset="0"/>
              </a:rPr>
              <a:t>Retrieving Username Using Challenge Questions</a:t>
            </a:r>
          </a:p>
        </p:txBody>
      </p:sp>
      <p:sp>
        <p:nvSpPr>
          <p:cNvPr id="9" name="TextBox 8"/>
          <p:cNvSpPr txBox="1"/>
          <p:nvPr/>
        </p:nvSpPr>
        <p:spPr>
          <a:xfrm>
            <a:off x="457200" y="1143000"/>
            <a:ext cx="8301038" cy="1323975"/>
          </a:xfrm>
          <a:prstGeom prst="rect">
            <a:avLst/>
          </a:prstGeom>
          <a:noFill/>
        </p:spPr>
        <p:txBody>
          <a:bodyPr>
            <a:spAutoFit/>
          </a:bodyPr>
          <a:lstStyle/>
          <a:p>
            <a:pPr marL="173038" indent="-173038">
              <a:buFont typeface="Arial" panose="020B0604020202020204" pitchFamily="34" charset="0"/>
              <a:buChar char="•"/>
              <a:tabLst>
                <a:tab pos="173038" algn="l"/>
              </a:tabLst>
              <a:defRPr/>
            </a:pPr>
            <a:r>
              <a:rPr lang="en-US" sz="2000" dirty="0">
                <a:solidFill>
                  <a:schemeClr val="tx2">
                    <a:lumMod val="50000"/>
                  </a:schemeClr>
                </a:solidFill>
              </a:rPr>
              <a:t>You will be taken to a page where you will need to answer three of your challenge questions</a:t>
            </a:r>
          </a:p>
          <a:p>
            <a:pPr marL="173038" indent="-173038">
              <a:buFont typeface="Arial" panose="020B0604020202020204" pitchFamily="34" charset="0"/>
              <a:buChar char="•"/>
              <a:tabLst>
                <a:tab pos="173038" algn="l"/>
              </a:tabLst>
              <a:defRPr/>
            </a:pPr>
            <a:r>
              <a:rPr lang="en-US" sz="2000" dirty="0">
                <a:solidFill>
                  <a:schemeClr val="tx2">
                    <a:lumMod val="50000"/>
                  </a:schemeClr>
                </a:solidFill>
              </a:rPr>
              <a:t>After answering the challenge questions, you will be taken to page that displays your username</a:t>
            </a:r>
          </a:p>
        </p:txBody>
      </p:sp>
      <p:sp>
        <p:nvSpPr>
          <p:cNvPr id="6" name="TextBox 5"/>
          <p:cNvSpPr txBox="1"/>
          <p:nvPr/>
        </p:nvSpPr>
        <p:spPr>
          <a:xfrm>
            <a:off x="474663" y="3276600"/>
            <a:ext cx="1658937" cy="2632075"/>
          </a:xfrm>
          <a:prstGeom prst="rect">
            <a:avLst/>
          </a:prstGeom>
          <a:solidFill>
            <a:srgbClr val="92D050">
              <a:alpha val="68000"/>
            </a:srgbClr>
          </a:solidFill>
          <a:ln>
            <a:solidFill>
              <a:schemeClr val="tx1"/>
            </a:solidFill>
          </a:ln>
        </p:spPr>
        <p:txBody>
          <a:bodyPr>
            <a:spAutoFit/>
          </a:bodyPr>
          <a:lstStyle/>
          <a:p>
            <a:pPr>
              <a:tabLst>
                <a:tab pos="173038" algn="l"/>
              </a:tabLst>
              <a:defRPr/>
            </a:pPr>
            <a:r>
              <a:rPr lang="en-US" sz="1500" dirty="0">
                <a:solidFill>
                  <a:schemeClr val="tx2">
                    <a:lumMod val="50000"/>
                  </a:schemeClr>
                </a:solidFill>
              </a:rPr>
              <a:t>IMPORTANT</a:t>
            </a:r>
          </a:p>
          <a:p>
            <a:pPr>
              <a:tabLst>
                <a:tab pos="173038" algn="l"/>
              </a:tabLst>
              <a:defRPr/>
            </a:pPr>
            <a:r>
              <a:rPr lang="en-US" sz="1500" dirty="0">
                <a:solidFill>
                  <a:schemeClr val="tx2">
                    <a:lumMod val="50000"/>
                  </a:schemeClr>
                </a:solidFill>
              </a:rPr>
              <a:t>If you retrieve your username using the challenge questions, you will need to wait 30 minutes before you can use your username</a:t>
            </a:r>
          </a:p>
        </p:txBody>
      </p:sp>
      <p:pic>
        <p:nvPicPr>
          <p:cNvPr id="37893" name="Picture 1" descr="Retrieve Your Username With Challenge Questions Web page with three questions show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22538"/>
            <a:ext cx="6126163" cy="4259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4"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5B9FD61B-C66B-4560-9ED3-FFBDD030DE9C}" type="slidenum">
              <a:rPr lang="en-US" altLang="en-US" sz="1400"/>
              <a:pPr eaLnBrk="1" hangingPunct="1"/>
              <a:t>25</a:t>
            </a:fld>
            <a:endParaRPr lang="en-US" altLang="en-US" sz="1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txBox="1">
            <a:spLocks/>
          </p:cNvSpPr>
          <p:nvPr/>
        </p:nvSpPr>
        <p:spPr bwMode="auto">
          <a:xfrm>
            <a:off x="304800" y="1714500"/>
            <a:ext cx="85534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spcAft>
                <a:spcPts val="1200"/>
              </a:spcAft>
            </a:pPr>
            <a:r>
              <a:rPr lang="en-US" altLang="en-US" sz="4400"/>
              <a:t>What to Do:</a:t>
            </a:r>
          </a:p>
          <a:p>
            <a:pPr algn="ctr"/>
            <a:r>
              <a:rPr lang="en-US" altLang="en-US" sz="4400"/>
              <a:t>I’m Locked Out of My Account</a:t>
            </a:r>
          </a:p>
        </p:txBody>
      </p:sp>
      <p:sp>
        <p:nvSpPr>
          <p:cNvPr id="38915"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ACE6C54-FD72-4EE3-93D3-C5E4B7F2BA61}" type="slidenum">
              <a:rPr lang="en-US" altLang="en-US" sz="1400"/>
              <a:pPr eaLnBrk="1" hangingPunct="1"/>
              <a:t>26</a:t>
            </a:fld>
            <a:endParaRPr lang="en-US" altLang="en-US"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Locked Out</a:t>
            </a:r>
          </a:p>
        </p:txBody>
      </p:sp>
      <p:sp>
        <p:nvSpPr>
          <p:cNvPr id="39939" name="Content Placeholder 2"/>
          <p:cNvSpPr>
            <a:spLocks noGrp="1"/>
          </p:cNvSpPr>
          <p:nvPr>
            <p:ph idx="4294967295"/>
          </p:nvPr>
        </p:nvSpPr>
        <p:spPr bwMode="auto">
          <a:xfrm>
            <a:off x="460375" y="1143000"/>
            <a:ext cx="8026400" cy="160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pPr>
            <a:r>
              <a:rPr lang="en-US" altLang="en-US" sz="2400" smtClean="0"/>
              <a:t>If you’ve been locked out of your FSA ID account for providing the wrong username or password, you can unlock your account using either e-mail or the challenge questions</a:t>
            </a:r>
            <a:endParaRPr lang="en-US" altLang="en-US" sz="2400" smtClean="0">
              <a:cs typeface="Arial" charset="0"/>
            </a:endParaRPr>
          </a:p>
        </p:txBody>
      </p:sp>
      <p:pic>
        <p:nvPicPr>
          <p:cNvPr id="4" name="Picture 3" descr="Unlock Your FSA ID Web page"/>
          <p:cNvPicPr/>
          <p:nvPr/>
        </p:nvPicPr>
        <p:blipFill rotWithShape="1">
          <a:blip r:embed="rId2"/>
          <a:srcRect b="16667"/>
          <a:stretch/>
        </p:blipFill>
        <p:spPr bwMode="auto">
          <a:xfrm>
            <a:off x="2133600" y="2514600"/>
            <a:ext cx="6430963" cy="4160838"/>
          </a:xfrm>
          <a:prstGeom prst="rect">
            <a:avLst/>
          </a:prstGeom>
          <a:ln>
            <a:solidFill>
              <a:schemeClr val="tx1"/>
            </a:solidFill>
          </a:ln>
          <a:effectLst>
            <a:outerShdw blurRad="292100" dist="139700" dir="2700000" algn="tl" rotWithShape="0">
              <a:srgbClr val="333333">
                <a:alpha val="65000"/>
              </a:srgbClr>
            </a:outerShdw>
          </a:effectLst>
        </p:spPr>
      </p:pic>
      <p:sp>
        <p:nvSpPr>
          <p:cNvPr id="39941"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A8C60798-8E57-4BB0-8B6C-F50F92A1F6B8}" type="slidenum">
              <a:rPr lang="en-US" altLang="en-US" sz="1400"/>
              <a:pPr eaLnBrk="1" hangingPunct="1"/>
              <a:t>27</a:t>
            </a:fld>
            <a:endParaRPr lang="en-US" altLang="en-US"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Locked Out</a:t>
            </a:r>
          </a:p>
        </p:txBody>
      </p:sp>
      <p:sp>
        <p:nvSpPr>
          <p:cNvPr id="40963" name="Content Placeholder 3"/>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charset="0"/>
              <a:buNone/>
            </a:pPr>
            <a:r>
              <a:rPr lang="en-US" altLang="en-US" smtClean="0">
                <a:solidFill>
                  <a:schemeClr val="tx1"/>
                </a:solidFill>
                <a:latin typeface="Arial" charset="0"/>
                <a:cs typeface="Arial" charset="0"/>
              </a:rPr>
              <a:t>Once you successfully enter the secure code or answer your challenge questions, you will be taken to this screen to change your password</a:t>
            </a:r>
          </a:p>
        </p:txBody>
      </p:sp>
      <p:pic>
        <p:nvPicPr>
          <p:cNvPr id="6" name="Picture 5" descr="New password Web page"/>
          <p:cNvPicPr/>
          <p:nvPr/>
        </p:nvPicPr>
        <p:blipFill rotWithShape="1">
          <a:blip r:embed="rId2"/>
          <a:srcRect b="22988"/>
          <a:stretch/>
        </p:blipFill>
        <p:spPr bwMode="auto">
          <a:xfrm>
            <a:off x="1066800" y="2438400"/>
            <a:ext cx="6629400" cy="4160838"/>
          </a:xfrm>
          <a:prstGeom prst="rect">
            <a:avLst/>
          </a:prstGeom>
          <a:ln w="9525">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0965"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A0825A13-8465-4BF2-AAB2-A413122A5699}" type="slidenum">
              <a:rPr lang="en-US" altLang="en-US" sz="1400"/>
              <a:pPr eaLnBrk="1" hangingPunct="1"/>
              <a:t>28</a:t>
            </a:fld>
            <a:endParaRPr lang="en-US" alt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Locked Out</a:t>
            </a:r>
          </a:p>
        </p:txBody>
      </p:sp>
      <p:sp>
        <p:nvSpPr>
          <p:cNvPr id="4198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charset="0"/>
              <a:buNone/>
            </a:pPr>
            <a:r>
              <a:rPr lang="en-US" altLang="en-US" smtClean="0">
                <a:latin typeface="Arial" charset="0"/>
                <a:cs typeface="Arial" charset="0"/>
              </a:rPr>
              <a:t>Once you enter a new password and re-enter it successfully, you receive the following message</a:t>
            </a:r>
          </a:p>
          <a:p>
            <a:pPr marL="0" indent="0">
              <a:buFont typeface="Arial" charset="0"/>
              <a:buNone/>
            </a:pPr>
            <a:endParaRPr lang="en-US" altLang="en-US" smtClean="0">
              <a:latin typeface="Arial" charset="0"/>
              <a:cs typeface="Arial" charset="0"/>
            </a:endParaRPr>
          </a:p>
        </p:txBody>
      </p:sp>
      <p:pic>
        <p:nvPicPr>
          <p:cNvPr id="11" name="Picture 10" descr="Success! Web page which states &quot;You have successfully unlocked your account and changed your password. You can now use your new password to log in.&quot;"/>
          <p:cNvPicPr/>
          <p:nvPr/>
        </p:nvPicPr>
        <p:blipFill rotWithShape="1">
          <a:blip r:embed="rId2"/>
          <a:srcRect t="-1" b="38258"/>
          <a:stretch/>
        </p:blipFill>
        <p:spPr bwMode="auto">
          <a:xfrm>
            <a:off x="914400" y="2286000"/>
            <a:ext cx="7315200" cy="4114800"/>
          </a:xfrm>
          <a:prstGeom prst="rect">
            <a:avLst/>
          </a:prstGeom>
          <a:ln w="9525">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1989"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2D20D94B-15AE-47E6-B3D0-02F1529C9435}" type="slidenum">
              <a:rPr lang="en-US" altLang="en-US" sz="1400"/>
              <a:pPr eaLnBrk="1" hangingPunct="1"/>
              <a:t>29</a:t>
            </a:fld>
            <a:endParaRPr lang="en-US" altLang="en-US"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latin typeface="Arial" charset="0"/>
                <a:cs typeface="Arial" charset="0"/>
              </a:rPr>
              <a:t>What is the FSA ID?</a:t>
            </a:r>
          </a:p>
        </p:txBody>
      </p:sp>
      <p:sp>
        <p:nvSpPr>
          <p:cNvPr id="15363" name="Content Placeholder 2"/>
          <p:cNvSpPr>
            <a:spLocks noGrp="1"/>
          </p:cNvSpPr>
          <p:nvPr>
            <p:ph idx="1"/>
          </p:nvPr>
        </p:nvSpPr>
        <p:spPr bwMode="auto">
          <a:xfrm>
            <a:off x="533400" y="1219200"/>
            <a:ext cx="8229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The FSA ID is a username and password used by students, parents, and borrowers to:</a:t>
            </a:r>
          </a:p>
          <a:p>
            <a:pPr marL="627063" lvl="1">
              <a:buFont typeface="Arial" charset="0"/>
              <a:buChar char="•"/>
            </a:pPr>
            <a:r>
              <a:rPr lang="en-US" altLang="en-US" smtClean="0">
                <a:latin typeface="Arial" charset="0"/>
                <a:cs typeface="Arial" charset="0"/>
              </a:rPr>
              <a:t>login to U.S. Department of Education websites</a:t>
            </a:r>
          </a:p>
          <a:p>
            <a:pPr marL="627063" lvl="1">
              <a:spcAft>
                <a:spcPts val="1800"/>
              </a:spcAft>
              <a:buFont typeface="Arial" charset="0"/>
              <a:buChar char="•"/>
            </a:pPr>
            <a:r>
              <a:rPr lang="en-US" altLang="en-US" smtClean="0">
                <a:latin typeface="Arial" charset="0"/>
                <a:cs typeface="Arial" charset="0"/>
              </a:rPr>
              <a:t>electronically sign documents</a:t>
            </a:r>
          </a:p>
          <a:p>
            <a:r>
              <a:rPr lang="en-US" altLang="en-US" smtClean="0">
                <a:latin typeface="Arial" charset="0"/>
                <a:cs typeface="Arial" charset="0"/>
              </a:rPr>
              <a:t>You will use it:</a:t>
            </a:r>
          </a:p>
          <a:p>
            <a:pPr marL="627063" lvl="1">
              <a:buFont typeface="Arial" charset="0"/>
              <a:buChar char="•"/>
            </a:pPr>
            <a:r>
              <a:rPr lang="en-US" altLang="en-US" smtClean="0">
                <a:latin typeface="Arial" charset="0"/>
                <a:cs typeface="Arial" charset="0"/>
              </a:rPr>
              <a:t>Every year you apply for federal student aid at </a:t>
            </a:r>
            <a:r>
              <a:rPr lang="en-US" altLang="en-US" smtClean="0">
                <a:latin typeface="Arial" charset="0"/>
                <a:cs typeface="Arial" charset="0"/>
                <a:hlinkClick r:id="rId2"/>
              </a:rPr>
              <a:t>fafsa.gov</a:t>
            </a:r>
            <a:endParaRPr lang="en-US" altLang="en-US" smtClean="0">
              <a:latin typeface="Arial" charset="0"/>
              <a:cs typeface="Arial" charset="0"/>
            </a:endParaRPr>
          </a:p>
          <a:p>
            <a:pPr marL="627063" lvl="1">
              <a:buFont typeface="Arial" charset="0"/>
              <a:buChar char="•"/>
            </a:pPr>
            <a:r>
              <a:rPr lang="en-US" altLang="en-US" smtClean="0">
                <a:latin typeface="Arial" charset="0"/>
                <a:cs typeface="Arial" charset="0"/>
              </a:rPr>
              <a:t>To receive a federal student loan </a:t>
            </a:r>
          </a:p>
          <a:p>
            <a:pPr marL="627063" lvl="1">
              <a:buFont typeface="Arial" charset="0"/>
              <a:buChar char="•"/>
            </a:pPr>
            <a:r>
              <a:rPr lang="en-US" altLang="en-US" smtClean="0">
                <a:latin typeface="Arial" charset="0"/>
                <a:cs typeface="Arial" charset="0"/>
              </a:rPr>
              <a:t>To perform important activities as a federal student loan borrower, such as choosing a repayment plan or applying for a deferment</a:t>
            </a:r>
          </a:p>
        </p:txBody>
      </p:sp>
      <p:sp>
        <p:nvSpPr>
          <p:cNvPr id="15364"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14DBA286-43D5-4383-9F5E-1FC5F6C465A6}" type="slidenum">
              <a:rPr lang="en-US" altLang="en-US" sz="1400"/>
              <a:pPr eaLnBrk="1" hangingPunct="1"/>
              <a:t>3</a:t>
            </a:fld>
            <a:endParaRPr lang="en-US" altLang="en-US" sz="1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txBox="1">
            <a:spLocks/>
          </p:cNvSpPr>
          <p:nvPr/>
        </p:nvSpPr>
        <p:spPr bwMode="auto">
          <a:xfrm>
            <a:off x="304800" y="2324100"/>
            <a:ext cx="85534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r>
              <a:rPr lang="en-US" altLang="en-US" sz="4400"/>
              <a:t>Where can I get more information?</a:t>
            </a:r>
          </a:p>
        </p:txBody>
      </p:sp>
      <p:sp>
        <p:nvSpPr>
          <p:cNvPr id="43011"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FFB6FF3C-1F61-4F24-B256-341EA449D878}" type="slidenum">
              <a:rPr lang="en-US" altLang="en-US" sz="1400"/>
              <a:pPr eaLnBrk="1" hangingPunct="1"/>
              <a:t>30</a:t>
            </a:fld>
            <a:endParaRPr lang="en-US" altLang="en-US" sz="1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bwMode="auto">
          <a:xfrm>
            <a:off x="460375"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Where can I get more information?</a:t>
            </a:r>
          </a:p>
        </p:txBody>
      </p:sp>
      <p:sp>
        <p:nvSpPr>
          <p:cNvPr id="44035" name="Content Placeholder 5"/>
          <p:cNvSpPr>
            <a:spLocks noGrp="1"/>
          </p:cNvSpPr>
          <p:nvPr>
            <p:ph idx="1"/>
          </p:nvPr>
        </p:nvSpPr>
        <p:spPr bwMode="auto">
          <a:xfrm>
            <a:off x="533400" y="1752600"/>
            <a:ext cx="8001000"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charset="0"/>
              <a:buNone/>
            </a:pPr>
            <a:r>
              <a:rPr lang="en-US" altLang="en-US" smtClean="0">
                <a:latin typeface="Arial" charset="0"/>
                <a:cs typeface="Arial" charset="0"/>
              </a:rPr>
              <a:t>Additional details on the FSA ID including answers to frequently asked questions and tips on creating an FSA ID, can be found at </a:t>
            </a:r>
            <a:r>
              <a:rPr lang="en-US" altLang="en-US" smtClean="0">
                <a:latin typeface="Arial" charset="0"/>
                <a:cs typeface="Arial" charset="0"/>
                <a:hlinkClick r:id="rId2"/>
              </a:rPr>
              <a:t>StudentAid.gov/fsaid</a:t>
            </a:r>
            <a:endParaRPr lang="en-US" altLang="en-US" smtClean="0">
              <a:latin typeface="Arial" charset="0"/>
              <a:cs typeface="Arial" charset="0"/>
            </a:endParaRPr>
          </a:p>
          <a:p>
            <a:pPr marL="0" indent="0">
              <a:buFont typeface="Arial" charset="0"/>
              <a:buNone/>
            </a:pPr>
            <a:endParaRPr lang="en-US" altLang="en-US" smtClean="0">
              <a:latin typeface="Arial" charset="0"/>
              <a:cs typeface="Arial" charset="0"/>
            </a:endParaRPr>
          </a:p>
        </p:txBody>
      </p:sp>
      <p:sp>
        <p:nvSpPr>
          <p:cNvPr id="44036"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2AE639B8-04A9-436C-B84B-DB9E923B74CD}" type="slidenum">
              <a:rPr lang="en-US" altLang="en-US" sz="1400"/>
              <a:pPr eaLnBrk="1" hangingPunct="1"/>
              <a:t>31</a:t>
            </a:fld>
            <a:endParaRPr lang="en-US" altLang="en-US"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Does my parent need an FSA ID?</a:t>
            </a:r>
          </a:p>
        </p:txBody>
      </p:sp>
      <p:sp>
        <p:nvSpPr>
          <p:cNvPr id="6" name="Content Placeholder 5"/>
          <p:cNvSpPr>
            <a:spLocks noGrp="1"/>
          </p:cNvSpPr>
          <p:nvPr>
            <p:ph idx="1"/>
          </p:nvPr>
        </p:nvSpPr>
        <p:spPr>
          <a:xfrm>
            <a:off x="457200" y="1219200"/>
            <a:ext cx="8229600" cy="5273675"/>
          </a:xfrm>
        </p:spPr>
        <p:txBody>
          <a:bodyPr/>
          <a:lstStyle/>
          <a:p>
            <a:pPr>
              <a:defRPr/>
            </a:pPr>
            <a:r>
              <a:rPr lang="en-US" dirty="0" smtClean="0"/>
              <a:t>If you are a dependent student, then your parent will need an FSA ID in order to sign your FAFSA electronically</a:t>
            </a:r>
          </a:p>
          <a:p>
            <a:pPr>
              <a:spcAft>
                <a:spcPts val="1800"/>
              </a:spcAft>
              <a:defRPr/>
            </a:pPr>
            <a:r>
              <a:rPr lang="en-US" dirty="0" smtClean="0"/>
              <a:t>Not sure if you’re considered a dependent student for the FAFSA, go to </a:t>
            </a:r>
            <a:r>
              <a:rPr lang="en-US" dirty="0" smtClean="0">
                <a:hlinkClick r:id="rId2"/>
              </a:rPr>
              <a:t>StudentAid.gov/dependency</a:t>
            </a:r>
            <a:r>
              <a:rPr lang="en-US" dirty="0" smtClean="0"/>
              <a:t> to find out</a:t>
            </a:r>
          </a:p>
          <a:p>
            <a:pPr marL="0" indent="0">
              <a:buFont typeface="Arial" charset="0"/>
              <a:buNone/>
              <a:defRPr/>
            </a:pPr>
            <a:r>
              <a:rPr lang="en-US" dirty="0" smtClean="0"/>
              <a:t>IMPORTANT</a:t>
            </a:r>
          </a:p>
          <a:p>
            <a:pPr>
              <a:defRPr/>
            </a:pPr>
            <a:r>
              <a:rPr lang="en-US" dirty="0" smtClean="0"/>
              <a:t>You and your parent must have different FSA IDs</a:t>
            </a:r>
          </a:p>
          <a:p>
            <a:pPr>
              <a:defRPr/>
            </a:pPr>
            <a:r>
              <a:rPr lang="en-US" dirty="0" smtClean="0"/>
              <a:t>You must create your own FSA ID—it’s your electronic signature and you need to own it</a:t>
            </a:r>
          </a:p>
          <a:p>
            <a:pPr>
              <a:defRPr/>
            </a:pPr>
            <a:r>
              <a:rPr lang="en-US" dirty="0" smtClean="0"/>
              <a:t>Your parent must create his or her own FSA ID</a:t>
            </a:r>
          </a:p>
          <a:p>
            <a:pPr>
              <a:defRPr/>
            </a:pPr>
            <a:r>
              <a:rPr lang="en-US" dirty="0" smtClean="0"/>
              <a:t>You and your parent should each use your own e-mail address when creating an FSA ID (you can’t use/share the same e-mail address)</a:t>
            </a:r>
          </a:p>
        </p:txBody>
      </p:sp>
      <p:sp>
        <p:nvSpPr>
          <p:cNvPr id="16388"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78E023BE-A3B7-4AB1-A691-D6AF9E6978B8}" type="slidenum">
              <a:rPr lang="en-US" altLang="en-US" sz="1400"/>
              <a:pPr eaLnBrk="1" hangingPunct="1"/>
              <a:t>4</a:t>
            </a:fld>
            <a:endParaRPr lang="en-US" altLang="en-US"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txBox="1">
            <a:spLocks/>
          </p:cNvSpPr>
          <p:nvPr/>
        </p:nvSpPr>
        <p:spPr bwMode="auto">
          <a:xfrm>
            <a:off x="304800" y="1905000"/>
            <a:ext cx="855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r>
              <a:rPr lang="en-US" altLang="en-US" sz="4400"/>
              <a:t>How do I create an FSA ID?</a:t>
            </a:r>
          </a:p>
        </p:txBody>
      </p:sp>
      <p:sp>
        <p:nvSpPr>
          <p:cNvPr id="17411"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BC3AD7FD-F40D-49FF-818E-1AF62C71F9AD}" type="slidenum">
              <a:rPr lang="en-US" altLang="en-US" sz="1400"/>
              <a:pPr eaLnBrk="1" hangingPunct="1"/>
              <a:t>5</a:t>
            </a:fld>
            <a:endParaRPr lang="en-US" alt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latin typeface="Arial" charset="0"/>
                <a:cs typeface="Arial" charset="0"/>
              </a:rPr>
              <a:t>Getting Started</a:t>
            </a:r>
          </a:p>
        </p:txBody>
      </p:sp>
      <p:sp>
        <p:nvSpPr>
          <p:cNvPr id="18435" name="TextBox 14"/>
          <p:cNvSpPr txBox="1">
            <a:spLocks noChangeArrowheads="1"/>
          </p:cNvSpPr>
          <p:nvPr/>
        </p:nvSpPr>
        <p:spPr bwMode="auto">
          <a:xfrm>
            <a:off x="457200" y="1066800"/>
            <a:ext cx="838041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defRPr>
                <a:solidFill>
                  <a:schemeClr val="tx1"/>
                </a:solidFill>
                <a:latin typeface="Arial" charset="0"/>
                <a:cs typeface="Arial" charset="0"/>
              </a:defRPr>
            </a:lvl1pPr>
            <a:lvl2pPr marL="404813" indent="-174625" eaLnBrk="0" hangingPunct="0">
              <a:defRPr>
                <a:solidFill>
                  <a:schemeClr val="tx1"/>
                </a:solidFill>
                <a:latin typeface="Arial" charset="0"/>
                <a:cs typeface="Arial" charset="0"/>
              </a:defRPr>
            </a:lvl2pPr>
            <a:lvl3pPr marL="623888" indent="-163513" eaLnBrk="0" hangingPunct="0">
              <a:defRPr>
                <a:solidFill>
                  <a:schemeClr val="tx1"/>
                </a:solidFill>
                <a:latin typeface="Arial" charset="0"/>
                <a:cs typeface="Arial" charset="0"/>
              </a:defRPr>
            </a:lvl3pPr>
            <a:lvl4pPr marL="854075" indent="-230188"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SzPct val="80000"/>
              <a:buFont typeface="Arial" charset="0"/>
              <a:buChar char="•"/>
            </a:pPr>
            <a:r>
              <a:rPr lang="en-US" altLang="en-US" sz="2400"/>
              <a:t>Go to </a:t>
            </a:r>
            <a:r>
              <a:rPr lang="en-US" altLang="en-US" sz="2400">
                <a:hlinkClick r:id="rId3"/>
              </a:rPr>
              <a:t>StudentAid.gov/fsaid</a:t>
            </a:r>
            <a:endParaRPr lang="en-US" altLang="en-US" sz="2400"/>
          </a:p>
          <a:p>
            <a:pPr eaLnBrk="1" hangingPunct="1">
              <a:spcBef>
                <a:spcPct val="20000"/>
              </a:spcBef>
              <a:buSzPct val="80000"/>
              <a:buFont typeface="Arial" charset="0"/>
              <a:buChar char="•"/>
            </a:pPr>
            <a:r>
              <a:rPr lang="en-US" altLang="en-US" sz="2400"/>
              <a:t>Click the “Create an FSA ID Now” button</a:t>
            </a:r>
          </a:p>
        </p:txBody>
      </p:sp>
      <p:grpSp>
        <p:nvGrpSpPr>
          <p:cNvPr id="18436" name="Group 1" descr="StudentAid.gov/fsaid Web page highlighting the Create an FSA ID Now button"/>
          <p:cNvGrpSpPr>
            <a:grpSpLocks/>
          </p:cNvGrpSpPr>
          <p:nvPr/>
        </p:nvGrpSpPr>
        <p:grpSpPr bwMode="auto">
          <a:xfrm>
            <a:off x="1143000" y="2103438"/>
            <a:ext cx="6819900" cy="4602162"/>
            <a:chOff x="1143000" y="2103438"/>
            <a:chExt cx="6819900" cy="4602162"/>
          </a:xfrm>
        </p:grpSpPr>
        <p:pic>
          <p:nvPicPr>
            <p:cNvPr id="1843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103438"/>
              <a:ext cx="6819900" cy="4602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bwMode="auto">
            <a:xfrm>
              <a:off x="2606675" y="5102225"/>
              <a:ext cx="1600200" cy="4381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18437"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7EB75121-8B9E-45FA-8C17-D406E063BE63}" type="slidenum">
              <a:rPr lang="en-US" altLang="en-US" sz="1400"/>
              <a:pPr eaLnBrk="1" hangingPunct="1"/>
              <a:t>6</a:t>
            </a:fld>
            <a:endParaRPr lang="en-US" altLang="en-US"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60375" y="304800"/>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Create Your FSA ID </a:t>
            </a:r>
            <a:r>
              <a:rPr lang="en-US" altLang="en-US" sz="2400" smtClean="0">
                <a:latin typeface="Arial" charset="0"/>
                <a:cs typeface="Arial" charset="0"/>
              </a:rPr>
              <a:t>(Username and password)</a:t>
            </a:r>
          </a:p>
        </p:txBody>
      </p:sp>
      <p:sp>
        <p:nvSpPr>
          <p:cNvPr id="6" name="TextBox 5"/>
          <p:cNvSpPr txBox="1"/>
          <p:nvPr/>
        </p:nvSpPr>
        <p:spPr>
          <a:xfrm>
            <a:off x="6500813" y="1309688"/>
            <a:ext cx="2262187" cy="5246687"/>
          </a:xfrm>
          <a:prstGeom prst="rect">
            <a:avLst/>
          </a:prstGeom>
          <a:noFill/>
        </p:spPr>
        <p:txBody>
          <a:bodyPr>
            <a:spAutoFit/>
          </a:bodyPr>
          <a:lstStyle/>
          <a:p>
            <a:pPr>
              <a:spcAft>
                <a:spcPts val="600"/>
              </a:spcAft>
              <a:defRPr/>
            </a:pPr>
            <a:r>
              <a:rPr lang="en-US" sz="1500" b="1" u="sng" dirty="0">
                <a:solidFill>
                  <a:schemeClr val="tx2">
                    <a:lumMod val="50000"/>
                  </a:schemeClr>
                </a:solidFill>
              </a:rPr>
              <a:t>E-mail:</a:t>
            </a:r>
          </a:p>
          <a:p>
            <a:pPr marL="173038" indent="-173038">
              <a:spcAft>
                <a:spcPts val="600"/>
              </a:spcAft>
              <a:buFont typeface="Arial" panose="020B0604020202020204" pitchFamily="34" charset="0"/>
              <a:buChar char="•"/>
              <a:tabLst>
                <a:tab pos="173038" algn="l"/>
              </a:tabLst>
              <a:defRPr/>
            </a:pPr>
            <a:r>
              <a:rPr lang="en-US" sz="1500" dirty="0">
                <a:solidFill>
                  <a:schemeClr val="tx2">
                    <a:lumMod val="50000"/>
                  </a:schemeClr>
                </a:solidFill>
              </a:rPr>
              <a:t>Optional but </a:t>
            </a:r>
            <a:r>
              <a:rPr lang="en-US" sz="1500" b="1" dirty="0">
                <a:solidFill>
                  <a:schemeClr val="tx2">
                    <a:lumMod val="50000"/>
                  </a:schemeClr>
                </a:solidFill>
              </a:rPr>
              <a:t>strongly</a:t>
            </a:r>
            <a:r>
              <a:rPr lang="en-US" sz="1500" dirty="0">
                <a:solidFill>
                  <a:schemeClr val="tx2">
                    <a:lumMod val="50000"/>
                  </a:schemeClr>
                </a:solidFill>
              </a:rPr>
              <a:t> recommended</a:t>
            </a:r>
          </a:p>
          <a:p>
            <a:pPr marL="173038" indent="-173038">
              <a:spcAft>
                <a:spcPts val="600"/>
              </a:spcAft>
              <a:buFont typeface="Arial" panose="020B0604020202020204" pitchFamily="34" charset="0"/>
              <a:buChar char="•"/>
              <a:tabLst>
                <a:tab pos="173038" algn="l"/>
              </a:tabLst>
              <a:defRPr/>
            </a:pPr>
            <a:r>
              <a:rPr lang="en-US" sz="1500" dirty="0">
                <a:solidFill>
                  <a:schemeClr val="tx2">
                    <a:lumMod val="50000"/>
                  </a:schemeClr>
                </a:solidFill>
              </a:rPr>
              <a:t>Each FSA ID must have a </a:t>
            </a:r>
            <a:r>
              <a:rPr lang="en-US" sz="1500" b="1" dirty="0">
                <a:solidFill>
                  <a:schemeClr val="tx2">
                    <a:lumMod val="50000"/>
                  </a:schemeClr>
                </a:solidFill>
              </a:rPr>
              <a:t>unique</a:t>
            </a:r>
            <a:r>
              <a:rPr lang="en-US" sz="1500" dirty="0">
                <a:solidFill>
                  <a:schemeClr val="tx2">
                    <a:lumMod val="50000"/>
                  </a:schemeClr>
                </a:solidFill>
              </a:rPr>
              <a:t> e-mail address (you and your parent cannot use the same e-mail address)</a:t>
            </a:r>
          </a:p>
          <a:p>
            <a:pPr marL="173038" indent="-173038">
              <a:spcAft>
                <a:spcPts val="1200"/>
              </a:spcAft>
              <a:buFont typeface="Arial" panose="020B0604020202020204" pitchFamily="34" charset="0"/>
              <a:buChar char="•"/>
              <a:tabLst>
                <a:tab pos="173038" algn="l"/>
              </a:tabLst>
              <a:defRPr/>
            </a:pPr>
            <a:r>
              <a:rPr lang="en-US" sz="1500" dirty="0">
                <a:solidFill>
                  <a:schemeClr val="tx2">
                    <a:lumMod val="50000"/>
                  </a:schemeClr>
                </a:solidFill>
              </a:rPr>
              <a:t>You must have access to this e-mail account</a:t>
            </a:r>
          </a:p>
          <a:p>
            <a:pPr>
              <a:spcAft>
                <a:spcPts val="600"/>
              </a:spcAft>
              <a:defRPr/>
            </a:pPr>
            <a:r>
              <a:rPr lang="en-US" sz="1500" b="1" u="sng" dirty="0">
                <a:solidFill>
                  <a:schemeClr val="tx2">
                    <a:lumMod val="50000"/>
                  </a:schemeClr>
                </a:solidFill>
              </a:rPr>
              <a:t>Username:</a:t>
            </a:r>
          </a:p>
          <a:p>
            <a:pPr marL="171450" indent="-171450">
              <a:spcAft>
                <a:spcPts val="600"/>
              </a:spcAft>
              <a:buFont typeface="Arial" panose="020B0604020202020204" pitchFamily="34" charset="0"/>
              <a:buChar char="•"/>
              <a:defRPr/>
            </a:pPr>
            <a:r>
              <a:rPr lang="en-US" sz="1500" dirty="0">
                <a:solidFill>
                  <a:schemeClr val="tx2">
                    <a:lumMod val="50000"/>
                  </a:schemeClr>
                </a:solidFill>
              </a:rPr>
              <a:t>Don’t include personal info such as date of birth or name</a:t>
            </a:r>
          </a:p>
          <a:p>
            <a:pPr marL="171450" indent="-171450">
              <a:buFont typeface="Arial" panose="020B0604020202020204" pitchFamily="34" charset="0"/>
              <a:buChar char="•"/>
              <a:defRPr/>
            </a:pPr>
            <a:r>
              <a:rPr lang="en-US" sz="1500" dirty="0">
                <a:solidFill>
                  <a:schemeClr val="tx2">
                    <a:lumMod val="50000"/>
                  </a:schemeClr>
                </a:solidFill>
              </a:rPr>
              <a:t>If you see a message “Username taken, create a different username” then someone has already used that username</a:t>
            </a:r>
          </a:p>
        </p:txBody>
      </p:sp>
      <p:grpSp>
        <p:nvGrpSpPr>
          <p:cNvPr id="19460" name="Group 17" descr="Create a New FSA ID Web page. You can selecte &quot;Show Text&quot; for the password in order to see what you're typing"/>
          <p:cNvGrpSpPr>
            <a:grpSpLocks/>
          </p:cNvGrpSpPr>
          <p:nvPr/>
        </p:nvGrpSpPr>
        <p:grpSpPr bwMode="auto">
          <a:xfrm>
            <a:off x="152400" y="1295400"/>
            <a:ext cx="6348413" cy="4953000"/>
            <a:chOff x="152400" y="1295400"/>
            <a:chExt cx="6347713" cy="4953000"/>
          </a:xfrm>
        </p:grpSpPr>
        <p:pic>
          <p:nvPicPr>
            <p:cNvPr id="19462" name="Picture 2"/>
            <p:cNvPicPr>
              <a:picLocks noChangeAspect="1"/>
            </p:cNvPicPr>
            <p:nvPr/>
          </p:nvPicPr>
          <p:blipFill>
            <a:blip r:embed="rId2">
              <a:extLst>
                <a:ext uri="{28A0092B-C50C-407E-A947-70E740481C1C}">
                  <a14:useLocalDpi xmlns:a14="http://schemas.microsoft.com/office/drawing/2010/main" val="0"/>
                </a:ext>
              </a:extLst>
            </a:blip>
            <a:srcRect l="1070" t="13947" r="1546" b="7166"/>
            <a:stretch>
              <a:fillRect/>
            </a:stretch>
          </p:blipFill>
          <p:spPr bwMode="auto">
            <a:xfrm>
              <a:off x="152400" y="1295400"/>
              <a:ext cx="6347713" cy="4953000"/>
            </a:xfrm>
            <a:prstGeom prst="rect">
              <a:avLst/>
            </a:prstGeom>
            <a:noFill/>
            <a:ln w="3175" cap="sq"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5055647" y="4756150"/>
              <a:ext cx="1363512" cy="73818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defRPr/>
              </a:pPr>
              <a:r>
                <a:rPr lang="en-US" sz="1200" dirty="0">
                  <a:solidFill>
                    <a:schemeClr val="tx2">
                      <a:lumMod val="50000"/>
                    </a:schemeClr>
                  </a:solidFill>
                </a:rPr>
                <a:t>You can select “Show Text” to see what you’re typing</a:t>
              </a:r>
            </a:p>
          </p:txBody>
        </p:sp>
        <p:sp>
          <p:nvSpPr>
            <p:cNvPr id="21" name="Oval 20"/>
            <p:cNvSpPr/>
            <p:nvPr/>
          </p:nvSpPr>
          <p:spPr>
            <a:xfrm>
              <a:off x="4038171" y="4964113"/>
              <a:ext cx="574612" cy="295275"/>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2" name="Straight Arrow Connector 21"/>
            <p:cNvCxnSpPr>
              <a:stCxn id="20" idx="1"/>
              <a:endCxn id="21" idx="6"/>
            </p:cNvCxnSpPr>
            <p:nvPr/>
          </p:nvCxnSpPr>
          <p:spPr>
            <a:xfrm flipH="1" flipV="1">
              <a:off x="4612783" y="5111750"/>
              <a:ext cx="442864" cy="14288"/>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9461"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84EE7B0-A5ED-47F2-B646-E7D1369B7DC3}" type="slidenum">
              <a:rPr lang="en-US" altLang="en-US" sz="1400"/>
              <a:pPr eaLnBrk="1" hangingPunct="1"/>
              <a:t>7</a:t>
            </a:fld>
            <a:endParaRPr lang="en-US" altLang="en-US"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Provide Personal Information</a:t>
            </a:r>
          </a:p>
        </p:txBody>
      </p:sp>
      <p:sp>
        <p:nvSpPr>
          <p:cNvPr id="6" name="TextBox 5"/>
          <p:cNvSpPr txBox="1"/>
          <p:nvPr/>
        </p:nvSpPr>
        <p:spPr>
          <a:xfrm>
            <a:off x="460375" y="1143000"/>
            <a:ext cx="8302625" cy="1016000"/>
          </a:xfrm>
          <a:prstGeom prst="rect">
            <a:avLst/>
          </a:prstGeom>
          <a:noFill/>
        </p:spPr>
        <p:txBody>
          <a:bodyPr>
            <a:spAutoFit/>
          </a:bodyPr>
          <a:lstStyle/>
          <a:p>
            <a:pPr marL="173038" indent="-173038">
              <a:buFont typeface="Arial" panose="020B0604020202020204" pitchFamily="34" charset="0"/>
              <a:buChar char="•"/>
              <a:tabLst>
                <a:tab pos="173038" algn="l"/>
              </a:tabLst>
              <a:defRPr/>
            </a:pPr>
            <a:r>
              <a:rPr lang="en-US" sz="2000" dirty="0">
                <a:solidFill>
                  <a:schemeClr val="tx2">
                    <a:lumMod val="50000"/>
                  </a:schemeClr>
                </a:solidFill>
              </a:rPr>
              <a:t>Make sure your Social Security number, date of birth, and name match what’s on your Social Security card</a:t>
            </a:r>
          </a:p>
          <a:p>
            <a:pPr marL="173038" indent="-173038">
              <a:buFont typeface="Arial" panose="020B0604020202020204" pitchFamily="34" charset="0"/>
              <a:buChar char="•"/>
              <a:tabLst>
                <a:tab pos="173038" algn="l"/>
              </a:tabLst>
              <a:defRPr/>
            </a:pPr>
            <a:r>
              <a:rPr lang="en-US" sz="2000" dirty="0">
                <a:solidFill>
                  <a:schemeClr val="tx2">
                    <a:lumMod val="50000"/>
                  </a:schemeClr>
                </a:solidFill>
              </a:rPr>
              <a:t>You must have a Social Security number to create an FSA ID.</a:t>
            </a:r>
          </a:p>
        </p:txBody>
      </p:sp>
      <p:pic>
        <p:nvPicPr>
          <p:cNvPr id="20484" name="Picture 7" descr="Personal Identification Information Web page"/>
          <p:cNvPicPr>
            <a:picLocks noChangeAspect="1"/>
          </p:cNvPicPr>
          <p:nvPr/>
        </p:nvPicPr>
        <p:blipFill>
          <a:blip r:embed="rId3">
            <a:extLst>
              <a:ext uri="{28A0092B-C50C-407E-A947-70E740481C1C}">
                <a14:useLocalDpi xmlns:a14="http://schemas.microsoft.com/office/drawing/2010/main" val="0"/>
              </a:ext>
            </a:extLst>
          </a:blip>
          <a:srcRect l="693" t="18114" r="833" b="1231"/>
          <a:stretch>
            <a:fillRect/>
          </a:stretch>
        </p:blipFill>
        <p:spPr bwMode="auto">
          <a:xfrm>
            <a:off x="841375" y="2262188"/>
            <a:ext cx="7845425" cy="4503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5"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922E8421-1164-48D0-8869-40A0ADED92A9}" type="slidenum">
              <a:rPr lang="en-US" altLang="en-US" sz="1400"/>
              <a:pPr eaLnBrk="1" hangingPunct="1"/>
              <a:t>8</a:t>
            </a:fld>
            <a:endParaRPr lang="en-US" alt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cs typeface="Arial" charset="0"/>
              </a:rPr>
              <a:t>Link Your PIN </a:t>
            </a:r>
            <a:r>
              <a:rPr lang="en-US" altLang="en-US" sz="2400" smtClean="0">
                <a:latin typeface="Arial" charset="0"/>
                <a:cs typeface="Arial" charset="0"/>
              </a:rPr>
              <a:t>(if you have one)</a:t>
            </a:r>
          </a:p>
        </p:txBody>
      </p:sp>
      <p:sp>
        <p:nvSpPr>
          <p:cNvPr id="23555" name="Content Placeholder 5"/>
          <p:cNvSpPr>
            <a:spLocks noGrp="1"/>
          </p:cNvSpPr>
          <p:nvPr>
            <p:ph idx="1"/>
          </p:nvPr>
        </p:nvSpPr>
        <p:spPr bwMode="auto">
          <a:xfrm>
            <a:off x="460375" y="1143000"/>
            <a:ext cx="8156575" cy="20510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0"/>
              </a:spcAft>
              <a:defRPr/>
            </a:pPr>
            <a:r>
              <a:rPr lang="en-US" altLang="en-US" sz="1800" dirty="0" smtClean="0">
                <a:latin typeface="Arial" charset="0"/>
                <a:cs typeface="Arial" charset="0"/>
              </a:rPr>
              <a:t>If you applied for federal student aid before May 2015, then you most likely had a 4-digit PIN—the FSA ID replaces the PIN; you can link your PIN to your FSA ID on this screen</a:t>
            </a:r>
          </a:p>
          <a:p>
            <a:pPr>
              <a:defRPr/>
            </a:pPr>
            <a:r>
              <a:rPr lang="en-US" altLang="en-US" sz="1800" dirty="0">
                <a:latin typeface="Arial" charset="0"/>
                <a:cs typeface="Arial" charset="0"/>
              </a:rPr>
              <a:t>If you can’t remember your PIN, you can select “Forgot My PIN” and answer a challenge question or you can continue without linking your </a:t>
            </a:r>
            <a:r>
              <a:rPr lang="en-US" altLang="en-US" sz="1800" dirty="0" smtClean="0">
                <a:latin typeface="Arial" charset="0"/>
                <a:cs typeface="Arial" charset="0"/>
              </a:rPr>
              <a:t>PIN</a:t>
            </a:r>
          </a:p>
          <a:p>
            <a:pPr>
              <a:defRPr/>
            </a:pPr>
            <a:r>
              <a:rPr lang="en-US" altLang="en-US" sz="1800" dirty="0" smtClean="0">
                <a:latin typeface="Arial" charset="0"/>
                <a:cs typeface="Arial" charset="0"/>
              </a:rPr>
              <a:t>If you didn’t have a PIN, then you won’t see this screen </a:t>
            </a:r>
          </a:p>
          <a:p>
            <a:pPr>
              <a:defRPr/>
            </a:pPr>
            <a:endParaRPr lang="en-US" altLang="en-US" sz="1800" dirty="0" smtClean="0">
              <a:latin typeface="Arial" charset="0"/>
              <a:cs typeface="Arial" charset="0"/>
            </a:endParaRPr>
          </a:p>
          <a:p>
            <a:pPr marL="0" indent="0">
              <a:buFont typeface="Arial" charset="0"/>
              <a:buNone/>
              <a:defRPr/>
            </a:pPr>
            <a:r>
              <a:rPr lang="en-US" altLang="en-US" sz="1800" dirty="0" smtClean="0">
                <a:latin typeface="Arial" charset="0"/>
                <a:cs typeface="Arial" charset="0"/>
              </a:rPr>
              <a:t> </a:t>
            </a:r>
          </a:p>
        </p:txBody>
      </p:sp>
      <p:pic>
        <p:nvPicPr>
          <p:cNvPr id="21508" name="Picture 3" descr="Link Your PIN to Your FSA ID Web page"/>
          <p:cNvPicPr>
            <a:picLocks noChangeAspect="1"/>
          </p:cNvPicPr>
          <p:nvPr/>
        </p:nvPicPr>
        <p:blipFill>
          <a:blip r:embed="rId3">
            <a:extLst>
              <a:ext uri="{28A0092B-C50C-407E-A947-70E740481C1C}">
                <a14:useLocalDpi xmlns:a14="http://schemas.microsoft.com/office/drawing/2010/main" val="0"/>
              </a:ext>
            </a:extLst>
          </a:blip>
          <a:srcRect l="1286" t="20193" b="6805"/>
          <a:stretch>
            <a:fillRect/>
          </a:stretch>
        </p:blipFill>
        <p:spPr bwMode="auto">
          <a:xfrm>
            <a:off x="1082675" y="2992438"/>
            <a:ext cx="6994525" cy="3865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9"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AB488624-37DA-4630-B56B-F758EF9196C3}" type="slidenum">
              <a:rPr lang="en-US" altLang="en-US" sz="1400"/>
              <a:pPr eaLnBrk="1" hangingPunct="1"/>
              <a:t>9</a:t>
            </a:fld>
            <a:endParaRPr lang="en-US" altLang="en-US"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ocal Market Activation-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1268</TotalTime>
  <Words>1882</Words>
  <Application>Microsoft Office PowerPoint</Application>
  <PresentationFormat>On-screen Show (4:3)</PresentationFormat>
  <Paragraphs>197</Paragraphs>
  <Slides>31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Local Market Activation-Green</vt:lpstr>
      <vt:lpstr>Creating and Using Your FSA ID: An Overview</vt:lpstr>
      <vt:lpstr>Topics Covered</vt:lpstr>
      <vt:lpstr>What is the FSA ID?</vt:lpstr>
      <vt:lpstr>Does my parent need an FSA ID?</vt:lpstr>
      <vt:lpstr>PowerPoint Presentation</vt:lpstr>
      <vt:lpstr>Getting Started</vt:lpstr>
      <vt:lpstr>Create Your FSA ID (Username and password)</vt:lpstr>
      <vt:lpstr>Provide Personal Information</vt:lpstr>
      <vt:lpstr>Link Your PIN (if you have one)</vt:lpstr>
      <vt:lpstr>Provide Profile Information</vt:lpstr>
      <vt:lpstr>Select/Create Challenge Questions and Answers</vt:lpstr>
      <vt:lpstr>Review Info and Agree to Terms</vt:lpstr>
      <vt:lpstr>Verify Your E-mail</vt:lpstr>
      <vt:lpstr>Your FSA ID is created!</vt:lpstr>
      <vt:lpstr>Social Security Administration Matching</vt:lpstr>
      <vt:lpstr>PowerPoint Presentation</vt:lpstr>
      <vt:lpstr>Using Your FSA ID</vt:lpstr>
      <vt:lpstr>PowerPoint Presentation</vt:lpstr>
      <vt:lpstr>Forgot My Username</vt:lpstr>
      <vt:lpstr>Forgot My Username</vt:lpstr>
      <vt:lpstr>Retrieving Username Using Secure Code</vt:lpstr>
      <vt:lpstr>Retrieving Username Using Secure Code</vt:lpstr>
      <vt:lpstr>Forgot My Username</vt:lpstr>
      <vt:lpstr>Retrieving Username Using Challenge Questions</vt:lpstr>
      <vt:lpstr>Retrieving Username Using Challenge Questions</vt:lpstr>
      <vt:lpstr>PowerPoint Presentation</vt:lpstr>
      <vt:lpstr>Locked Out</vt:lpstr>
      <vt:lpstr>Locked Out</vt:lpstr>
      <vt:lpstr>Locked Out</vt:lpstr>
      <vt:lpstr>PowerPoint Presentation</vt:lpstr>
      <vt:lpstr>Where can I get more information?</vt:lpstr>
    </vt:vector>
  </TitlesOfParts>
  <Company>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and Using Your FSA ID</dc:title>
  <dc:creator>user ce</dc:creator>
  <cp:lastModifiedBy>Administrator</cp:lastModifiedBy>
  <cp:revision>138</cp:revision>
  <dcterms:created xsi:type="dcterms:W3CDTF">2012-06-11T19:08:42Z</dcterms:created>
  <dcterms:modified xsi:type="dcterms:W3CDTF">2016-11-23T19:03:22Z</dcterms:modified>
</cp:coreProperties>
</file>