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5"/>
  </p:notesMasterIdLst>
  <p:sldIdLst>
    <p:sldId id="256" r:id="rId2"/>
    <p:sldId id="281" r:id="rId3"/>
    <p:sldId id="283" r:id="rId4"/>
    <p:sldId id="282" r:id="rId5"/>
    <p:sldId id="319" r:id="rId6"/>
    <p:sldId id="285" r:id="rId7"/>
    <p:sldId id="286" r:id="rId8"/>
    <p:sldId id="287" r:id="rId9"/>
    <p:sldId id="288" r:id="rId10"/>
    <p:sldId id="289" r:id="rId11"/>
    <p:sldId id="290" r:id="rId12"/>
    <p:sldId id="291" r:id="rId13"/>
    <p:sldId id="292" r:id="rId14"/>
    <p:sldId id="293" r:id="rId15"/>
    <p:sldId id="295" r:id="rId16"/>
    <p:sldId id="317" r:id="rId17"/>
    <p:sldId id="320" r:id="rId18"/>
    <p:sldId id="321" r:id="rId19"/>
    <p:sldId id="322" r:id="rId20"/>
    <p:sldId id="324" r:id="rId21"/>
    <p:sldId id="331" r:id="rId22"/>
    <p:sldId id="325" r:id="rId23"/>
    <p:sldId id="326" r:id="rId24"/>
    <p:sldId id="329" r:id="rId25"/>
    <p:sldId id="327" r:id="rId26"/>
    <p:sldId id="299" r:id="rId27"/>
    <p:sldId id="300" r:id="rId28"/>
    <p:sldId id="330" r:id="rId29"/>
    <p:sldId id="302" r:id="rId30"/>
    <p:sldId id="303" r:id="rId31"/>
    <p:sldId id="310" r:id="rId32"/>
    <p:sldId id="304" r:id="rId33"/>
    <p:sldId id="318" r:id="rId3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brob" initials="bd" lastIdx="6" clrIdx="0"/>
  <p:cmAuthor id="1" name="auxierl"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4982" autoAdjust="0"/>
  </p:normalViewPr>
  <p:slideViewPr>
    <p:cSldViewPr>
      <p:cViewPr>
        <p:scale>
          <a:sx n="85" d="100"/>
          <a:sy n="85" d="100"/>
        </p:scale>
        <p:origin x="-1470" y="-72"/>
      </p:cViewPr>
      <p:guideLst>
        <p:guide orient="horz" pos="2160"/>
        <p:guide pos="2880"/>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485" tIns="46743" rIns="93485" bIns="46743" rtlCol="0"/>
          <a:lstStyle>
            <a:lvl1pPr algn="l">
              <a:defRPr sz="1200"/>
            </a:lvl1pPr>
          </a:lstStyle>
          <a:p>
            <a:endParaRPr lang="en-US"/>
          </a:p>
        </p:txBody>
      </p:sp>
      <p:sp>
        <p:nvSpPr>
          <p:cNvPr id="3" name="Date Placeholder 2"/>
          <p:cNvSpPr>
            <a:spLocks noGrp="1"/>
          </p:cNvSpPr>
          <p:nvPr>
            <p:ph type="dt" idx="1"/>
          </p:nvPr>
        </p:nvSpPr>
        <p:spPr>
          <a:xfrm>
            <a:off x="3995218" y="0"/>
            <a:ext cx="3056414" cy="465455"/>
          </a:xfrm>
          <a:prstGeom prst="rect">
            <a:avLst/>
          </a:prstGeom>
        </p:spPr>
        <p:txBody>
          <a:bodyPr vert="horz" lIns="93485" tIns="46743" rIns="93485" bIns="46743" rtlCol="0"/>
          <a:lstStyle>
            <a:lvl1pPr algn="r">
              <a:defRPr sz="1200"/>
            </a:lvl1pPr>
          </a:lstStyle>
          <a:p>
            <a:fld id="{3413E83B-49D5-4289-A46A-2F230B496353}" type="datetimeFigureOut">
              <a:rPr lang="en-US" smtClean="0"/>
              <a:pPr/>
              <a:t>11/22/2016</a:t>
            </a:fld>
            <a:endParaRPr lang="en-US"/>
          </a:p>
        </p:txBody>
      </p:sp>
      <p:sp>
        <p:nvSpPr>
          <p:cNvPr id="4" name="Slide Image Placeholder 3"/>
          <p:cNvSpPr>
            <a:spLocks noGrp="1" noRot="1" noChangeAspect="1"/>
          </p:cNvSpPr>
          <p:nvPr>
            <p:ph type="sldImg" idx="2"/>
          </p:nvPr>
        </p:nvSpPr>
        <p:spPr>
          <a:xfrm>
            <a:off x="1198563" y="696913"/>
            <a:ext cx="4656137" cy="3492500"/>
          </a:xfrm>
          <a:prstGeom prst="rect">
            <a:avLst/>
          </a:prstGeom>
          <a:noFill/>
          <a:ln w="12700">
            <a:solidFill>
              <a:prstClr val="black"/>
            </a:solidFill>
          </a:ln>
        </p:spPr>
        <p:txBody>
          <a:bodyPr vert="horz" lIns="93485" tIns="46743" rIns="93485" bIns="46743"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85" tIns="46743" rIns="93485" bIns="467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29"/>
            <a:ext cx="3056414" cy="465455"/>
          </a:xfrm>
          <a:prstGeom prst="rect">
            <a:avLst/>
          </a:prstGeom>
        </p:spPr>
        <p:txBody>
          <a:bodyPr vert="horz" lIns="93485" tIns="46743" rIns="93485" bIns="46743" rtlCol="0" anchor="b"/>
          <a:lstStyle>
            <a:lvl1pPr algn="l">
              <a:defRPr sz="1200"/>
            </a:lvl1pPr>
          </a:lstStyle>
          <a:p>
            <a:endParaRPr lang="en-US"/>
          </a:p>
        </p:txBody>
      </p:sp>
      <p:sp>
        <p:nvSpPr>
          <p:cNvPr id="7" name="Slide Number Placeholder 6"/>
          <p:cNvSpPr>
            <a:spLocks noGrp="1"/>
          </p:cNvSpPr>
          <p:nvPr>
            <p:ph type="sldNum" sz="quarter" idx="5"/>
          </p:nvPr>
        </p:nvSpPr>
        <p:spPr>
          <a:xfrm>
            <a:off x="3995218" y="8842029"/>
            <a:ext cx="3056414" cy="465455"/>
          </a:xfrm>
          <a:prstGeom prst="rect">
            <a:avLst/>
          </a:prstGeom>
        </p:spPr>
        <p:txBody>
          <a:bodyPr vert="horz" lIns="93485" tIns="46743" rIns="93485" bIns="46743" rtlCol="0" anchor="b"/>
          <a:lstStyle>
            <a:lvl1pPr algn="r">
              <a:defRPr sz="1200"/>
            </a:lvl1pPr>
          </a:lstStyle>
          <a:p>
            <a:fld id="{EB00079B-585D-49B4-A45C-6ABA6586B4CB}" type="slidenum">
              <a:rPr lang="en-US" smtClean="0"/>
              <a:pPr/>
              <a:t>‹#›</a:t>
            </a:fld>
            <a:endParaRPr lang="en-US"/>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avigatingyourfuture.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4283">
              <a:lnSpc>
                <a:spcPct val="120000"/>
              </a:lnSpc>
              <a:buClr>
                <a:schemeClr val="tx2"/>
              </a:buClr>
              <a:buSzPct val="75000"/>
            </a:pPr>
            <a:r>
              <a:rPr lang="es-ES" dirty="0">
                <a:latin typeface="Verdana" panose="020B0604030504040204" pitchFamily="34" charset="0"/>
                <a:ea typeface="Verdana" panose="020B0604030504040204" pitchFamily="34" charset="0"/>
                <a:cs typeface="Verdana" panose="020B0604030504040204" pitchFamily="34" charset="0"/>
              </a:rPr>
              <a:t>Es una Solicitud Gratuita de ayuda Federal para los estudiantes. Esta forma debe ser completada cada año por  los estudiantes actuales y los potenciales que necesiten solicitar ayuda federal</a:t>
            </a:r>
            <a:br>
              <a:rPr lang="es-ES" dirty="0">
                <a:latin typeface="Verdana" panose="020B0604030504040204" pitchFamily="34" charset="0"/>
                <a:ea typeface="Verdana" panose="020B0604030504040204" pitchFamily="34" charset="0"/>
                <a:cs typeface="Verdana" panose="020B0604030504040204" pitchFamily="34" charset="0"/>
              </a:rPr>
            </a:br>
            <a:r>
              <a:rPr lang="es-ES" dirty="0">
                <a:latin typeface="Verdana" panose="020B0604030504040204" pitchFamily="34" charset="0"/>
                <a:ea typeface="Verdana" panose="020B0604030504040204" pitchFamily="34" charset="0"/>
                <a:cs typeface="Verdana" panose="020B0604030504040204" pitchFamily="34" charset="0"/>
              </a:rPr>
              <a:t/>
            </a:r>
            <a:br>
              <a:rPr lang="es-ES" dirty="0">
                <a:latin typeface="Verdana" panose="020B0604030504040204" pitchFamily="34" charset="0"/>
                <a:ea typeface="Verdana" panose="020B0604030504040204" pitchFamily="34" charset="0"/>
                <a:cs typeface="Verdana" panose="020B0604030504040204" pitchFamily="34" charset="0"/>
              </a:rPr>
            </a:br>
            <a:r>
              <a:rPr lang="es-ES" dirty="0">
                <a:latin typeface="Verdana" panose="020B0604030504040204" pitchFamily="34" charset="0"/>
                <a:ea typeface="Verdana" panose="020B0604030504040204" pitchFamily="34" charset="0"/>
                <a:cs typeface="Verdana" panose="020B0604030504040204" pitchFamily="34" charset="0"/>
              </a:rPr>
              <a:t>FAFSA es distribuida y procesada por el departamento de educación de los estados unidos y es la mayor fuente de ayuda económica de la nación</a:t>
            </a:r>
            <a:br>
              <a:rPr lang="es-ES" dirty="0">
                <a:latin typeface="Verdana" panose="020B0604030504040204" pitchFamily="34" charset="0"/>
                <a:ea typeface="Verdana" panose="020B0604030504040204" pitchFamily="34" charset="0"/>
                <a:cs typeface="Verdana" panose="020B0604030504040204" pitchFamily="34" charset="0"/>
              </a:rPr>
            </a:br>
            <a:r>
              <a:rPr lang="es-ES" dirty="0">
                <a:latin typeface="Verdana" panose="020B0604030504040204" pitchFamily="34" charset="0"/>
                <a:ea typeface="Verdana" panose="020B0604030504040204" pitchFamily="34" charset="0"/>
                <a:cs typeface="Verdana" panose="020B0604030504040204" pitchFamily="34" charset="0"/>
              </a:rPr>
              <a:t/>
            </a:r>
            <a:br>
              <a:rPr lang="es-ES" dirty="0">
                <a:latin typeface="Verdana" panose="020B0604030504040204" pitchFamily="34" charset="0"/>
                <a:ea typeface="Verdana" panose="020B0604030504040204" pitchFamily="34" charset="0"/>
                <a:cs typeface="Verdana" panose="020B0604030504040204" pitchFamily="34" charset="0"/>
              </a:rPr>
            </a:br>
            <a:r>
              <a:rPr lang="es-ES" dirty="0">
                <a:latin typeface="Verdana" panose="020B0604030504040204" pitchFamily="34" charset="0"/>
                <a:ea typeface="Verdana" panose="020B0604030504040204" pitchFamily="34" charset="0"/>
                <a:cs typeface="Verdana" panose="020B0604030504040204" pitchFamily="34" charset="0"/>
              </a:rPr>
              <a:t/>
            </a:r>
            <a:br>
              <a:rPr lang="es-ES" dirty="0">
                <a:latin typeface="Verdana" panose="020B0604030504040204" pitchFamily="34" charset="0"/>
                <a:ea typeface="Verdana" panose="020B0604030504040204" pitchFamily="34" charset="0"/>
                <a:cs typeface="Verdana" panose="020B0604030504040204" pitchFamily="34" charset="0"/>
              </a:rPr>
            </a:br>
            <a:r>
              <a:rPr lang="es-ES" dirty="0">
                <a:latin typeface="Verdana" panose="020B0604030504040204" pitchFamily="34" charset="0"/>
                <a:ea typeface="Verdana" panose="020B0604030504040204" pitchFamily="34" charset="0"/>
                <a:cs typeface="Verdana" panose="020B0604030504040204" pitchFamily="34" charset="0"/>
              </a:rPr>
              <a:t>El estado y las instituciones tienen diferentes fechas para someter el FAFSA, por eso es importante que antes de comenzar su solicitud consulte con su institución/universidad y verifique cual es la fecha requerida por ellos para presentar su solicitud</a:t>
            </a:r>
            <a:endParaRPr lang="es-CO"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defTabSz="1014283">
              <a:lnSpc>
                <a:spcPct val="120000"/>
              </a:lnSpc>
              <a:buClr>
                <a:schemeClr val="tx2"/>
              </a:buClr>
              <a:buSzPct val="70000"/>
            </a:pPr>
            <a:endParaRPr lang="es-CO" dirty="0">
              <a:latin typeface="Verdana" panose="020B0604030504040204" pitchFamily="34" charset="0"/>
              <a:ea typeface="Verdana" panose="020B0604030504040204" pitchFamily="34" charset="0"/>
              <a:cs typeface="Verdana" panose="020B0604030504040204" pitchFamily="34" charset="0"/>
            </a:endParaRPr>
          </a:p>
          <a:p>
            <a:pPr defTabSz="1014283">
              <a:lnSpc>
                <a:spcPct val="120000"/>
              </a:lnSpc>
              <a:buClr>
                <a:schemeClr val="tx2"/>
              </a:buClr>
              <a:buSzPct val="70000"/>
            </a:pPr>
            <a:r>
              <a:rPr lang="es-CO" dirty="0">
                <a:latin typeface="Verdana" panose="020B0604030504040204" pitchFamily="34" charset="0"/>
                <a:ea typeface="Verdana" panose="020B0604030504040204" pitchFamily="34" charset="0"/>
                <a:cs typeface="Verdana" panose="020B0604030504040204" pitchFamily="34" charset="0"/>
              </a:rPr>
              <a:t>Las solicitudes están disponibles en formato electrónico o en papel</a:t>
            </a:r>
          </a:p>
          <a:p>
            <a:pPr defTabSz="1014283">
              <a:lnSpc>
                <a:spcPct val="120000"/>
              </a:lnSpc>
              <a:buClr>
                <a:schemeClr val="tx2"/>
              </a:buClr>
              <a:buSzPct val="70000"/>
            </a:pPr>
            <a:endParaRPr lang="es-CO" dirty="0">
              <a:latin typeface="Verdana" panose="020B0604030504040204" pitchFamily="34" charset="0"/>
              <a:ea typeface="Verdana" panose="020B0604030504040204" pitchFamily="34" charset="0"/>
              <a:cs typeface="Verdana" panose="020B0604030504040204" pitchFamily="34" charset="0"/>
            </a:endParaRPr>
          </a:p>
          <a:p>
            <a:pPr defTabSz="1014283">
              <a:lnSpc>
                <a:spcPct val="120000"/>
              </a:lnSpc>
              <a:buClr>
                <a:schemeClr val="tx2"/>
              </a:buClr>
              <a:buSzPct val="70000"/>
            </a:pPr>
            <a:r>
              <a:rPr lang="es-CO" dirty="0">
                <a:latin typeface="Verdana" panose="020B0604030504040204" pitchFamily="34" charset="0"/>
                <a:ea typeface="Verdana" panose="020B0604030504040204" pitchFamily="34" charset="0"/>
                <a:cs typeface="Verdana" panose="020B0604030504040204" pitchFamily="34" charset="0"/>
              </a:rPr>
              <a:t>Los estudiantes son alentados a aplicar tan pronto como a partir del </a:t>
            </a:r>
          </a:p>
          <a:p>
            <a:pPr defTabSz="1014283">
              <a:lnSpc>
                <a:spcPct val="120000"/>
              </a:lnSpc>
              <a:buClr>
                <a:schemeClr val="tx2"/>
              </a:buClr>
              <a:buSzPct val="70000"/>
            </a:pPr>
            <a:r>
              <a:rPr lang="es-CO" b="1" dirty="0">
                <a:solidFill>
                  <a:srgbClr val="FF0000"/>
                </a:solidFill>
                <a:latin typeface="Verdana" panose="020B0604030504040204" pitchFamily="34" charset="0"/>
                <a:ea typeface="Verdana" panose="020B0604030504040204" pitchFamily="34" charset="0"/>
                <a:cs typeface="Verdana" panose="020B0604030504040204" pitchFamily="34" charset="0"/>
              </a:rPr>
              <a:t>        1 de </a:t>
            </a:r>
            <a:r>
              <a:rPr lang="es-CO"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Octubre </a:t>
            </a:r>
            <a:r>
              <a:rPr lang="es-CO" b="1" dirty="0">
                <a:solidFill>
                  <a:srgbClr val="FF0000"/>
                </a:solidFill>
                <a:latin typeface="Verdana" panose="020B0604030504040204" pitchFamily="34" charset="0"/>
                <a:ea typeface="Verdana" panose="020B0604030504040204" pitchFamily="34" charset="0"/>
                <a:cs typeface="Verdana" panose="020B0604030504040204" pitchFamily="34" charset="0"/>
              </a:rPr>
              <a:t>de cada año</a:t>
            </a:r>
          </a:p>
          <a:p>
            <a:pPr defTabSz="1014283">
              <a:lnSpc>
                <a:spcPct val="120000"/>
              </a:lnSpc>
              <a:buClr>
                <a:schemeClr val="tx2"/>
              </a:buClr>
              <a:buSzPct val="70000"/>
            </a:pPr>
            <a:r>
              <a:rPr lang="es-CO" dirty="0">
                <a:latin typeface="Verdana" panose="020B0604030504040204" pitchFamily="34" charset="0"/>
                <a:ea typeface="Verdana" panose="020B0604030504040204" pitchFamily="34" charset="0"/>
                <a:cs typeface="Verdana" panose="020B0604030504040204" pitchFamily="34" charset="0"/>
              </a:rPr>
              <a:t>Completar su aplicación de FAFSA es solo el primer paso en el proceso de la ayuda financiera</a:t>
            </a:r>
          </a:p>
        </p:txBody>
      </p:sp>
      <p:sp>
        <p:nvSpPr>
          <p:cNvPr id="4" name="Slide Number Placeholder 3"/>
          <p:cNvSpPr>
            <a:spLocks noGrp="1"/>
          </p:cNvSpPr>
          <p:nvPr>
            <p:ph type="sldNum" sz="quarter" idx="10"/>
          </p:nvPr>
        </p:nvSpPr>
        <p:spPr/>
        <p:txBody>
          <a:bodyPr/>
          <a:lstStyle/>
          <a:p>
            <a:fld id="{EB00079B-585D-49B4-A45C-6ABA6586B4CB}" type="slidenum">
              <a:rPr lang="en-US" smtClean="0"/>
              <a:pPr/>
              <a:t>4</a:t>
            </a:fld>
            <a:endParaRPr lang="en-US"/>
          </a:p>
        </p:txBody>
      </p:sp>
    </p:spTree>
    <p:extLst>
      <p:ext uri="{BB962C8B-B14F-4D97-AF65-F5344CB8AC3E}">
        <p14:creationId xmlns:p14="http://schemas.microsoft.com/office/powerpoint/2010/main" val="3496630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1014283">
              <a:lnSpc>
                <a:spcPct val="80000"/>
              </a:lnSpc>
              <a:spcAft>
                <a:spcPct val="20000"/>
              </a:spcAft>
              <a:buClr>
                <a:schemeClr val="tx2"/>
              </a:buClr>
              <a:buSzPct val="70000"/>
            </a:pPr>
            <a:r>
              <a:rPr lang="es-ES" sz="1800">
                <a:latin typeface="Verdana" panose="020B0604030504040204" pitchFamily="34" charset="0"/>
                <a:ea typeface="Verdana" panose="020B0604030504040204" pitchFamily="34" charset="0"/>
                <a:cs typeface="Verdana" panose="020B0604030504040204" pitchFamily="34" charset="0"/>
              </a:rPr>
              <a:t>Revise su Informe de Ayuda Estudiantil (SAR) con cuidado para asegurarse que la información esta correcta y completa</a:t>
            </a:r>
            <a:r>
              <a:rPr lang="en-US" sz="1800">
                <a:latin typeface="Verdana" pitchFamily="34" charset="0"/>
                <a:ea typeface="Verdana" panose="020B0604030504040204" pitchFamily="34" charset="0"/>
                <a:cs typeface="Verdana" panose="020B0604030504040204" pitchFamily="34" charset="0"/>
              </a:rPr>
              <a:t> </a:t>
            </a:r>
          </a:p>
          <a:p>
            <a:pPr marL="0" lvl="1" defTabSz="1014283">
              <a:lnSpc>
                <a:spcPct val="80000"/>
              </a:lnSpc>
              <a:spcAft>
                <a:spcPct val="20000"/>
              </a:spcAft>
              <a:buClr>
                <a:schemeClr val="tx2"/>
              </a:buClr>
              <a:buSzPct val="70000"/>
            </a:pPr>
            <a:r>
              <a:rPr lang="es-ES" sz="1800">
                <a:latin typeface="Verdana" panose="020B0604030504040204" pitchFamily="34" charset="0"/>
                <a:ea typeface="Verdana" panose="020B0604030504040204" pitchFamily="34" charset="0"/>
                <a:cs typeface="Verdana" panose="020B0604030504040204" pitchFamily="34" charset="0"/>
              </a:rPr>
              <a:t>Las instituciones pueden solicitar información adicional</a:t>
            </a:r>
          </a:p>
          <a:p>
            <a:pPr marL="0" lvl="1" defTabSz="1014283">
              <a:lnSpc>
                <a:spcPct val="80000"/>
              </a:lnSpc>
              <a:spcAft>
                <a:spcPct val="20000"/>
              </a:spcAft>
              <a:buClr>
                <a:schemeClr val="tx2"/>
              </a:buClr>
              <a:buSzPct val="70000"/>
            </a:pPr>
            <a:r>
              <a:rPr lang="es-ES" sz="1800">
                <a:latin typeface="Verdana" panose="020B0604030504040204" pitchFamily="34" charset="0"/>
                <a:ea typeface="Verdana" panose="020B0604030504040204" pitchFamily="34" charset="0"/>
                <a:cs typeface="Verdana" panose="020B0604030504040204" pitchFamily="34" charset="0"/>
              </a:rPr>
              <a:t>Si necesita realizar algún cambio en los SAR, vaya a la página principal de FAFSA </a:t>
            </a:r>
            <a:r>
              <a:rPr lang="es-ES" sz="1800" b="1">
                <a:latin typeface="Verdana" panose="020B0604030504040204" pitchFamily="34" charset="0"/>
                <a:ea typeface="Verdana" panose="020B0604030504040204" pitchFamily="34" charset="0"/>
                <a:cs typeface="Verdana" panose="020B0604030504040204" pitchFamily="34" charset="0"/>
                <a:hlinkClick r:id="rId3"/>
              </a:rPr>
              <a:t>www.fafsa.gov</a:t>
            </a:r>
            <a:r>
              <a:rPr lang="es-ES" sz="1800">
                <a:latin typeface="Verdana" panose="020B0604030504040204" pitchFamily="34" charset="0"/>
                <a:ea typeface="Verdana" panose="020B0604030504040204" pitchFamily="34" charset="0"/>
                <a:cs typeface="Verdana" panose="020B0604030504040204" pitchFamily="34" charset="0"/>
              </a:rPr>
              <a:t> y haga </a:t>
            </a:r>
            <a:r>
              <a:rPr lang="es-ES" sz="1800" err="1">
                <a:latin typeface="Verdana" panose="020B0604030504040204" pitchFamily="34" charset="0"/>
                <a:ea typeface="Verdana" panose="020B0604030504040204" pitchFamily="34" charset="0"/>
                <a:cs typeface="Verdana" panose="020B0604030504040204" pitchFamily="34" charset="0"/>
              </a:rPr>
              <a:t>click</a:t>
            </a:r>
            <a:r>
              <a:rPr lang="es-ES" sz="1800">
                <a:latin typeface="Verdana" panose="020B0604030504040204" pitchFamily="34" charset="0"/>
                <a:ea typeface="Verdana" panose="020B0604030504040204" pitchFamily="34" charset="0"/>
                <a:cs typeface="Verdana" panose="020B0604030504040204" pitchFamily="34" charset="0"/>
              </a:rPr>
              <a:t> en "Corregir la FAFSA tramitada" bajo la "FAFSA de Seguimiento" de la página de inicio</a:t>
            </a:r>
            <a:endParaRPr lang="en-US" sz="1800">
              <a:latin typeface="Verdana" pitchFamily="34" charset="0"/>
              <a:ea typeface="Verdana" panose="020B0604030504040204" pitchFamily="34" charset="0"/>
              <a:cs typeface="Verdana" panose="020B0604030504040204" pitchFamily="34" charset="0"/>
            </a:endParaRPr>
          </a:p>
          <a:p>
            <a:pPr marL="0" lvl="1" defTabSz="1014283">
              <a:lnSpc>
                <a:spcPct val="80000"/>
              </a:lnSpc>
              <a:spcAft>
                <a:spcPct val="20000"/>
              </a:spcAft>
              <a:buClr>
                <a:schemeClr val="tx2"/>
              </a:buClr>
              <a:buSzPct val="70000"/>
            </a:pPr>
            <a:r>
              <a:rPr lang="es-ES" sz="1800">
                <a:latin typeface="Verdana" panose="020B0604030504040204" pitchFamily="34" charset="0"/>
                <a:ea typeface="Verdana" panose="020B0604030504040204" pitchFamily="34" charset="0"/>
                <a:cs typeface="Verdana" panose="020B0604030504040204" pitchFamily="34" charset="0"/>
              </a:rPr>
              <a:t>Si usted recibió una versión impresa del informe, puede hacer correcciones en la versión impresa y enviarlo por correo a la dirección indicada</a:t>
            </a:r>
            <a:endParaRPr lang="en-US" sz="180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13</a:t>
            </a:fld>
            <a:endParaRPr lang="en-US"/>
          </a:p>
        </p:txBody>
      </p:sp>
    </p:spTree>
    <p:extLst>
      <p:ext uri="{BB962C8B-B14F-4D97-AF65-F5344CB8AC3E}">
        <p14:creationId xmlns:p14="http://schemas.microsoft.com/office/powerpoint/2010/main" val="328905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1014283">
              <a:lnSpc>
                <a:spcPct val="80000"/>
              </a:lnSpc>
              <a:spcAft>
                <a:spcPct val="20000"/>
              </a:spcAft>
              <a:buClr>
                <a:schemeClr val="tx2"/>
              </a:buClr>
              <a:buSzPct val="70000"/>
            </a:pPr>
            <a:r>
              <a:rPr lang="es-CO" sz="1800">
                <a:latin typeface="Verdana" panose="020B0604030504040204" pitchFamily="34" charset="0"/>
                <a:ea typeface="Verdana" panose="020B0604030504040204" pitchFamily="34" charset="0"/>
                <a:cs typeface="Verdana" panose="020B0604030504040204" pitchFamily="34" charset="0"/>
              </a:rPr>
              <a:t>Comuníquese con su escuela para determinar su elegibilidad </a:t>
            </a:r>
          </a:p>
          <a:p>
            <a:pPr marL="0" lvl="1" defTabSz="1014283">
              <a:lnSpc>
                <a:spcPct val="80000"/>
              </a:lnSpc>
              <a:spcAft>
                <a:spcPct val="20000"/>
              </a:spcAft>
              <a:buClr>
                <a:schemeClr val="tx2"/>
              </a:buClr>
              <a:buSzPct val="70000"/>
            </a:pPr>
            <a:r>
              <a:rPr lang="es-CO" sz="1800">
                <a:latin typeface="Verdana" panose="020B0604030504040204" pitchFamily="34" charset="0"/>
                <a:ea typeface="Verdana" panose="020B0604030504040204" pitchFamily="34" charset="0"/>
                <a:cs typeface="Verdana" panose="020B0604030504040204" pitchFamily="34" charset="0"/>
              </a:rPr>
              <a:t>FAFSA se puede utilizar para solicitar la ayuda de  otras fuentes, incluyendo la escuela y el Estado</a:t>
            </a:r>
          </a:p>
          <a:p>
            <a:pPr marL="0" lvl="1" defTabSz="1014283">
              <a:lnSpc>
                <a:spcPct val="80000"/>
              </a:lnSpc>
              <a:spcAft>
                <a:spcPct val="20000"/>
              </a:spcAft>
              <a:buClr>
                <a:schemeClr val="tx2"/>
              </a:buClr>
              <a:buSzPct val="70000"/>
            </a:pPr>
            <a:r>
              <a:rPr lang="es-CO" sz="1800">
                <a:latin typeface="Verdana" panose="020B0604030504040204" pitchFamily="34" charset="0"/>
                <a:ea typeface="Verdana" panose="020B0604030504040204" pitchFamily="34" charset="0"/>
                <a:cs typeface="Verdana" panose="020B0604030504040204" pitchFamily="34" charset="0"/>
              </a:rPr>
              <a:t>Si necesita ayuda para llenar FAFSA o si tiene alguna pregunta acerca de la FAFSA, llame a la Ayuda Federal para Estudiantes - Centro de Información al número gratuito 1-800-4-FED-AID</a:t>
            </a:r>
          </a:p>
          <a:p>
            <a:pPr marL="0" lvl="1" defTabSz="1014283">
              <a:lnSpc>
                <a:spcPct val="80000"/>
              </a:lnSpc>
              <a:spcAft>
                <a:spcPct val="20000"/>
              </a:spcAft>
              <a:buClr>
                <a:schemeClr val="tx2"/>
              </a:buClr>
              <a:buSzPct val="70000"/>
            </a:pPr>
            <a:r>
              <a:rPr lang="es-CO" sz="1800">
                <a:latin typeface="Verdana" panose="020B0604030504040204" pitchFamily="34" charset="0"/>
                <a:ea typeface="Verdana" panose="020B0604030504040204" pitchFamily="34" charset="0"/>
                <a:cs typeface="Verdana" panose="020B0604030504040204" pitchFamily="34" charset="0"/>
              </a:rPr>
              <a:t>No se olvide de solicitar becas o ayuda financiera  de los fondos de la institución a la que desea asistir</a:t>
            </a:r>
          </a:p>
          <a:p>
            <a:pPr marL="0" lvl="1" defTabSz="1014283">
              <a:lnSpc>
                <a:spcPct val="80000"/>
              </a:lnSpc>
              <a:spcAft>
                <a:spcPct val="20000"/>
              </a:spcAft>
              <a:buClr>
                <a:schemeClr val="tx2"/>
              </a:buClr>
              <a:buSzPct val="70000"/>
            </a:pPr>
            <a:r>
              <a:rPr lang="es-CO" sz="1800">
                <a:latin typeface="Verdana" panose="020B0604030504040204" pitchFamily="34" charset="0"/>
                <a:ea typeface="Verdana" panose="020B0604030504040204" pitchFamily="34" charset="0"/>
                <a:cs typeface="Verdana" panose="020B0604030504040204" pitchFamily="34" charset="0"/>
              </a:rPr>
              <a:t>Use los préstamos estudiantiles, como último recurso</a:t>
            </a:r>
          </a:p>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14</a:t>
            </a:fld>
            <a:endParaRPr lang="en-US"/>
          </a:p>
        </p:txBody>
      </p:sp>
    </p:spTree>
    <p:extLst>
      <p:ext uri="{BB962C8B-B14F-4D97-AF65-F5344CB8AC3E}">
        <p14:creationId xmlns:p14="http://schemas.microsoft.com/office/powerpoint/2010/main" val="23953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Esta aplicación es solo para los estudiantes de 12 grado y solo pueden aplicar del 1ro de Diciembre a la fecha de graduación.  Solo tienen una oportunidad para aplicar. Una vez graduados de High </a:t>
            </a:r>
            <a:r>
              <a:rPr lang="es-ES" err="1"/>
              <a:t>School</a:t>
            </a:r>
            <a:r>
              <a:rPr lang="es-ES"/>
              <a:t>, no podrán llenar la solicitud.  Apliquen temprano para que no pierdan la oportunidad de obtener dinero gratis para costear sus estudios universitarios!</a:t>
            </a:r>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15</a:t>
            </a:fld>
            <a:endParaRPr lang="en-US"/>
          </a:p>
        </p:txBody>
      </p:sp>
    </p:spTree>
    <p:extLst>
      <p:ext uri="{BB962C8B-B14F-4D97-AF65-F5344CB8AC3E}">
        <p14:creationId xmlns:p14="http://schemas.microsoft.com/office/powerpoint/2010/main" val="109669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aplicación de ayuda financiera del estado de la Florida (FFAA) es solo para los estudiantes de 12 grado</a:t>
            </a:r>
            <a:endParaRPr lang="en-US" dirty="0"/>
          </a:p>
          <a:p>
            <a:r>
              <a:rPr lang="es-ES" dirty="0"/>
              <a:t>La aplicación abre </a:t>
            </a:r>
            <a:r>
              <a:rPr lang="es-ES" dirty="0" smtClean="0"/>
              <a:t>Octubre </a:t>
            </a:r>
            <a:r>
              <a:rPr lang="es-ES" dirty="0"/>
              <a:t>1ro y sierra el día de graduación de High </a:t>
            </a:r>
            <a:r>
              <a:rPr lang="es-ES" dirty="0" err="1"/>
              <a:t>School</a:t>
            </a:r>
            <a:endParaRPr lang="en-US" dirty="0"/>
          </a:p>
          <a:p>
            <a:r>
              <a:rPr lang="es-ES" dirty="0"/>
              <a:t>Solo tienen una oportunidad para llenar la solicitud  </a:t>
            </a:r>
            <a:endParaRPr lang="en-US" dirty="0"/>
          </a:p>
          <a:p>
            <a:r>
              <a:rPr lang="es-ES" dirty="0"/>
              <a:t>Una vez graduados de High </a:t>
            </a:r>
            <a:r>
              <a:rPr lang="es-ES" dirty="0" err="1"/>
              <a:t>School</a:t>
            </a:r>
            <a:r>
              <a:rPr lang="es-ES" dirty="0"/>
              <a:t>, no podrán llenar la solicitud </a:t>
            </a:r>
            <a:endParaRPr lang="en-US" dirty="0"/>
          </a:p>
          <a:p>
            <a:r>
              <a:rPr lang="es-ES" dirty="0"/>
              <a:t>Apliquen temprano para tener la oportunidad de obtener (si son elegibles), dinero gratuito para ayudarles con el costo de la universidad</a:t>
            </a:r>
            <a:endParaRPr lang="en-US" dirty="0"/>
          </a:p>
          <a:p>
            <a:r>
              <a:rPr lang="es-ES" dirty="0"/>
              <a:t>Una aplicación se usa para múltiples programas de becas, no solo para la beca de Florida Bright </a:t>
            </a:r>
            <a:r>
              <a:rPr lang="es-ES" dirty="0" err="1"/>
              <a:t>Futures</a:t>
            </a:r>
            <a:endParaRPr lang="en-US" dirty="0"/>
          </a:p>
          <a:p>
            <a:r>
              <a:rPr lang="es-ES" dirty="0"/>
              <a:t>Los estudiantes son responsables por seguir el curso de la aplicación (FFAA).  Deben de entrar a nuestra página con su número de clave para obtener información acerca del proceso de la aplicación</a:t>
            </a:r>
            <a:endParaRPr lang="en-US" dirty="0"/>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pPr/>
              <a:t>16</a:t>
            </a:fld>
            <a:endParaRPr lang="en-US"/>
          </a:p>
        </p:txBody>
      </p:sp>
    </p:spTree>
    <p:extLst>
      <p:ext uri="{BB962C8B-B14F-4D97-AF65-F5344CB8AC3E}">
        <p14:creationId xmlns:p14="http://schemas.microsoft.com/office/powerpoint/2010/main" val="63743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Briefly describe how to navigate the website based on the included screen shots. </a:t>
            </a:r>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Briefly describe how to navigate the website based on the included screen shots. </a:t>
            </a:r>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Briefly describe how to navigate the website based on the included screen shots. </a:t>
            </a:r>
          </a:p>
        </p:txBody>
      </p:sp>
      <p:sp>
        <p:nvSpPr>
          <p:cNvPr id="4" name="Slide Number Placeholder 3"/>
          <p:cNvSpPr>
            <a:spLocks noGrp="1"/>
          </p:cNvSpPr>
          <p:nvPr>
            <p:ph type="sldNum" sz="quarter" idx="10"/>
          </p:nvPr>
        </p:nvSpPr>
        <p:spPr/>
        <p:txBody>
          <a:bodyPr/>
          <a:lstStyle/>
          <a:p>
            <a:fld id="{EB00079B-585D-49B4-A45C-6ABA6586B4CB}" type="slidenum">
              <a:rPr lang="en-US" smtClean="0"/>
              <a:t>19</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ABLE - </a:t>
            </a:r>
            <a:r>
              <a:rPr lang="en-US" dirty="0"/>
              <a:t>Provides tuition assistance to full-time Florida undergraduate students enrolled in degree programs at eligible private Florida colleges or universities. </a:t>
            </a:r>
          </a:p>
          <a:p>
            <a:pPr eaLnBrk="1" hangingPunct="1"/>
            <a:endParaRPr lang="en-US" altLang="en-US" dirty="0"/>
          </a:p>
          <a:p>
            <a:pPr eaLnBrk="1" hangingPunct="1"/>
            <a:r>
              <a:rPr lang="en-US" altLang="en-US" dirty="0"/>
              <a:t>FRAG - </a:t>
            </a:r>
            <a:r>
              <a:rPr lang="en-US" dirty="0"/>
              <a:t>Provides tuition assistance to full-time Florida undergraduate students who attend eligible private, non-profit Florida colleges or universities. </a:t>
            </a:r>
          </a:p>
          <a:p>
            <a:pPr eaLnBrk="1" hangingPunct="1"/>
            <a:endParaRPr lang="en-US" altLang="en-US" dirty="0"/>
          </a:p>
          <a:p>
            <a:pPr eaLnBrk="1" hangingPunct="1"/>
            <a:r>
              <a:rPr lang="en-US" altLang="en-US" dirty="0"/>
              <a:t>FSAG - Florida’s largest need-based grant program provides assistance to degree-seeking, resident, undergraduate students who demonstrate financial need and are enrolled in eligible public or private postsecondary institutions. FAFSA is required by the deadline specified by the participating postsecondary institutions.</a:t>
            </a:r>
          </a:p>
          <a:p>
            <a:pPr eaLnBrk="1" hangingPunct="1"/>
            <a:endParaRPr lang="en-US" altLang="en-US" dirty="0"/>
          </a:p>
          <a:p>
            <a:pPr eaLnBrk="1" hangingPunct="1"/>
            <a:r>
              <a:rPr lang="en-US" altLang="en-US" dirty="0"/>
              <a:t>Jose Marti - Provides scholarship assistance to Hispanic-American students who meet scholastic requirements and demonstrate financial need. Applicants for undergraduate study must apply during their senior year of high school. Graduate students may apply; however, priority for the scholarship is given to graduating high school seniors. To be considered, high school seniors must submit a completed (error free) Initial Student Florida Financial Aid Application (FFAA) and provide supporting documentation</a:t>
            </a:r>
          </a:p>
          <a:p>
            <a:pPr eaLnBrk="1" hangingPunct="1"/>
            <a:r>
              <a:rPr lang="en-US" altLang="en-US" dirty="0"/>
              <a:t>by April 1st. FAFSA is also required and must be processed by the U.S. Department of Education by the May 15th deadline</a:t>
            </a:r>
            <a:r>
              <a:rPr lang="en-US" altLang="en-US" dirty="0" smtClean="0"/>
              <a:t>.  Students are ranked</a:t>
            </a:r>
            <a:r>
              <a:rPr lang="en-US" altLang="en-US" baseline="0" dirty="0" smtClean="0"/>
              <a:t> according to highest GPA (4.0) and lowest EFC (zero).  Awards are made until the allocation has been used up. </a:t>
            </a:r>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BF - </a:t>
            </a:r>
            <a:r>
              <a:rPr lang="en-US" dirty="0"/>
              <a:t>Provides scholarships based on high school academic achievement and is Florida’s largest merit-based scholarship program. To be considered, students </a:t>
            </a:r>
            <a:r>
              <a:rPr lang="en-US" b="1" dirty="0"/>
              <a:t>must submit </a:t>
            </a:r>
            <a:r>
              <a:rPr lang="en-US" dirty="0"/>
              <a:t>a completed (error free) </a:t>
            </a:r>
            <a:r>
              <a:rPr lang="en-US" i="1" dirty="0"/>
              <a:t>Initial Student Florida Financial Aid Application </a:t>
            </a:r>
            <a:r>
              <a:rPr lang="en-US" dirty="0"/>
              <a:t>(FFAA) during their senior year of high school </a:t>
            </a:r>
            <a:r>
              <a:rPr lang="en-US" b="1" dirty="0"/>
              <a:t>(after December 1st and prior to </a:t>
            </a:r>
            <a:r>
              <a:rPr lang="en-US" b="1" dirty="0" smtClean="0"/>
              <a:t>August 31). </a:t>
            </a:r>
            <a:r>
              <a:rPr lang="en-US" dirty="0"/>
              <a:t>Students graduating mid-year must submit the completed FFAA by August 31st of their graduation year (prior to the spring term enrolled). Print out Student Handbook and Chart of Eligibility and Award Criteria for additional speaking points during this part of the presentation. </a:t>
            </a:r>
            <a:r>
              <a:rPr lang="en-US" dirty="0" smtClean="0"/>
              <a:t>(i.e., test scores, community service hours, etc.) </a:t>
            </a:r>
          </a:p>
          <a:p>
            <a:pPr eaLnBrk="1" hangingPunct="1"/>
            <a:endParaRPr lang="en-US" dirty="0" smtClean="0"/>
          </a:p>
          <a:p>
            <a:r>
              <a:rPr lang="en-US" dirty="0" smtClean="0"/>
              <a:t>NEW! </a:t>
            </a:r>
            <a:r>
              <a:rPr lang="en-US" dirty="0"/>
              <a:t>Create the Florida Gold Seal CAPE (Career and Professional Education) Scholars award as an alternative to the current Florida Gold Seal Vocational Scholars award. High school students graduating in 2016-17 are eligible for a Florida Gold Seal CAPE Scholars award if they earn 5 postsecondary credit hours through CAPE industry certifications and complete at least 30 hours of volunteer service work. Students initially eligible in the 2017-18 academic year may receive an award for specific applied technology diplomas, technical degree programs or career certificate programs. Expanded funding will be available to CAPE scholars for an eligible Bachelor of Science degree or Bachelor of Applied Science degree upon completion of an eligible technical degree. </a:t>
            </a:r>
          </a:p>
          <a:p>
            <a:pPr eaLnBrk="1" hangingPunct="1"/>
            <a:endParaRPr lang="en-US" altLang="en-US" dirty="0"/>
          </a:p>
          <a:p>
            <a:r>
              <a:rPr lang="en-US" altLang="en-US" dirty="0" err="1" smtClean="0"/>
              <a:t>Benacquisto</a:t>
            </a:r>
            <a:r>
              <a:rPr lang="en-US" altLang="en-US" dirty="0" smtClean="0"/>
              <a:t>–</a:t>
            </a:r>
            <a:r>
              <a:rPr lang="en-US" dirty="0"/>
              <a:t>is a merit scholarship for 2013-14  Florida high school graduates and thereafter who receive recognition as a National Merit® or National Achievement® Scholar. </a:t>
            </a:r>
          </a:p>
          <a:p>
            <a:r>
              <a:rPr lang="en-US" dirty="0"/>
              <a:t>Eligible scholars will receive an award, which is equal to the institutional cost of attendance minus the sum of Bright Futures and the National Merit/Achievement® award.</a:t>
            </a:r>
          </a:p>
          <a:p>
            <a:r>
              <a:rPr lang="en-US" dirty="0"/>
              <a:t>An initial application is not required. </a:t>
            </a:r>
          </a:p>
          <a:p>
            <a:r>
              <a:rPr lang="en-US" dirty="0" smtClean="0"/>
              <a:t> </a:t>
            </a:r>
            <a:endParaRPr lang="en-US" dirty="0"/>
          </a:p>
          <a:p>
            <a:pPr eaLnBrk="1" hangingPunct="1"/>
            <a:r>
              <a:rPr lang="en-US" altLang="en-US" dirty="0" smtClean="0"/>
              <a:t>MMB </a:t>
            </a:r>
            <a:r>
              <a:rPr lang="en-US" altLang="en-US" dirty="0"/>
              <a:t>- Provides scholarship assistance to undergraduate students who meet academic requirements, demonstrate financial need, and attend Bethune-Cookman University, Edward Waters College, Florida Agricultural and Mechanical University, or Florida Memorial University. For participation and application deadline information, students should check with the postsecondary institutions they plan to attend.</a:t>
            </a:r>
          </a:p>
          <a:p>
            <a:pPr eaLnBrk="1" hangingPunct="1"/>
            <a:endParaRPr lang="en-US" altLang="en-US" dirty="0"/>
          </a:p>
          <a:p>
            <a:pPr eaLnBrk="1" hangingPunct="1"/>
            <a:r>
              <a:rPr lang="en-US" altLang="en-US" dirty="0" smtClean="0"/>
              <a:t>RFS </a:t>
            </a:r>
            <a:r>
              <a:rPr lang="en-US" altLang="en-US" dirty="0"/>
              <a:t>- </a:t>
            </a:r>
            <a:r>
              <a:rPr lang="en-US" dirty="0"/>
              <a:t>Provides scholarship assistance to a maximum of 25 direct descendants of Rosewood families affected by the incidents of January 1923 to attend full-time at eligible state universities, Florida Colleges (public community colleges), or public postsecondary vocational technical schools. Complete, error free </a:t>
            </a:r>
            <a:r>
              <a:rPr lang="en-US" altLang="en-US" dirty="0"/>
              <a:t>Initial Student Florida Financial Aid Application (FFAA) is due by April 1st. FAFSA is also required and must be processed by the U.S. Department of Education by the May 15th deadline.</a:t>
            </a:r>
          </a:p>
          <a:p>
            <a:pPr eaLnBrk="1" hangingPunct="1"/>
            <a:endParaRPr lang="en-US" altLang="en-US" dirty="0"/>
          </a:p>
          <a:p>
            <a:pPr eaLnBrk="1" hangingPunct="1"/>
            <a:r>
              <a:rPr lang="en-US" altLang="en-US" dirty="0" smtClean="0"/>
              <a:t>CSDDV </a:t>
            </a:r>
            <a:r>
              <a:rPr lang="en-US" altLang="en-US" dirty="0"/>
              <a:t>- Provides scholarship assistance for dependent children and spouses of Florida veterans who:</a:t>
            </a:r>
          </a:p>
          <a:p>
            <a:pPr eaLnBrk="1" hangingPunct="1"/>
            <a:endParaRPr lang="en-US" altLang="en-US" dirty="0"/>
          </a:p>
          <a:p>
            <a:pPr eaLnBrk="1" hangingPunct="1"/>
            <a:r>
              <a:rPr lang="en-US" altLang="en-US" dirty="0"/>
              <a:t>• died as a result of service-connected injuries, diseases, or disabilities sustained while on active duty, or</a:t>
            </a:r>
          </a:p>
          <a:p>
            <a:pPr eaLnBrk="1" hangingPunct="1"/>
            <a:r>
              <a:rPr lang="en-US" altLang="en-US" dirty="0"/>
              <a:t>• have been verified by the Florida Department of Veterans Affairs as having service-connected 100% total and permanent</a:t>
            </a:r>
          </a:p>
          <a:p>
            <a:pPr eaLnBrk="1" hangingPunct="1"/>
            <a:r>
              <a:rPr lang="en-US" altLang="en-US" dirty="0"/>
              <a:t>disabilities, and </a:t>
            </a:r>
            <a:endParaRPr lang="en-US" altLang="en-US" dirty="0" smtClean="0"/>
          </a:p>
          <a:p>
            <a:pPr eaLnBrk="1" hangingPunct="1"/>
            <a:r>
              <a:rPr lang="en-US" altLang="en-US" dirty="0" smtClean="0"/>
              <a:t>• Dependent </a:t>
            </a:r>
            <a:r>
              <a:rPr lang="en-US" altLang="en-US" dirty="0"/>
              <a:t>children whose parent is classified as a prisoner of war or missing in action by the Armed Forces of the U.S. or in the capacity of civilian personnel captured while serving with the consent or authorization of the U.S. Government during wartime service are also </a:t>
            </a:r>
            <a:r>
              <a:rPr lang="en-US" altLang="en-US" dirty="0" smtClean="0"/>
              <a:t>eligible.</a:t>
            </a:r>
            <a:r>
              <a:rPr lang="en-US" altLang="en-US" baseline="0" dirty="0" smtClean="0"/>
              <a:t> </a:t>
            </a:r>
            <a:r>
              <a:rPr lang="en-US" altLang="en-US" dirty="0" smtClean="0"/>
              <a:t>To </a:t>
            </a:r>
            <a:r>
              <a:rPr lang="en-US" altLang="en-US" dirty="0"/>
              <a:t>be considered, students must submit a completed (error free) Initial Student Florida Financial Aid Application (FFAA) by April 1st. The Florida Department of Veterans Affairs will certify a veteran’s eligibility.</a:t>
            </a:r>
            <a:endParaRPr lang="en-US" altLang="en-US" baseline="0" dirty="0" smtClean="0"/>
          </a:p>
          <a:p>
            <a:pPr eaLnBrk="1" hangingPunct="1"/>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FGMG - Provides grant funding to Florida resident, undergraduate students enrolled at state universities or Florida Colleges (public community colleges), who demonstrate financial need, and whose parents have not earned baccalaureate degrees. To be considered, students must submit a completed (error free) Free Application for Federal Student Aid (FAFSA) by the deadline specified by the participating postsecondary institutions. For participation and application deadline information, students should check with the postsecondary institutions they plan to attend.</a:t>
            </a:r>
          </a:p>
          <a:p>
            <a:pPr eaLnBrk="1" hangingPunct="1"/>
            <a:endParaRPr lang="en-US" altLang="en-US" baseline="0" dirty="0" smtClean="0"/>
          </a:p>
          <a:p>
            <a:pPr eaLnBrk="1" hangingPunct="1"/>
            <a:r>
              <a:rPr lang="en-US" altLang="en-US" baseline="0" dirty="0" smtClean="0"/>
              <a:t>MTES - </a:t>
            </a:r>
            <a:r>
              <a:rPr lang="en-US" dirty="0"/>
              <a:t>Provides scholarship funding for African-American, Hispanic-American, Asian-American, and Native-American students who indicate the potential to become good teachers. Eligible initial students must have met United States citizenship and Florida residency requirements, have earned 60 credit hours or an Associate of Arts degree, have not exceeded 18 hours of upper division educational courses, be juniors, not have received a baccalaureate degree in education, have a minimum 2.5 GPA, and be newly admitted into a teacher education program at any of the program’s participating postsecondary institutions. To be considered, students must apply via the Florida Fund for Minority Teachers website at </a:t>
            </a:r>
            <a:r>
              <a:rPr lang="en-US" u="sng" dirty="0"/>
              <a:t>www.ffmt.org</a:t>
            </a:r>
            <a:r>
              <a:rPr lang="en-US" dirty="0"/>
              <a:t>. </a:t>
            </a:r>
          </a:p>
          <a:p>
            <a:pPr eaLnBrk="1" hangingPunct="1"/>
            <a:endParaRPr lang="en-US" altLang="en-US" dirty="0"/>
          </a:p>
          <a:p>
            <a:pPr eaLnBrk="1" hangingPunct="1"/>
            <a:r>
              <a:rPr lang="en-US" altLang="en-US" dirty="0"/>
              <a:t>FWEP - </a:t>
            </a:r>
            <a:r>
              <a:rPr lang="en-US" dirty="0"/>
              <a:t>Provides eligible Florida resident, undergraduate students the opportunity to secure work experiences that complement and reinforce their educational programs and career goals. To be considered, students must submit a completed (error free) </a:t>
            </a:r>
            <a:r>
              <a:rPr lang="en-US" i="1" dirty="0"/>
              <a:t>Free Application for Federal Student Aid (</a:t>
            </a:r>
            <a:r>
              <a:rPr lang="en-US" dirty="0"/>
              <a:t>FAFSA) by the deadline specified by the participating college, university, Florida College (public community college), career center operated by a district school board, or educator preparation institute. For information on participating employers and institutional application deadlines, students should check with the postsecondary institutions they plan to attend.</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mtClean="0"/>
              <a:t>This is a screenshot of www.fafsa.gov. The reason that we show</a:t>
            </a:r>
            <a:r>
              <a:rPr lang="en-US" altLang="en-US" baseline="0" smtClean="0"/>
              <a:t> this screen shot is so that you can ensure you are accessing the FREE website. If you feel that you need assistance in completing this application, there are built-in help resources available online. You can also reach out to a member of our Outreach Team, your high school counselor or a financial aid professional at your institution. We can all help you at no cost. A good rule of thumb is “you should never have to pay money for free money!” </a:t>
            </a:r>
            <a:endParaRPr lang="en-US" altLang="en-US" smtClean="0"/>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Award amounts are determined annually during the Florida Legislative Session. </a:t>
            </a:r>
          </a:p>
          <a:p>
            <a:pPr eaLnBrk="1" hangingPunct="1"/>
            <a:endParaRPr lang="en-US" altLang="en-US" baseline="0" dirty="0" smtClean="0"/>
          </a:p>
          <a:p>
            <a:pPr eaLnBrk="1" hangingPunct="1"/>
            <a:r>
              <a:rPr lang="en-US" altLang="en-US" baseline="0" dirty="0" smtClean="0"/>
              <a:t>BF – FAS </a:t>
            </a:r>
          </a:p>
          <a:p>
            <a:pPr eaLnBrk="1" hangingPunct="1"/>
            <a:r>
              <a:rPr lang="en-US" altLang="en-US" baseline="0" dirty="0" smtClean="0"/>
              <a:t>4 year – $103.00</a:t>
            </a:r>
          </a:p>
          <a:p>
            <a:pPr eaLnBrk="1" hangingPunct="1"/>
            <a:r>
              <a:rPr lang="en-US" altLang="en-US" baseline="0" dirty="0" smtClean="0"/>
              <a:t>2 year – $63.00</a:t>
            </a:r>
          </a:p>
          <a:p>
            <a:pPr eaLnBrk="1" hangingPunct="1"/>
            <a:r>
              <a:rPr lang="en-US" altLang="en-US" baseline="0" dirty="0" smtClean="0"/>
              <a:t>CC Baccalaureate – $71.00</a:t>
            </a:r>
          </a:p>
          <a:p>
            <a:pPr eaLnBrk="1" hangingPunct="1"/>
            <a:r>
              <a:rPr lang="en-US" altLang="en-US" baseline="0" dirty="0" smtClean="0"/>
              <a:t>Career/Technical - $52.00</a:t>
            </a:r>
          </a:p>
          <a:p>
            <a:pPr eaLnBrk="1" hangingPunct="1"/>
            <a:r>
              <a:rPr lang="en-US" altLang="en-US" baseline="0" dirty="0" smtClean="0"/>
              <a:t>Academic Top Scholar $44.00 per credit hour </a:t>
            </a:r>
          </a:p>
          <a:p>
            <a:pPr eaLnBrk="1" hangingPunct="1"/>
            <a:endParaRPr lang="en-US" altLang="en-US" baseline="0" dirty="0" smtClean="0"/>
          </a:p>
          <a:p>
            <a:pPr eaLnBrk="1" hangingPunct="1"/>
            <a:r>
              <a:rPr lang="en-US" altLang="en-US" baseline="0" dirty="0" smtClean="0"/>
              <a:t>BF – FMS</a:t>
            </a:r>
          </a:p>
          <a:p>
            <a:pPr eaLnBrk="1" hangingPunct="1"/>
            <a:r>
              <a:rPr lang="en-US" altLang="en-US" baseline="0" dirty="0" smtClean="0"/>
              <a:t>4 year – $77.00</a:t>
            </a:r>
          </a:p>
          <a:p>
            <a:pPr eaLnBrk="1" hangingPunct="1"/>
            <a:r>
              <a:rPr lang="en-US" altLang="en-US" baseline="0" dirty="0" smtClean="0"/>
              <a:t>2 year – $48.00</a:t>
            </a:r>
          </a:p>
          <a:p>
            <a:pPr eaLnBrk="1" hangingPunct="1"/>
            <a:r>
              <a:rPr lang="en-US" altLang="en-US" baseline="0" dirty="0" smtClean="0"/>
              <a:t>CC Associate - $63.00</a:t>
            </a:r>
          </a:p>
          <a:p>
            <a:pPr eaLnBrk="1" hangingPunct="1"/>
            <a:r>
              <a:rPr lang="en-US" altLang="en-US" baseline="0" dirty="0" smtClean="0"/>
              <a:t>CC Baccalaureate – $53.00</a:t>
            </a:r>
          </a:p>
          <a:p>
            <a:pPr eaLnBrk="1" hangingPunct="1"/>
            <a:r>
              <a:rPr lang="en-US" altLang="en-US" baseline="0" dirty="0" smtClean="0"/>
              <a:t>Career/Technical - $39.00</a:t>
            </a:r>
          </a:p>
          <a:p>
            <a:pPr eaLnBrk="1" hangingPunct="1"/>
            <a:endParaRPr lang="en-US" altLang="en-US" baseline="0" dirty="0" smtClean="0"/>
          </a:p>
          <a:p>
            <a:pPr eaLnBrk="1" hangingPunct="1"/>
            <a:r>
              <a:rPr lang="en-US" altLang="en-US" baseline="0" dirty="0" smtClean="0"/>
              <a:t>BF – GSV </a:t>
            </a:r>
          </a:p>
          <a:p>
            <a:pPr eaLnBrk="1" hangingPunct="1"/>
            <a:r>
              <a:rPr lang="en-US" altLang="en-US" baseline="0" dirty="0" smtClean="0"/>
              <a:t>Career Certificate - $39.00</a:t>
            </a:r>
          </a:p>
          <a:p>
            <a:pPr eaLnBrk="1" hangingPunct="1"/>
            <a:r>
              <a:rPr lang="en-US" altLang="en-US" baseline="0" dirty="0" smtClean="0"/>
              <a:t>Applied Technology Diploma - $39.00</a:t>
            </a:r>
          </a:p>
          <a:p>
            <a:pPr eaLnBrk="1" hangingPunct="1"/>
            <a:r>
              <a:rPr lang="en-US" altLang="en-US" baseline="0" dirty="0" smtClean="0"/>
              <a:t>Technical Degree Education – $48.00</a:t>
            </a:r>
          </a:p>
        </p:txBody>
      </p:sp>
      <p:sp>
        <p:nvSpPr>
          <p:cNvPr id="4" name="Slide Number Placeholder 3"/>
          <p:cNvSpPr>
            <a:spLocks noGrp="1"/>
          </p:cNvSpPr>
          <p:nvPr>
            <p:ph type="sldNum" sz="quarter" idx="10"/>
          </p:nvPr>
        </p:nvSpPr>
        <p:spPr/>
        <p:txBody>
          <a:bodyPr/>
          <a:lstStyle/>
          <a:p>
            <a:fld id="{EB00079B-585D-49B4-A45C-6ABA6586B4CB}" type="slidenum">
              <a:rPr lang="en-US" smtClean="0"/>
              <a:t>23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Florida Shines (formerly FLVC) is different than the Florida Virtual School.  Florida Shines has a variety of resources to assist students and families prepare for college. </a:t>
            </a:r>
          </a:p>
        </p:txBody>
      </p:sp>
      <p:sp>
        <p:nvSpPr>
          <p:cNvPr id="4" name="Slide Number Placeholder 3"/>
          <p:cNvSpPr>
            <a:spLocks noGrp="1"/>
          </p:cNvSpPr>
          <p:nvPr>
            <p:ph type="sldNum" sz="quarter" idx="10"/>
          </p:nvPr>
        </p:nvSpPr>
        <p:spPr/>
        <p:txBody>
          <a:bodyPr/>
          <a:lstStyle/>
          <a:p>
            <a:fld id="{EB00079B-585D-49B4-A45C-6ABA6586B4CB}" type="slidenum">
              <a:rPr lang="en-US" smtClean="0"/>
              <a:t>24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This screenshot shows where the Bright Future Scholarship Eligibility Evaluation is located under the “Go To College” section. Then click on “Pay for College.” Scroll down the “Bright Futures Scholarship” section and click on “Check for eligibility for a Bright Futures Scholarship now.” Students must sign in with their user id and password. It’s ok if they forgot it though! There is a forgot userid/password link! Note: Students may known this log-in as their facts.org userid/password.  </a:t>
            </a:r>
          </a:p>
        </p:txBody>
      </p:sp>
      <p:sp>
        <p:nvSpPr>
          <p:cNvPr id="4" name="Slide Number Placeholder 3"/>
          <p:cNvSpPr>
            <a:spLocks noGrp="1"/>
          </p:cNvSpPr>
          <p:nvPr>
            <p:ph type="sldNum" sz="quarter" idx="10"/>
          </p:nvPr>
        </p:nvSpPr>
        <p:spPr/>
        <p:txBody>
          <a:bodyPr/>
          <a:lstStyle/>
          <a:p>
            <a:fld id="{EB00079B-585D-49B4-A45C-6ABA6586B4CB}" type="slidenum">
              <a:rPr lang="en-US" smtClean="0"/>
              <a:t>25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smtClean="0"/>
              <a:t>Muy</a:t>
            </a:r>
            <a:r>
              <a:rPr lang="en-US" smtClean="0"/>
              <a:t> </a:t>
            </a:r>
            <a:r>
              <a:rPr lang="en-US" err="1" smtClean="0"/>
              <a:t>importante</a:t>
            </a:r>
            <a:r>
              <a:rPr lang="en-US" smtClean="0"/>
              <a:t> de </a:t>
            </a:r>
            <a:r>
              <a:rPr lang="en-US" err="1" smtClean="0"/>
              <a:t>tener</a:t>
            </a:r>
            <a:r>
              <a:rPr lang="en-US" smtClean="0"/>
              <a:t> </a:t>
            </a:r>
            <a:r>
              <a:rPr lang="en-US" err="1" smtClean="0"/>
              <a:t>todos</a:t>
            </a:r>
            <a:r>
              <a:rPr lang="en-US" smtClean="0"/>
              <a:t> los </a:t>
            </a:r>
            <a:r>
              <a:rPr lang="en-US" err="1" smtClean="0"/>
              <a:t>documentos</a:t>
            </a:r>
            <a:r>
              <a:rPr lang="en-US" smtClean="0"/>
              <a:t> de</a:t>
            </a:r>
            <a:r>
              <a:rPr lang="en-US" baseline="0" smtClean="0"/>
              <a:t> la </a:t>
            </a:r>
            <a:r>
              <a:rPr lang="en-US" baseline="0" err="1" smtClean="0"/>
              <a:t>ayuda</a:t>
            </a:r>
            <a:r>
              <a:rPr lang="en-US" baseline="0" smtClean="0"/>
              <a:t> </a:t>
            </a:r>
            <a:r>
              <a:rPr lang="en-US" baseline="0" err="1" smtClean="0"/>
              <a:t>en</a:t>
            </a:r>
            <a:r>
              <a:rPr lang="en-US" baseline="0" smtClean="0"/>
              <a:t> un solo </a:t>
            </a:r>
            <a:r>
              <a:rPr lang="en-US" baseline="0" err="1" smtClean="0"/>
              <a:t>lugar</a:t>
            </a:r>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26</a:t>
            </a:fld>
            <a:endParaRPr lang="en-US"/>
          </a:p>
        </p:txBody>
      </p:sp>
    </p:spTree>
    <p:extLst>
      <p:ext uri="{BB962C8B-B14F-4D97-AF65-F5344CB8AC3E}">
        <p14:creationId xmlns:p14="http://schemas.microsoft.com/office/powerpoint/2010/main" val="2056317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Todos</a:t>
            </a:r>
            <a:r>
              <a:rPr lang="en-US" dirty="0" smtClean="0"/>
              <a:t> </a:t>
            </a:r>
            <a:r>
              <a:rPr lang="en-US" dirty="0" err="1" smtClean="0"/>
              <a:t>los</a:t>
            </a:r>
            <a:r>
              <a:rPr lang="en-US" dirty="0" smtClean="0"/>
              <a:t> </a:t>
            </a:r>
            <a:r>
              <a:rPr lang="en-US" dirty="0" err="1" smtClean="0"/>
              <a:t>estudiantes</a:t>
            </a:r>
            <a:r>
              <a:rPr lang="en-US" dirty="0" smtClean="0"/>
              <a:t> de High School </a:t>
            </a:r>
            <a:r>
              <a:rPr lang="en-US" dirty="0" err="1" smtClean="0"/>
              <a:t>puden</a:t>
            </a:r>
            <a:r>
              <a:rPr lang="en-US" dirty="0" smtClean="0"/>
              <a:t> </a:t>
            </a:r>
            <a:r>
              <a:rPr lang="en-US" dirty="0" err="1" smtClean="0"/>
              <a:t>crear</a:t>
            </a:r>
            <a:r>
              <a:rPr lang="en-US" dirty="0" smtClean="0"/>
              <a:t> su </a:t>
            </a:r>
            <a:r>
              <a:rPr lang="en-US" dirty="0" err="1" smtClean="0"/>
              <a:t>cuenta</a:t>
            </a:r>
            <a:r>
              <a:rPr lang="en-US" dirty="0" smtClean="0"/>
              <a:t> para </a:t>
            </a:r>
            <a:r>
              <a:rPr lang="en-US" dirty="0" err="1" smtClean="0"/>
              <a:t>recibir</a:t>
            </a:r>
            <a:r>
              <a:rPr lang="en-US" dirty="0" smtClean="0"/>
              <a:t> </a:t>
            </a:r>
            <a:r>
              <a:rPr lang="en-US" dirty="0" err="1" smtClean="0"/>
              <a:t>informacion</a:t>
            </a:r>
            <a:r>
              <a:rPr lang="en-US" dirty="0" smtClean="0"/>
              <a:t> de </a:t>
            </a:r>
            <a:r>
              <a:rPr lang="en-US" dirty="0" err="1" smtClean="0"/>
              <a:t>becas</a:t>
            </a:r>
            <a:r>
              <a:rPr lang="en-US" baseline="0" dirty="0" smtClean="0"/>
              <a:t> </a:t>
            </a:r>
            <a:r>
              <a:rPr lang="en-US" baseline="0" dirty="0" err="1" smtClean="0"/>
              <a:t>gratuitas</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pPr/>
              <a:t>27</a:t>
            </a:fld>
            <a:endParaRPr lang="en-US"/>
          </a:p>
        </p:txBody>
      </p:sp>
    </p:spTree>
    <p:extLst>
      <p:ext uri="{BB962C8B-B14F-4D97-AF65-F5344CB8AC3E}">
        <p14:creationId xmlns:p14="http://schemas.microsoft.com/office/powerpoint/2010/main" val="4159607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Finaid.org offers a great list of scholarships. The list includes a section called “unusual scholarships” that include items such as Star Trek scholarships, Left-handed scholarships, Tall People/Little People scholarships, students with disabilities, medical</a:t>
            </a:r>
            <a:r>
              <a:rPr lang="en-US" altLang="en-US" baseline="0" dirty="0" smtClean="0"/>
              <a:t> conditions (i.e., cancer survivors), </a:t>
            </a:r>
            <a:r>
              <a:rPr lang="en-US" altLang="en-US" dirty="0" smtClean="0"/>
              <a:t>etc.</a:t>
            </a:r>
          </a:p>
          <a:p>
            <a:endParaRPr lang="en-US" altLang="en-US" dirty="0" smtClean="0"/>
          </a:p>
          <a:p>
            <a:r>
              <a:rPr lang="en-US" dirty="0" smtClean="0"/>
              <a:t>Since its debut in 1988, TFS has remained a free online service that effectively matches applicants with scholarships based on their own unique goals and interests. In addition to offering $41 billion in financial</a:t>
            </a:r>
            <a:r>
              <a:rPr lang="en-US" baseline="0" dirty="0" smtClean="0"/>
              <a:t> aid to students, </a:t>
            </a:r>
            <a:r>
              <a:rPr lang="en-US" dirty="0" smtClean="0"/>
              <a:t>the new TFS site introduces blogs and news articles designed to provide guidance and best practices on how to apply for college and identify a studies major and potential career path.</a:t>
            </a:r>
            <a:endParaRPr lang="en-US" altLang="en-US" dirty="0" smtClean="0"/>
          </a:p>
          <a:p>
            <a:r>
              <a:rPr lang="en-US" altLang="en-US" dirty="0" smtClean="0"/>
              <a:t>Your high school guidance office is a great resource for local scholarships. Many local employers will contact the high school guidance office to advertise their scholarship applications and guidelines. Your</a:t>
            </a:r>
            <a:r>
              <a:rPr lang="en-US" altLang="en-US" baseline="0" dirty="0" smtClean="0"/>
              <a:t> school district may also provide an online resource for you too. so check out the district website for additional information.  </a:t>
            </a:r>
            <a:endParaRPr lang="en-US" altLang="en-US" dirty="0" smtClean="0"/>
          </a:p>
          <a:p>
            <a:endParaRPr lang="en-US" altLang="en-US" dirty="0" smtClean="0"/>
          </a:p>
          <a:p>
            <a:r>
              <a:rPr lang="en-US" altLang="en-US" dirty="0" smtClean="0"/>
              <a:t>As we discussed earlier, “You should never pay money for free money!”</a:t>
            </a:r>
            <a:r>
              <a:rPr lang="en-US" altLang="en-US" baseline="0" dirty="0" smtClean="0"/>
              <a:t> We all know that old saying, “If something sounds to good to be true, it probably is!” Protect yourself from companies that attempt to pressure you into paying for resources that you can easily access yourself at no cost. Suspicious activity should be reported to the Federal Trade Commission. </a:t>
            </a:r>
          </a:p>
        </p:txBody>
      </p:sp>
      <p:sp>
        <p:nvSpPr>
          <p:cNvPr id="4" name="Slide Number Placeholder 3"/>
          <p:cNvSpPr>
            <a:spLocks noGrp="1"/>
          </p:cNvSpPr>
          <p:nvPr>
            <p:ph type="sldNum" sz="quarter" idx="10"/>
          </p:nvPr>
        </p:nvSpPr>
        <p:spPr/>
        <p:txBody>
          <a:bodyPr/>
          <a:lstStyle/>
          <a:p>
            <a:fld id="{EB00079B-585D-49B4-A45C-6ABA6586B4CB}" type="slidenum">
              <a:rPr lang="en-US" smtClean="0"/>
              <a:t>28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en-US" err="1" smtClean="0">
                <a:latin typeface="Verdana" panose="020B0604030504040204" pitchFamily="34" charset="0"/>
                <a:ea typeface="Verdana" panose="020B0604030504040204" pitchFamily="34" charset="0"/>
                <a:cs typeface="Verdana" panose="020B0604030504040204" pitchFamily="34" charset="0"/>
              </a:rPr>
              <a:t>Consulte</a:t>
            </a:r>
            <a:r>
              <a:rPr lang="en-US" smtClean="0">
                <a:latin typeface="Verdana" panose="020B0604030504040204" pitchFamily="34" charset="0"/>
                <a:ea typeface="Verdana" panose="020B0604030504040204" pitchFamily="34" charset="0"/>
                <a:cs typeface="Verdana" panose="020B0604030504040204" pitchFamily="34" charset="0"/>
              </a:rPr>
              <a:t> con un </a:t>
            </a:r>
            <a:r>
              <a:rPr lang="en-US" err="1" smtClean="0">
                <a:latin typeface="Verdana" panose="020B0604030504040204" pitchFamily="34" charset="0"/>
                <a:ea typeface="Verdana" panose="020B0604030504040204" pitchFamily="34" charset="0"/>
                <a:cs typeface="Verdana" panose="020B0604030504040204" pitchFamily="34" charset="0"/>
              </a:rPr>
              <a:t>agente</a:t>
            </a:r>
            <a:r>
              <a:rPr lang="en-US" smtClean="0">
                <a:latin typeface="Verdana" panose="020B0604030504040204" pitchFamily="34" charset="0"/>
                <a:ea typeface="Verdana" panose="020B0604030504040204" pitchFamily="34" charset="0"/>
                <a:cs typeface="Verdana" panose="020B0604030504040204" pitchFamily="34" charset="0"/>
              </a:rPr>
              <a:t> o </a:t>
            </a:r>
            <a:r>
              <a:rPr lang="en-US" err="1" smtClean="0">
                <a:latin typeface="Verdana" panose="020B0604030504040204" pitchFamily="34" charset="0"/>
                <a:ea typeface="Verdana" panose="020B0604030504040204" pitchFamily="34" charset="0"/>
                <a:cs typeface="Verdana" panose="020B0604030504040204" pitchFamily="34" charset="0"/>
              </a:rPr>
              <a:t>preparador</a:t>
            </a:r>
            <a:r>
              <a:rPr lang="en-US" smtClean="0">
                <a:latin typeface="Verdana" panose="020B0604030504040204" pitchFamily="34" charset="0"/>
                <a:ea typeface="Verdana" panose="020B0604030504040204" pitchFamily="34" charset="0"/>
                <a:cs typeface="Verdana" panose="020B0604030504040204" pitchFamily="34" charset="0"/>
              </a:rPr>
              <a:t> de </a:t>
            </a:r>
            <a:r>
              <a:rPr lang="en-US" err="1" smtClean="0">
                <a:latin typeface="Verdana" panose="020B0604030504040204" pitchFamily="34" charset="0"/>
                <a:ea typeface="Verdana" panose="020B0604030504040204" pitchFamily="34" charset="0"/>
                <a:cs typeface="Verdana" panose="020B0604030504040204" pitchFamily="34" charset="0"/>
              </a:rPr>
              <a:t>impuestos</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federales</a:t>
            </a:r>
            <a:r>
              <a:rPr lang="en-US" smtClean="0">
                <a:latin typeface="Verdana" panose="020B0604030504040204" pitchFamily="34" charset="0"/>
                <a:ea typeface="Verdana" panose="020B0604030504040204" pitchFamily="34" charset="0"/>
                <a:cs typeface="Verdana" panose="020B0604030504040204" pitchFamily="34" charset="0"/>
              </a:rPr>
              <a:t> al </a:t>
            </a:r>
            <a:r>
              <a:rPr lang="en-US" err="1" smtClean="0">
                <a:latin typeface="Verdana" panose="020B0604030504040204" pitchFamily="34" charset="0"/>
                <a:ea typeface="Verdana" panose="020B0604030504040204" pitchFamily="34" charset="0"/>
                <a:cs typeface="Verdana" panose="020B0604030504040204" pitchFamily="34" charset="0"/>
              </a:rPr>
              <a:t>tiempo</a:t>
            </a:r>
            <a:r>
              <a:rPr lang="en-US" smtClean="0">
                <a:latin typeface="Verdana" panose="020B0604030504040204" pitchFamily="34" charset="0"/>
                <a:ea typeface="Verdana" panose="020B0604030504040204" pitchFamily="34" charset="0"/>
                <a:cs typeface="Verdana" panose="020B0604030504040204" pitchFamily="34" charset="0"/>
              </a:rPr>
              <a:t> de </a:t>
            </a:r>
            <a:r>
              <a:rPr lang="en-US" err="1" smtClean="0">
                <a:latin typeface="Verdana" panose="020B0604030504040204" pitchFamily="34" charset="0"/>
                <a:ea typeface="Verdana" panose="020B0604030504040204" pitchFamily="34" charset="0"/>
                <a:cs typeface="Verdana" panose="020B0604030504040204" pitchFamily="34" charset="0"/>
              </a:rPr>
              <a:t>hacer</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sus</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impuestos</a:t>
            </a:r>
            <a:r>
              <a:rPr lang="en-US" smtClean="0">
                <a:latin typeface="Verdana" panose="020B0604030504040204" pitchFamily="34" charset="0"/>
                <a:ea typeface="Verdana" panose="020B0604030504040204" pitchFamily="34" charset="0"/>
                <a:cs typeface="Verdana" panose="020B0604030504040204" pitchFamily="34" charset="0"/>
              </a:rPr>
              <a:t> para </a:t>
            </a:r>
            <a:r>
              <a:rPr lang="en-US" err="1" smtClean="0">
                <a:latin typeface="Verdana" panose="020B0604030504040204" pitchFamily="34" charset="0"/>
                <a:ea typeface="Verdana" panose="020B0604030504040204" pitchFamily="34" charset="0"/>
                <a:cs typeface="Verdana" panose="020B0604030504040204" pitchFamily="34" charset="0"/>
              </a:rPr>
              <a:t>ver</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si</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califican</a:t>
            </a:r>
            <a:r>
              <a:rPr lang="en-US" smtClean="0">
                <a:latin typeface="Verdana" panose="020B0604030504040204" pitchFamily="34" charset="0"/>
                <a:ea typeface="Verdana" panose="020B0604030504040204" pitchFamily="34" charset="0"/>
                <a:cs typeface="Verdana" panose="020B0604030504040204" pitchFamily="34" charset="0"/>
              </a:rPr>
              <a:t> para </a:t>
            </a:r>
            <a:r>
              <a:rPr lang="en-US" err="1" smtClean="0">
                <a:latin typeface="Verdana" panose="020B0604030504040204" pitchFamily="34" charset="0"/>
                <a:ea typeface="Verdana" panose="020B0604030504040204" pitchFamily="34" charset="0"/>
                <a:cs typeface="Verdana" panose="020B0604030504040204" pitchFamily="34" charset="0"/>
              </a:rPr>
              <a:t>este</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credito</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educacional</a:t>
            </a:r>
            <a:r>
              <a:rPr lang="en-US" smtClean="0">
                <a:latin typeface="Verdana" panose="020B0604030504040204" pitchFamily="34" charset="0"/>
                <a:ea typeface="Verdana" panose="020B0604030504040204" pitchFamily="34" charset="0"/>
                <a:cs typeface="Verdana" panose="020B0604030504040204" pitchFamily="34" charset="0"/>
              </a:rPr>
              <a:t> </a:t>
            </a:r>
          </a:p>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29</a:t>
            </a:fld>
            <a:endParaRPr lang="en-US"/>
          </a:p>
        </p:txBody>
      </p:sp>
    </p:spTree>
    <p:extLst>
      <p:ext uri="{BB962C8B-B14F-4D97-AF65-F5344CB8AC3E}">
        <p14:creationId xmlns:p14="http://schemas.microsoft.com/office/powerpoint/2010/main" val="1432165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30</a:t>
            </a:fld>
            <a:endParaRPr lang="en-US"/>
          </a:p>
        </p:txBody>
      </p:sp>
    </p:spTree>
    <p:extLst>
      <p:ext uri="{BB962C8B-B14F-4D97-AF65-F5344CB8AC3E}">
        <p14:creationId xmlns:p14="http://schemas.microsoft.com/office/powerpoint/2010/main" val="1304061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err="1" smtClean="0"/>
              <a:t>Todos</a:t>
            </a:r>
            <a:r>
              <a:rPr lang="en-US" altLang="en-US" baseline="0" smtClean="0"/>
              <a:t> </a:t>
            </a:r>
            <a:r>
              <a:rPr lang="en-US" altLang="en-US" baseline="0" err="1" smtClean="0"/>
              <a:t>nuestros</a:t>
            </a:r>
            <a:r>
              <a:rPr lang="en-US" altLang="en-US" baseline="0" smtClean="0"/>
              <a:t> </a:t>
            </a:r>
            <a:r>
              <a:rPr lang="en-US" altLang="en-US" baseline="0" err="1" smtClean="0"/>
              <a:t>folletos</a:t>
            </a:r>
            <a:r>
              <a:rPr lang="en-US" altLang="en-US" baseline="0" smtClean="0"/>
              <a:t> se </a:t>
            </a:r>
            <a:r>
              <a:rPr lang="en-US" altLang="en-US" baseline="0" err="1" smtClean="0"/>
              <a:t>pueden</a:t>
            </a:r>
            <a:r>
              <a:rPr lang="en-US" altLang="en-US" baseline="0" smtClean="0"/>
              <a:t> </a:t>
            </a:r>
            <a:r>
              <a:rPr lang="en-US" altLang="en-US" baseline="0" err="1" smtClean="0"/>
              <a:t>obtener</a:t>
            </a:r>
            <a:r>
              <a:rPr lang="en-US" altLang="en-US" baseline="0" smtClean="0"/>
              <a:t> gratis </a:t>
            </a:r>
            <a:r>
              <a:rPr lang="en-US" altLang="en-US" baseline="0" err="1" smtClean="0"/>
              <a:t>en</a:t>
            </a:r>
            <a:r>
              <a:rPr lang="en-US" altLang="en-US" baseline="0" smtClean="0"/>
              <a:t> la </a:t>
            </a:r>
            <a:r>
              <a:rPr lang="en-US" altLang="en-US" baseline="0" err="1" smtClean="0"/>
              <a:t>siguiente</a:t>
            </a:r>
            <a:r>
              <a:rPr lang="en-US" altLang="en-US" baseline="0" smtClean="0"/>
              <a:t> </a:t>
            </a:r>
            <a:r>
              <a:rPr lang="en-US" altLang="en-US" baseline="0" err="1" smtClean="0"/>
              <a:t>pagina</a:t>
            </a:r>
            <a:r>
              <a:rPr lang="en-US" altLang="en-US" baseline="0" smtClean="0"/>
              <a:t>:</a:t>
            </a:r>
          </a:p>
          <a:p>
            <a:r>
              <a:rPr lang="en-US" b="1"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3"/>
              </a:rPr>
              <a:t>www.navigatingyourfuture.org</a:t>
            </a:r>
            <a:r>
              <a:rPr lang="en-US" b="1"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US"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pPr/>
              <a:t>31</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smtClean="0"/>
              <a:t>Preguntas</a:t>
            </a:r>
            <a:r>
              <a:rPr lang="en-US" smtClean="0"/>
              <a:t>?</a:t>
            </a:r>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32</a:t>
            </a:fld>
            <a:endParaRPr lang="en-US"/>
          </a:p>
        </p:txBody>
      </p:sp>
    </p:spTree>
    <p:extLst>
      <p:ext uri="{BB962C8B-B14F-4D97-AF65-F5344CB8AC3E}">
        <p14:creationId xmlns:p14="http://schemas.microsoft.com/office/powerpoint/2010/main" val="256521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4283">
              <a:lnSpc>
                <a:spcPct val="120000"/>
              </a:lnSpc>
              <a:spcAft>
                <a:spcPct val="20000"/>
              </a:spcAft>
              <a:buClr>
                <a:schemeClr val="tx2"/>
              </a:buClr>
              <a:buSzPct val="70000"/>
            </a:pPr>
            <a:r>
              <a:rPr lang="es-CO" sz="2500">
                <a:latin typeface="Verdana" pitchFamily="34" charset="0"/>
              </a:rPr>
              <a:t>Verifique todos las fechas indicadas en  la aplicación</a:t>
            </a:r>
          </a:p>
          <a:p>
            <a:pPr defTabSz="1014283">
              <a:lnSpc>
                <a:spcPct val="120000"/>
              </a:lnSpc>
              <a:spcAft>
                <a:spcPct val="20000"/>
              </a:spcAft>
              <a:buClr>
                <a:schemeClr val="tx2"/>
              </a:buClr>
              <a:buSzPct val="70000"/>
            </a:pPr>
            <a:r>
              <a:rPr lang="es-CO" sz="2500">
                <a:latin typeface="Verdana" pitchFamily="34" charset="0"/>
              </a:rPr>
              <a:t>Las Instituciones/Universidades y el Estado pueden diferir en las fechas según las normas federales</a:t>
            </a:r>
          </a:p>
          <a:p>
            <a:pPr defTabSz="1014283">
              <a:lnSpc>
                <a:spcPct val="120000"/>
              </a:lnSpc>
              <a:spcAft>
                <a:spcPct val="20000"/>
              </a:spcAft>
              <a:buClr>
                <a:schemeClr val="tx2"/>
              </a:buClr>
              <a:buSzPct val="70000"/>
            </a:pPr>
            <a:r>
              <a:rPr lang="es-CO" sz="2500">
                <a:latin typeface="Verdana" pitchFamily="34" charset="0"/>
              </a:rPr>
              <a:t>Confirme si usted depende económicamente de sus padres o es económicamente independiente.  Conteste las preguntas al respecto en la aplicación de FAFSA </a:t>
            </a:r>
          </a:p>
          <a:p>
            <a:pPr defTabSz="1014283">
              <a:lnSpc>
                <a:spcPct val="120000"/>
              </a:lnSpc>
              <a:spcAft>
                <a:spcPct val="20000"/>
              </a:spcAft>
              <a:buClr>
                <a:schemeClr val="tx2"/>
              </a:buClr>
              <a:buSzPct val="70000"/>
            </a:pPr>
            <a:r>
              <a:rPr lang="es-CO" sz="2500">
                <a:latin typeface="Verdana" pitchFamily="34" charset="0"/>
              </a:rPr>
              <a:t>Busque los códigos de las escuelas</a:t>
            </a:r>
          </a:p>
          <a:p>
            <a:pPr defTabSz="1014283">
              <a:lnSpc>
                <a:spcPct val="120000"/>
              </a:lnSpc>
              <a:spcAft>
                <a:spcPct val="20000"/>
              </a:spcAft>
              <a:buClr>
                <a:schemeClr val="tx2"/>
              </a:buClr>
              <a:buSzPct val="70000"/>
            </a:pPr>
            <a:r>
              <a:rPr lang="es-CO" sz="2500">
                <a:latin typeface="Verdana" pitchFamily="34" charset="0"/>
              </a:rPr>
              <a:t>Determine como va a presentar la aplicación de FAFSA</a:t>
            </a:r>
          </a:p>
          <a:p>
            <a:pPr marL="398130" lvl="2" defTabSz="1014283">
              <a:lnSpc>
                <a:spcPct val="120000"/>
              </a:lnSpc>
              <a:spcAft>
                <a:spcPct val="20000"/>
              </a:spcAft>
              <a:buClr>
                <a:schemeClr val="tx2"/>
              </a:buClr>
              <a:buSzPct val="70000"/>
            </a:pPr>
            <a:r>
              <a:rPr lang="es-CO" sz="2500">
                <a:latin typeface="Verdana" pitchFamily="34" charset="0"/>
              </a:rPr>
              <a:t>Electrónico (hasta 14 días mas rápido</a:t>
            </a:r>
            <a:r>
              <a:rPr lang="es-CO" sz="2500" smtClean="0">
                <a:latin typeface="Verdana" pitchFamily="34" charset="0"/>
              </a:rPr>
              <a:t>!)</a:t>
            </a:r>
          </a:p>
          <a:p>
            <a:pPr marL="398130" marR="0" lvl="2" indent="0" algn="l" defTabSz="1014283" rtl="0" eaLnBrk="1" fontAlgn="auto" latinLnBrk="0" hangingPunct="1">
              <a:lnSpc>
                <a:spcPct val="120000"/>
              </a:lnSpc>
              <a:spcBef>
                <a:spcPts val="0"/>
              </a:spcBef>
              <a:spcAft>
                <a:spcPct val="20000"/>
              </a:spcAft>
              <a:buClr>
                <a:schemeClr val="tx2"/>
              </a:buClr>
              <a:buSzPct val="70000"/>
              <a:buFontTx/>
              <a:buNone/>
              <a:tabLst/>
              <a:defRPr/>
            </a:pPr>
            <a:r>
              <a:rPr lang="es-CO" sz="2800" smtClean="0">
                <a:latin typeface="Verdana" pitchFamily="34" charset="0"/>
              </a:rPr>
              <a:t>Firma electrónica requiere de un </a:t>
            </a:r>
            <a:r>
              <a:rPr lang="en-US" sz="2800" b="1" smtClean="0"/>
              <a:t>FSA ID y FSA </a:t>
            </a:r>
            <a:r>
              <a:rPr lang="en-US" sz="2800" smtClean="0">
                <a:latin typeface="Verdana" panose="020B0604030504040204" pitchFamily="34" charset="0"/>
                <a:ea typeface="Verdana" panose="020B0604030504040204" pitchFamily="34" charset="0"/>
                <a:cs typeface="Verdana" panose="020B0604030504040204" pitchFamily="34" charset="0"/>
              </a:rPr>
              <a:t>password </a:t>
            </a:r>
            <a:r>
              <a:rPr lang="es-CO" sz="2800" smtClean="0">
                <a:latin typeface="Verdana" pitchFamily="34" charset="0"/>
                <a:ea typeface="Verdana" panose="020B0604030504040204" pitchFamily="34" charset="0"/>
                <a:cs typeface="Verdana" panose="020B0604030504040204" pitchFamily="34" charset="0"/>
              </a:rPr>
              <a:t>antes </a:t>
            </a:r>
            <a:r>
              <a:rPr lang="es-CO" sz="2800" smtClean="0">
                <a:latin typeface="Verdana" pitchFamily="34" charset="0"/>
              </a:rPr>
              <a:t>o durante el proceso de solicitud</a:t>
            </a:r>
          </a:p>
          <a:p>
            <a:pPr marL="853135" lvl="3" defTabSz="1014283">
              <a:lnSpc>
                <a:spcPct val="120000"/>
              </a:lnSpc>
              <a:spcAft>
                <a:spcPct val="20000"/>
              </a:spcAft>
              <a:buClr>
                <a:schemeClr val="tx2"/>
              </a:buClr>
              <a:buSzPct val="70000"/>
            </a:pPr>
            <a:r>
              <a:rPr lang="es-CO" sz="2500" smtClean="0">
                <a:latin typeface="Verdana" pitchFamily="34" charset="0"/>
              </a:rPr>
              <a:t>Manualmente firmar </a:t>
            </a:r>
            <a:r>
              <a:rPr lang="es-CO" sz="2500">
                <a:latin typeface="Verdana" pitchFamily="34" charset="0"/>
              </a:rPr>
              <a:t>y enviar la solicitud a la dirección indicada en la aplicación</a:t>
            </a:r>
          </a:p>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6</a:t>
            </a:fld>
            <a:endParaRPr lang="en-US"/>
          </a:p>
        </p:txBody>
      </p:sp>
    </p:spTree>
    <p:extLst>
      <p:ext uri="{BB962C8B-B14F-4D97-AF65-F5344CB8AC3E}">
        <p14:creationId xmlns:p14="http://schemas.microsoft.com/office/powerpoint/2010/main" val="677028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smtClean="0"/>
              <a:t>If you need assistance or further information, please do not hesitate to contact us. We are here to help! </a:t>
            </a:r>
          </a:p>
        </p:txBody>
      </p:sp>
      <p:sp>
        <p:nvSpPr>
          <p:cNvPr id="4" name="Slide Number Placeholder 3"/>
          <p:cNvSpPr>
            <a:spLocks noGrp="1"/>
          </p:cNvSpPr>
          <p:nvPr>
            <p:ph type="sldNum" sz="quarter" idx="10"/>
          </p:nvPr>
        </p:nvSpPr>
        <p:spPr/>
        <p:txBody>
          <a:bodyPr/>
          <a:lstStyle/>
          <a:p>
            <a:fld id="{EB00079B-585D-49B4-A45C-6ABA6586B4CB}" type="slidenum">
              <a:rPr lang="en-US" smtClean="0"/>
              <a:t>33</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80752" algn="just" defTabSz="1014283">
              <a:lnSpc>
                <a:spcPct val="80000"/>
              </a:lnSpc>
              <a:spcAft>
                <a:spcPct val="20000"/>
              </a:spcAft>
              <a:buClr>
                <a:schemeClr val="tx2"/>
              </a:buClr>
              <a:buSzPct val="70000"/>
              <a:buFont typeface="Wingdings" pitchFamily="2" charset="2"/>
              <a:buChar char="v"/>
            </a:pPr>
            <a:r>
              <a:rPr lang="es-CO" sz="1700" dirty="0" smtClean="0">
                <a:latin typeface="Verdana" pitchFamily="34" charset="0"/>
                <a:ea typeface="Verdana" pitchFamily="34" charset="0"/>
                <a:cs typeface="Verdana" pitchFamily="34" charset="0"/>
              </a:rPr>
              <a:t>2016/17 </a:t>
            </a:r>
            <a:r>
              <a:rPr lang="es-CO" sz="1700" dirty="0">
                <a:latin typeface="Verdana" pitchFamily="34" charset="0"/>
                <a:ea typeface="Verdana" pitchFamily="34" charset="0"/>
                <a:cs typeface="Verdana" pitchFamily="34" charset="0"/>
              </a:rPr>
              <a:t>documentos necesarios para completar la FAFSA incluyen:</a:t>
            </a:r>
          </a:p>
          <a:p>
            <a:pPr marL="581396" lvl="1" defTabSz="1014283">
              <a:lnSpc>
                <a:spcPct val="80000"/>
              </a:lnSpc>
              <a:spcAft>
                <a:spcPct val="20000"/>
              </a:spcAft>
              <a:buClr>
                <a:schemeClr val="tx2"/>
              </a:buClr>
              <a:buSzPct val="70000"/>
            </a:pPr>
            <a:r>
              <a:rPr lang="es-CO" sz="1700" dirty="0">
                <a:latin typeface="Verdana" pitchFamily="34" charset="0"/>
                <a:ea typeface="Verdana" pitchFamily="34" charset="0"/>
                <a:cs typeface="Verdana" pitchFamily="34" charset="0"/>
              </a:rPr>
              <a:t>Su numero de Seguro Social</a:t>
            </a:r>
          </a:p>
          <a:p>
            <a:pPr marL="581396" lvl="1" defTabSz="1014283">
              <a:lnSpc>
                <a:spcPct val="80000"/>
              </a:lnSpc>
              <a:spcAft>
                <a:spcPct val="20000"/>
              </a:spcAft>
              <a:buClr>
                <a:schemeClr val="tx2"/>
              </a:buClr>
              <a:buSzPct val="70000"/>
            </a:pPr>
            <a:r>
              <a:rPr lang="es-CO" sz="1700" dirty="0">
                <a:latin typeface="Verdana" pitchFamily="34" charset="0"/>
                <a:ea typeface="Verdana" pitchFamily="34" charset="0"/>
                <a:cs typeface="Verdana" pitchFamily="34" charset="0"/>
              </a:rPr>
              <a:t>Numero de licencia de conducir (si tiene) </a:t>
            </a:r>
          </a:p>
          <a:p>
            <a:pPr marL="581396" lvl="1" defTabSz="1014283">
              <a:lnSpc>
                <a:spcPct val="80000"/>
              </a:lnSpc>
              <a:spcAft>
                <a:spcPct val="20000"/>
              </a:spcAft>
              <a:buClr>
                <a:schemeClr val="tx2"/>
              </a:buClr>
              <a:buSzPct val="70000"/>
            </a:pPr>
            <a:r>
              <a:rPr lang="es-CO" sz="1700" dirty="0" smtClean="0">
                <a:latin typeface="Verdana" pitchFamily="34" charset="0"/>
                <a:ea typeface="Verdana" pitchFamily="34" charset="0"/>
                <a:cs typeface="Verdana" pitchFamily="34" charset="0"/>
              </a:rPr>
              <a:t>2015 </a:t>
            </a:r>
            <a:r>
              <a:rPr lang="es-CO" sz="1700" dirty="0">
                <a:latin typeface="Verdana" pitchFamily="34" charset="0"/>
                <a:ea typeface="Verdana" pitchFamily="34" charset="0"/>
                <a:cs typeface="Verdana" pitchFamily="34" charset="0"/>
              </a:rPr>
              <a:t>Formularios W-2 y/o otros registros de dinero ganado</a:t>
            </a:r>
          </a:p>
          <a:p>
            <a:pPr marL="581396" lvl="1" defTabSz="1014283">
              <a:lnSpc>
                <a:spcPct val="80000"/>
              </a:lnSpc>
              <a:spcAft>
                <a:spcPct val="20000"/>
              </a:spcAft>
              <a:buClr>
                <a:schemeClr val="tx2"/>
              </a:buClr>
              <a:buSzPct val="70000"/>
            </a:pPr>
            <a:r>
              <a:rPr lang="es-CO" sz="1700" dirty="0">
                <a:latin typeface="Verdana" pitchFamily="34" charset="0"/>
                <a:ea typeface="Verdana" pitchFamily="34" charset="0"/>
                <a:cs typeface="Verdana" pitchFamily="34" charset="0"/>
              </a:rPr>
              <a:t>Declaración de impuestos federales del </a:t>
            </a:r>
            <a:r>
              <a:rPr lang="es-CO" sz="1700" dirty="0" smtClean="0">
                <a:latin typeface="Verdana" pitchFamily="34" charset="0"/>
                <a:ea typeface="Verdana" pitchFamily="34" charset="0"/>
                <a:cs typeface="Verdana" pitchFamily="34" charset="0"/>
              </a:rPr>
              <a:t>2015(si </a:t>
            </a:r>
            <a:r>
              <a:rPr lang="es-CO" sz="1700" dirty="0">
                <a:latin typeface="Verdana" pitchFamily="34" charset="0"/>
                <a:ea typeface="Verdana" pitchFamily="34" charset="0"/>
                <a:cs typeface="Verdana" pitchFamily="34" charset="0"/>
              </a:rPr>
              <a:t>recibió  ingresos en el </a:t>
            </a:r>
            <a:r>
              <a:rPr lang="es-CO" sz="1700" dirty="0" smtClean="0">
                <a:latin typeface="Verdana" pitchFamily="34" charset="0"/>
                <a:ea typeface="Verdana" pitchFamily="34" charset="0"/>
                <a:cs typeface="Verdana" pitchFamily="34" charset="0"/>
              </a:rPr>
              <a:t>2015) </a:t>
            </a:r>
            <a:endParaRPr lang="es-CO" sz="1700" dirty="0">
              <a:latin typeface="Verdana" pitchFamily="34" charset="0"/>
              <a:ea typeface="Verdana" pitchFamily="34" charset="0"/>
              <a:cs typeface="Verdana" pitchFamily="34" charset="0"/>
            </a:endParaRPr>
          </a:p>
          <a:p>
            <a:pPr marL="581396" lvl="1" defTabSz="1014283">
              <a:lnSpc>
                <a:spcPct val="80000"/>
              </a:lnSpc>
              <a:spcAft>
                <a:spcPct val="20000"/>
              </a:spcAft>
              <a:buClr>
                <a:schemeClr val="tx2"/>
              </a:buClr>
              <a:buSzPct val="70000"/>
            </a:pPr>
            <a:r>
              <a:rPr lang="es-CO" sz="1700" dirty="0">
                <a:latin typeface="Verdana" pitchFamily="34" charset="0"/>
                <a:ea typeface="Verdana" pitchFamily="34" charset="0"/>
                <a:cs typeface="Verdana" pitchFamily="34" charset="0"/>
              </a:rPr>
              <a:t>Declaración de impuestos federales presentada por sus padres si depende económicamente de ellos.</a:t>
            </a:r>
          </a:p>
          <a:p>
            <a:pPr marL="581396" lvl="1" defTabSz="1014283">
              <a:lnSpc>
                <a:spcPct val="80000"/>
              </a:lnSpc>
              <a:spcAft>
                <a:spcPct val="20000"/>
              </a:spcAft>
              <a:buClr>
                <a:schemeClr val="tx2"/>
              </a:buClr>
              <a:buSzPct val="70000"/>
            </a:pPr>
            <a:r>
              <a:rPr lang="es-CO" sz="1700" dirty="0" smtClean="0">
                <a:latin typeface="Verdana" pitchFamily="34" charset="0"/>
                <a:ea typeface="Verdana" pitchFamily="34" charset="0"/>
                <a:cs typeface="Verdana" pitchFamily="34" charset="0"/>
              </a:rPr>
              <a:t>2015 </a:t>
            </a:r>
            <a:r>
              <a:rPr lang="es-CO" sz="1700" dirty="0">
                <a:latin typeface="Verdana" pitchFamily="34" charset="0"/>
                <a:ea typeface="Verdana" pitchFamily="34" charset="0"/>
                <a:cs typeface="Verdana" pitchFamily="34" charset="0"/>
              </a:rPr>
              <a:t>libres de impuestos</a:t>
            </a:r>
          </a:p>
          <a:p>
            <a:pPr marL="581396" lvl="1" defTabSz="1014283">
              <a:lnSpc>
                <a:spcPct val="80000"/>
              </a:lnSpc>
              <a:spcAft>
                <a:spcPct val="20000"/>
              </a:spcAft>
              <a:buClr>
                <a:schemeClr val="tx2"/>
              </a:buClr>
              <a:buSzPct val="70000"/>
            </a:pPr>
            <a:r>
              <a:rPr lang="es-CO" sz="1700" dirty="0">
                <a:latin typeface="Verdana" pitchFamily="34" charset="0"/>
                <a:ea typeface="Verdana" pitchFamily="34" charset="0"/>
                <a:cs typeface="Verdana" pitchFamily="34" charset="0"/>
              </a:rPr>
              <a:t>Los estados de banco de cuenta corriente</a:t>
            </a:r>
          </a:p>
          <a:p>
            <a:pPr marL="581396" lvl="1" defTabSz="1014283">
              <a:lnSpc>
                <a:spcPct val="80000"/>
              </a:lnSpc>
              <a:spcAft>
                <a:spcPct val="20000"/>
              </a:spcAft>
              <a:buClr>
                <a:schemeClr val="tx2"/>
              </a:buClr>
              <a:buSzPct val="70000"/>
            </a:pPr>
            <a:r>
              <a:rPr lang="es-CO" sz="1700" dirty="0">
                <a:latin typeface="Verdana" pitchFamily="34" charset="0"/>
                <a:ea typeface="Verdana" pitchFamily="34" charset="0"/>
                <a:cs typeface="Verdana" pitchFamily="34" charset="0"/>
              </a:rPr>
              <a:t>Registros de su negocio actual y la información de la hipoteca de inversión, negocios o fincas, acciones, bonos y otros registros de inversiones</a:t>
            </a:r>
          </a:p>
          <a:p>
            <a:pPr marL="581396" lvl="1" defTabSz="1014283">
              <a:lnSpc>
                <a:spcPct val="80000"/>
              </a:lnSpc>
              <a:spcAft>
                <a:spcPct val="20000"/>
              </a:spcAft>
              <a:buClr>
                <a:schemeClr val="tx2"/>
              </a:buClr>
              <a:buSzPct val="70000"/>
            </a:pPr>
            <a:r>
              <a:rPr lang="es-CO" sz="1700" dirty="0">
                <a:latin typeface="Verdana" pitchFamily="34" charset="0"/>
                <a:ea typeface="Verdana" pitchFamily="34" charset="0"/>
                <a:cs typeface="Verdana" pitchFamily="34" charset="0"/>
              </a:rPr>
              <a:t>El registro de extranjeros o tarjeta de residencia permanente  (si no es ciudadano de </a:t>
            </a:r>
            <a:r>
              <a:rPr lang="es-CO" sz="1600" dirty="0">
                <a:latin typeface="Verdana" pitchFamily="34" charset="0"/>
                <a:ea typeface="Verdana" pitchFamily="34" charset="0"/>
                <a:cs typeface="Verdana" pitchFamily="34" charset="0"/>
              </a:rPr>
              <a:t>Los Estados Unidos)</a:t>
            </a:r>
          </a:p>
          <a:p>
            <a:pPr algn="l"/>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pPr/>
              <a:t>7</a:t>
            </a:fld>
            <a:endParaRPr lang="en-US"/>
          </a:p>
        </p:txBody>
      </p:sp>
    </p:spTree>
    <p:extLst>
      <p:ext uri="{BB962C8B-B14F-4D97-AF65-F5344CB8AC3E}">
        <p14:creationId xmlns:p14="http://schemas.microsoft.com/office/powerpoint/2010/main" val="331068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1014283">
              <a:lnSpc>
                <a:spcPct val="80000"/>
              </a:lnSpc>
              <a:spcAft>
                <a:spcPct val="20000"/>
              </a:spcAft>
              <a:buClr>
                <a:schemeClr val="tx2"/>
              </a:buClr>
              <a:buSzPct val="70000"/>
            </a:pPr>
            <a:r>
              <a:rPr lang="es-CO" smtClean="0">
                <a:latin typeface="Verdana" pitchFamily="34" charset="0"/>
              </a:rPr>
              <a:t>Le permite leer y completar preguntas sobre FAFSA antes de entrar la información en el Internet</a:t>
            </a:r>
          </a:p>
          <a:p>
            <a:pPr algn="just" defTabSz="1014283">
              <a:lnSpc>
                <a:spcPct val="80000"/>
              </a:lnSpc>
              <a:spcAft>
                <a:spcPct val="20000"/>
              </a:spcAft>
              <a:buClr>
                <a:schemeClr val="tx2"/>
              </a:buClr>
              <a:buSzPct val="70000"/>
            </a:pPr>
            <a:r>
              <a:rPr lang="es-CO" smtClean="0">
                <a:latin typeface="Verdana" pitchFamily="34" charset="0"/>
              </a:rPr>
              <a:t>Las preguntas se encuentran en el mismo orden en que aparecen en la solicitud electrónica oficial</a:t>
            </a:r>
          </a:p>
          <a:p>
            <a:pPr algn="just" defTabSz="1014283">
              <a:lnSpc>
                <a:spcPct val="80000"/>
              </a:lnSpc>
              <a:spcAft>
                <a:spcPct val="20000"/>
              </a:spcAft>
              <a:buClr>
                <a:schemeClr val="tx2"/>
              </a:buClr>
              <a:buSzPct val="70000"/>
            </a:pPr>
            <a:r>
              <a:rPr lang="es-CO" smtClean="0">
                <a:latin typeface="Verdana" pitchFamily="34" charset="0"/>
              </a:rPr>
              <a:t>Disponible en el Internet: </a:t>
            </a:r>
            <a:r>
              <a:rPr lang="es-CO" b="1" smtClean="0">
                <a:solidFill>
                  <a:srgbClr val="FF0000"/>
                </a:solidFill>
                <a:latin typeface="Verdana" pitchFamily="34" charset="0"/>
                <a:hlinkClick r:id="rId3"/>
              </a:rPr>
              <a:t>www.fafsa.gov</a:t>
            </a:r>
            <a:endParaRPr lang="es-CO" b="1" smtClean="0">
              <a:solidFill>
                <a:srgbClr val="FF0000"/>
              </a:solidFill>
              <a:latin typeface="Verdana" pitchFamily="34" charset="0"/>
            </a:endParaRPr>
          </a:p>
          <a:p>
            <a:pPr algn="just" defTabSz="1014283">
              <a:lnSpc>
                <a:spcPct val="80000"/>
              </a:lnSpc>
              <a:spcAft>
                <a:spcPct val="20000"/>
              </a:spcAft>
              <a:buClr>
                <a:schemeClr val="tx2"/>
              </a:buClr>
              <a:buSzPct val="70000"/>
            </a:pPr>
            <a:r>
              <a:rPr lang="es-CO" smtClean="0">
                <a:latin typeface="Verdana" pitchFamily="34" charset="0"/>
              </a:rPr>
              <a:t>También puede obtener copias impresas de esta hoja de trabajo, llamando al </a:t>
            </a:r>
          </a:p>
          <a:p>
            <a:pPr defTabSz="1014283">
              <a:lnSpc>
                <a:spcPct val="80000"/>
              </a:lnSpc>
              <a:spcAft>
                <a:spcPct val="20000"/>
              </a:spcAft>
              <a:buClr>
                <a:schemeClr val="tx2"/>
              </a:buClr>
              <a:buSzPct val="70000"/>
            </a:pPr>
            <a:r>
              <a:rPr lang="es-CO" smtClean="0">
                <a:latin typeface="Verdana" pitchFamily="34" charset="0"/>
              </a:rPr>
              <a:t>    1-800-4-FED-AID (</a:t>
            </a:r>
            <a:r>
              <a:rPr lang="es-CO" b="1" smtClean="0">
                <a:solidFill>
                  <a:srgbClr val="FF0000"/>
                </a:solidFill>
                <a:latin typeface="Verdana" pitchFamily="34" charset="0"/>
              </a:rPr>
              <a:t>1-800-433-3243</a:t>
            </a:r>
            <a:r>
              <a:rPr lang="es-CO" smtClean="0">
                <a:latin typeface="Verdana" pitchFamily="34" charset="0"/>
              </a:rPr>
              <a:t>)</a:t>
            </a:r>
          </a:p>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8</a:t>
            </a:fld>
            <a:endParaRPr lang="en-US"/>
          </a:p>
        </p:txBody>
      </p:sp>
    </p:spTree>
    <p:extLst>
      <p:ext uri="{BB962C8B-B14F-4D97-AF65-F5344CB8AC3E}">
        <p14:creationId xmlns:p14="http://schemas.microsoft.com/office/powerpoint/2010/main" val="396427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1014283">
              <a:lnSpc>
                <a:spcPct val="80000"/>
              </a:lnSpc>
              <a:spcAft>
                <a:spcPct val="20000"/>
              </a:spcAft>
              <a:buClr>
                <a:schemeClr val="tx2"/>
              </a:buClr>
              <a:buSzPct val="70000"/>
            </a:pPr>
            <a:r>
              <a:rPr lang="es-CO" sz="1900" dirty="0">
                <a:latin typeface="Verdana" panose="020B0604030504040204" pitchFamily="34" charset="0"/>
                <a:ea typeface="Verdana" panose="020B0604030504040204" pitchFamily="34" charset="0"/>
                <a:cs typeface="Verdana" panose="020B0604030504040204" pitchFamily="34" charset="0"/>
              </a:rPr>
              <a:t>Entre a </a:t>
            </a:r>
            <a:r>
              <a:rPr lang="es-CO" sz="1900" dirty="0">
                <a:latin typeface="Verdana" panose="020B0604030504040204" pitchFamily="34" charset="0"/>
                <a:ea typeface="Verdana" panose="020B0604030504040204" pitchFamily="34" charset="0"/>
                <a:cs typeface="Verdana" panose="020B0604030504040204" pitchFamily="34" charset="0"/>
                <a:hlinkClick r:id="rId3"/>
              </a:rPr>
              <a:t>www.fafsa.gov</a:t>
            </a:r>
            <a:r>
              <a:rPr lang="es-CO" sz="1900" dirty="0">
                <a:latin typeface="Verdana" panose="020B0604030504040204" pitchFamily="34" charset="0"/>
                <a:ea typeface="Verdana" panose="020B0604030504040204" pitchFamily="34" charset="0"/>
                <a:cs typeface="Verdana" panose="020B0604030504040204" pitchFamily="34" charset="0"/>
              </a:rPr>
              <a:t> y haga </a:t>
            </a:r>
            <a:r>
              <a:rPr lang="es-CO" sz="1900" dirty="0" err="1">
                <a:latin typeface="Verdana" panose="020B0604030504040204" pitchFamily="34" charset="0"/>
                <a:ea typeface="Verdana" panose="020B0604030504040204" pitchFamily="34" charset="0"/>
                <a:cs typeface="Verdana" panose="020B0604030504040204" pitchFamily="34" charset="0"/>
              </a:rPr>
              <a:t>click</a:t>
            </a:r>
            <a:r>
              <a:rPr lang="es-CO" sz="1900" dirty="0">
                <a:latin typeface="Verdana" panose="020B0604030504040204" pitchFamily="34" charset="0"/>
                <a:ea typeface="Verdana" panose="020B0604030504040204" pitchFamily="34" charset="0"/>
                <a:cs typeface="Verdana" panose="020B0604030504040204" pitchFamily="34" charset="0"/>
              </a:rPr>
              <a:t> en “Complete su FAFSA”</a:t>
            </a:r>
          </a:p>
          <a:p>
            <a:pPr marL="0" lvl="1" defTabSz="1014283">
              <a:lnSpc>
                <a:spcPct val="80000"/>
              </a:lnSpc>
              <a:spcAft>
                <a:spcPct val="20000"/>
              </a:spcAft>
              <a:buClr>
                <a:schemeClr val="tx2"/>
              </a:buClr>
              <a:buSzPct val="70000"/>
            </a:pPr>
            <a:r>
              <a:rPr lang="es-CO" sz="1900" dirty="0">
                <a:latin typeface="Verdana" panose="020B0604030504040204" pitchFamily="34" charset="0"/>
                <a:ea typeface="Verdana" panose="020B0604030504040204" pitchFamily="34" charset="0"/>
                <a:cs typeface="Verdana" panose="020B0604030504040204" pitchFamily="34" charset="0"/>
              </a:rPr>
              <a:t>O completar la FAFSA transfiriendo los datos de la "FAFSA en el Internet" hoja de trabajo para su solicitud   electrónica, si se aplicada</a:t>
            </a:r>
          </a:p>
          <a:p>
            <a:pPr marL="0" lvl="1" defTabSz="1014283">
              <a:lnSpc>
                <a:spcPct val="80000"/>
              </a:lnSpc>
              <a:spcAft>
                <a:spcPct val="20000"/>
              </a:spcAft>
              <a:buClr>
                <a:schemeClr val="tx2"/>
              </a:buClr>
              <a:buSzPct val="70000"/>
            </a:pPr>
            <a:r>
              <a:rPr lang="es-CO" sz="1900" b="1" dirty="0">
                <a:latin typeface="Verdana" panose="020B0604030504040204" pitchFamily="34" charset="0"/>
                <a:ea typeface="Verdana" panose="020B0604030504040204" pitchFamily="34" charset="0"/>
                <a:cs typeface="Verdana" panose="020B0604030504040204" pitchFamily="34" charset="0"/>
              </a:rPr>
              <a:t>Nuevo</a:t>
            </a:r>
            <a:r>
              <a:rPr lang="es-CO" sz="1900" dirty="0">
                <a:latin typeface="Verdana" panose="020B0604030504040204" pitchFamily="34" charset="0"/>
                <a:ea typeface="Verdana" panose="020B0604030504040204" pitchFamily="34" charset="0"/>
                <a:cs typeface="Verdana" panose="020B0604030504040204" pitchFamily="34" charset="0"/>
              </a:rPr>
              <a:t> - IRS opción de recuperación de datos ya está disponible </a:t>
            </a:r>
            <a:r>
              <a:rPr lang="es-CO" sz="19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Octubre 1ro de cada ano</a:t>
            </a:r>
            <a:endParaRPr lang="es-CO" sz="19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marR="0" lvl="1" indent="0" algn="l" defTabSz="1014283" rtl="0" eaLnBrk="1" fontAlgn="auto" latinLnBrk="0" hangingPunct="1">
              <a:lnSpc>
                <a:spcPct val="80000"/>
              </a:lnSpc>
              <a:spcBef>
                <a:spcPts val="0"/>
              </a:spcBef>
              <a:spcAft>
                <a:spcPct val="20000"/>
              </a:spcAft>
              <a:buClr>
                <a:schemeClr val="tx2"/>
              </a:buClr>
              <a:buSzPct val="70000"/>
              <a:buFontTx/>
              <a:buNone/>
              <a:tabLst/>
              <a:defRPr/>
            </a:pPr>
            <a:r>
              <a:rPr lang="es-CO" sz="1900" dirty="0">
                <a:latin typeface="Verdana" panose="020B0604030504040204" pitchFamily="34" charset="0"/>
                <a:ea typeface="Verdana" panose="020B0604030504040204" pitchFamily="34" charset="0"/>
                <a:cs typeface="Verdana" panose="020B0604030504040204" pitchFamily="34" charset="0"/>
              </a:rPr>
              <a:t>Firme y someta FAFSA electrónicamente con </a:t>
            </a:r>
            <a:r>
              <a:rPr lang="en-US" sz="1200" b="1" dirty="0" smtClean="0"/>
              <a:t>FSA ID y FSA </a:t>
            </a:r>
            <a:r>
              <a:rPr lang="en-US" sz="1200" dirty="0" smtClean="0">
                <a:latin typeface="Verdana" panose="020B0604030504040204" pitchFamily="34" charset="0"/>
                <a:ea typeface="Verdana" panose="020B0604030504040204" pitchFamily="34" charset="0"/>
                <a:cs typeface="Verdana" panose="020B0604030504040204" pitchFamily="34" charset="0"/>
              </a:rPr>
              <a:t>clave </a:t>
            </a:r>
            <a:r>
              <a:rPr lang="es-CO" sz="1200" dirty="0" smtClean="0">
                <a:latin typeface="Verdana" pitchFamily="34" charset="0"/>
                <a:ea typeface="Verdana" panose="020B0604030504040204" pitchFamily="34" charset="0"/>
                <a:cs typeface="Verdana" panose="020B0604030504040204" pitchFamily="34" charset="0"/>
              </a:rPr>
              <a:t>antes </a:t>
            </a:r>
            <a:r>
              <a:rPr lang="es-CO" sz="1200" dirty="0" smtClean="0">
                <a:latin typeface="Verdana" pitchFamily="34" charset="0"/>
              </a:rPr>
              <a:t>o durante el proceso de solicitud</a:t>
            </a:r>
          </a:p>
          <a:p>
            <a:pPr marL="0" lvl="1" defTabSz="1014283">
              <a:lnSpc>
                <a:spcPct val="80000"/>
              </a:lnSpc>
              <a:spcAft>
                <a:spcPct val="20000"/>
              </a:spcAft>
              <a:buClr>
                <a:schemeClr val="tx2"/>
              </a:buClr>
              <a:buSzPct val="70000"/>
            </a:pP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pPr/>
              <a:t>9</a:t>
            </a:fld>
            <a:endParaRPr lang="en-US"/>
          </a:p>
        </p:txBody>
      </p:sp>
    </p:spTree>
    <p:extLst>
      <p:ext uri="{BB962C8B-B14F-4D97-AF65-F5344CB8AC3E}">
        <p14:creationId xmlns:p14="http://schemas.microsoft.com/office/powerpoint/2010/main" val="19024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defTabSz="1014283">
              <a:lnSpc>
                <a:spcPct val="80000"/>
              </a:lnSpc>
              <a:spcAft>
                <a:spcPct val="20000"/>
              </a:spcAft>
              <a:buClr>
                <a:schemeClr val="tx2"/>
              </a:buClr>
              <a:buSzPct val="70000"/>
            </a:pPr>
            <a:r>
              <a:rPr lang="es-ES" sz="2000">
                <a:latin typeface="Verdana" panose="020B0604030504040204" pitchFamily="34" charset="0"/>
                <a:ea typeface="Verdana" panose="020B0604030504040204" pitchFamily="34" charset="0"/>
                <a:cs typeface="Verdana" panose="020B0604030504040204" pitchFamily="34" charset="0"/>
              </a:rPr>
              <a:t>Usted puede solicitar una aplicación de FAFSA impresa en Inglés o Español, llamando al Centro de Información de Ayuda Federal para Estudiantes, </a:t>
            </a:r>
            <a:r>
              <a:rPr lang="es-ES" sz="2000" b="1">
                <a:solidFill>
                  <a:srgbClr val="FF0000"/>
                </a:solidFill>
                <a:latin typeface="Verdana" panose="020B0604030504040204" pitchFamily="34" charset="0"/>
                <a:ea typeface="Verdana" panose="020B0604030504040204" pitchFamily="34" charset="0"/>
                <a:cs typeface="Verdana" panose="020B0604030504040204" pitchFamily="34" charset="0"/>
              </a:rPr>
              <a:t>1-800-4-FED-AID  (1-800-433-3243)</a:t>
            </a:r>
            <a:endParaRPr lang="en-US" sz="2000" b="1">
              <a:solidFill>
                <a:srgbClr val="FF0000"/>
              </a:solidFill>
              <a:latin typeface="Verdana" pitchFamily="34" charset="0"/>
              <a:ea typeface="Verdana" panose="020B0604030504040204" pitchFamily="34" charset="0"/>
              <a:cs typeface="Verdana" panose="020B0604030504040204" pitchFamily="34" charset="0"/>
            </a:endParaRPr>
          </a:p>
          <a:p>
            <a:pPr marL="0" lvl="1" algn="just" defTabSz="1014283">
              <a:lnSpc>
                <a:spcPct val="80000"/>
              </a:lnSpc>
              <a:spcAft>
                <a:spcPct val="20000"/>
              </a:spcAft>
              <a:buClr>
                <a:schemeClr val="tx2"/>
              </a:buClr>
              <a:buSzPct val="70000"/>
            </a:pPr>
            <a:r>
              <a:rPr lang="es-ES" sz="2000">
                <a:latin typeface="Verdana" panose="020B0604030504040204" pitchFamily="34" charset="0"/>
                <a:ea typeface="Verdana" panose="020B0604030504040204" pitchFamily="34" charset="0"/>
                <a:cs typeface="Verdana" panose="020B0604030504040204" pitchFamily="34" charset="0"/>
              </a:rPr>
              <a:t>Una versión. </a:t>
            </a:r>
            <a:r>
              <a:rPr lang="es-ES" sz="2000" err="1">
                <a:latin typeface="Verdana" panose="020B0604030504040204" pitchFamily="34" charset="0"/>
                <a:ea typeface="Verdana" panose="020B0604030504040204" pitchFamily="34" charset="0"/>
                <a:cs typeface="Verdana" panose="020B0604030504040204" pitchFamily="34" charset="0"/>
              </a:rPr>
              <a:t>Pdf</a:t>
            </a:r>
            <a:r>
              <a:rPr lang="es-ES" sz="2000">
                <a:latin typeface="Verdana" panose="020B0604030504040204" pitchFamily="34" charset="0"/>
                <a:ea typeface="Verdana" panose="020B0604030504040204" pitchFamily="34" charset="0"/>
                <a:cs typeface="Verdana" panose="020B0604030504040204" pitchFamily="34" charset="0"/>
              </a:rPr>
              <a:t> de la aplicación también está disponible en:  </a:t>
            </a:r>
            <a:r>
              <a:rPr lang="en-US" sz="2000" b="1">
                <a:latin typeface="Verdana" pitchFamily="34" charset="0"/>
                <a:ea typeface="Verdana" panose="020B0604030504040204" pitchFamily="34" charset="0"/>
                <a:cs typeface="Verdana" panose="020B0604030504040204" pitchFamily="34" charset="0"/>
                <a:hlinkClick r:id="rId3"/>
              </a:rPr>
              <a:t>www.fafsa.gov</a:t>
            </a:r>
            <a:endParaRPr lang="en-US" sz="2000" b="1">
              <a:latin typeface="Verdana" pitchFamily="34" charset="0"/>
              <a:ea typeface="Verdana" panose="020B0604030504040204" pitchFamily="34" charset="0"/>
              <a:cs typeface="Verdana" panose="020B0604030504040204" pitchFamily="34" charset="0"/>
            </a:endParaRPr>
          </a:p>
          <a:p>
            <a:pPr marL="0" lvl="1" algn="just" defTabSz="1014283">
              <a:lnSpc>
                <a:spcPct val="80000"/>
              </a:lnSpc>
              <a:spcAft>
                <a:spcPct val="20000"/>
              </a:spcAft>
              <a:buClr>
                <a:schemeClr val="tx2"/>
              </a:buClr>
              <a:buSzPct val="70000"/>
            </a:pPr>
            <a:r>
              <a:rPr lang="es-ES" sz="2000">
                <a:latin typeface="Verdana" panose="020B0604030504040204" pitchFamily="34" charset="0"/>
                <a:ea typeface="Verdana" panose="020B0604030504040204" pitchFamily="34" charset="0"/>
                <a:cs typeface="Verdana" panose="020B0604030504040204" pitchFamily="34" charset="0"/>
              </a:rPr>
              <a:t>Complete, firme y envíe FAFSA en el sobre con la dirección, o enviarlo a la dirección indicada en la versión </a:t>
            </a:r>
            <a:r>
              <a:rPr lang="es-ES" sz="2000" err="1">
                <a:latin typeface="Verdana" panose="020B0604030504040204" pitchFamily="34" charset="0"/>
                <a:ea typeface="Verdana" panose="020B0604030504040204" pitchFamily="34" charset="0"/>
                <a:cs typeface="Verdana" panose="020B0604030504040204" pitchFamily="34" charset="0"/>
              </a:rPr>
              <a:t>Pdf</a:t>
            </a:r>
            <a:r>
              <a:rPr lang="es-ES" sz="2000">
                <a:latin typeface="Verdana" panose="020B0604030504040204" pitchFamily="34" charset="0"/>
                <a:ea typeface="Verdana" panose="020B0604030504040204" pitchFamily="34" charset="0"/>
                <a:cs typeface="Verdana" panose="020B0604030504040204" pitchFamily="34" charset="0"/>
              </a:rPr>
              <a:t>, si imprime la aplicación de</a:t>
            </a:r>
            <a:r>
              <a:rPr lang="en-US" sz="2000">
                <a:latin typeface="Verdana" pitchFamily="34" charset="0"/>
                <a:ea typeface="Verdana" panose="020B0604030504040204" pitchFamily="34" charset="0"/>
                <a:cs typeface="Verdana" panose="020B0604030504040204" pitchFamily="34" charset="0"/>
              </a:rPr>
              <a:t> FAFSA</a:t>
            </a:r>
          </a:p>
          <a:p>
            <a:pPr marL="0" lvl="1" algn="just" defTabSz="1014283">
              <a:lnSpc>
                <a:spcPct val="80000"/>
              </a:lnSpc>
              <a:spcAft>
                <a:spcPct val="20000"/>
              </a:spcAft>
              <a:buClr>
                <a:schemeClr val="tx2"/>
              </a:buClr>
              <a:buSzPct val="70000"/>
            </a:pPr>
            <a:r>
              <a:rPr lang="es-ES" sz="2000">
                <a:latin typeface="Verdana" panose="020B0604030504040204" pitchFamily="34" charset="0"/>
                <a:ea typeface="Verdana" panose="020B0604030504040204" pitchFamily="34" charset="0"/>
                <a:cs typeface="Verdana" panose="020B0604030504040204" pitchFamily="34" charset="0"/>
              </a:rPr>
              <a:t>FAFSA, se procesara en un periodo de dos a tres semanas</a:t>
            </a:r>
            <a:endParaRPr lang="en-US" sz="2000">
              <a:latin typeface="Verdana" pitchFamily="34" charset="0"/>
              <a:ea typeface="Verdana" panose="020B0604030504040204" pitchFamily="34" charset="0"/>
              <a:cs typeface="Verdana" panose="020B0604030504040204" pitchFamily="34" charset="0"/>
            </a:endParaRPr>
          </a:p>
          <a:p>
            <a:pPr marL="0" lvl="1" algn="just" defTabSz="1014283">
              <a:lnSpc>
                <a:spcPct val="80000"/>
              </a:lnSpc>
              <a:spcAft>
                <a:spcPct val="20000"/>
              </a:spcAft>
              <a:buClr>
                <a:schemeClr val="tx2"/>
              </a:buClr>
              <a:buSzPct val="70000"/>
            </a:pPr>
            <a:r>
              <a:rPr lang="es-ES" sz="2000">
                <a:latin typeface="Verdana" panose="020B0604030504040204" pitchFamily="34" charset="0"/>
                <a:ea typeface="Verdana" panose="020B0604030504040204" pitchFamily="34" charset="0"/>
                <a:cs typeface="Verdana" panose="020B0604030504040204" pitchFamily="34" charset="0"/>
              </a:rPr>
              <a:t>Puede tomar más tiempo durante las horas pico de      procesamiento</a:t>
            </a:r>
            <a:r>
              <a:rPr lang="en-US" sz="2000">
                <a:latin typeface="Verdana" pitchFamily="34" charset="0"/>
                <a:ea typeface="Verdana" panose="020B0604030504040204" pitchFamily="34" charset="0"/>
                <a:cs typeface="Verdana" panose="020B0604030504040204" pitchFamily="34" charset="0"/>
              </a:rPr>
              <a:t> </a:t>
            </a:r>
            <a:endParaRPr lang="en-US" sz="200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10</a:t>
            </a:fld>
            <a:endParaRPr lang="en-US"/>
          </a:p>
        </p:txBody>
      </p:sp>
    </p:spTree>
    <p:extLst>
      <p:ext uri="{BB962C8B-B14F-4D97-AF65-F5344CB8AC3E}">
        <p14:creationId xmlns:p14="http://schemas.microsoft.com/office/powerpoint/2010/main" val="131867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ct val="25000"/>
              </a:spcAft>
              <a:buFontTx/>
              <a:buNone/>
            </a:pPr>
            <a:r>
              <a:rPr lang="es-ES" sz="1800">
                <a:latin typeface="Verdana" panose="020B0604030504040204" pitchFamily="34" charset="0"/>
                <a:ea typeface="Verdana" panose="020B0604030504040204" pitchFamily="34" charset="0"/>
                <a:cs typeface="Verdana" panose="020B0604030504040204" pitchFamily="34" charset="0"/>
              </a:rPr>
              <a:t>Usted recibirá </a:t>
            </a:r>
            <a:r>
              <a:rPr lang="en-US" sz="1800">
                <a:latin typeface="Verdana" pitchFamily="34" charset="0"/>
                <a:ea typeface="Verdana" panose="020B0604030504040204" pitchFamily="34" charset="0"/>
                <a:cs typeface="Verdana" panose="020B0604030504040204" pitchFamily="34" charset="0"/>
              </a:rPr>
              <a:t>: </a:t>
            </a:r>
          </a:p>
          <a:p>
            <a:pPr marL="398130" lvl="2">
              <a:spcAft>
                <a:spcPct val="25000"/>
              </a:spcAft>
            </a:pPr>
            <a:r>
              <a:rPr lang="es-ES" sz="1800">
                <a:latin typeface="Verdana" panose="020B0604030504040204" pitchFamily="34" charset="0"/>
                <a:ea typeface="Verdana" panose="020B0604030504040204" pitchFamily="34" charset="0"/>
                <a:cs typeface="Verdana" panose="020B0604030504040204" pitchFamily="34" charset="0"/>
              </a:rPr>
              <a:t>Si usted proporciono una dirección de correo electrónico(e-mail) cuando aplico su SAR (Informe de Ayuda Estudiantil) será enviado por correo electrónico de tres a cinco días después de la tramitación de FAFSA</a:t>
            </a:r>
          </a:p>
          <a:p>
            <a:pPr marL="398130" lvl="2">
              <a:spcAft>
                <a:spcPct val="25000"/>
              </a:spcAft>
            </a:pPr>
            <a:r>
              <a:rPr lang="es-ES" sz="1800">
                <a:latin typeface="Verdana" panose="020B0604030504040204" pitchFamily="34" charset="0"/>
                <a:ea typeface="Verdana" panose="020B0604030504040204" pitchFamily="34" charset="0"/>
                <a:cs typeface="Verdana" panose="020B0604030504040204" pitchFamily="34" charset="0"/>
              </a:rPr>
              <a:t>Si usted </a:t>
            </a:r>
            <a:r>
              <a:rPr lang="es-ES" sz="1800" b="1">
                <a:latin typeface="Verdana" panose="020B0604030504040204" pitchFamily="34" charset="0"/>
                <a:ea typeface="Verdana" panose="020B0604030504040204" pitchFamily="34" charset="0"/>
                <a:cs typeface="Verdana" panose="020B0604030504040204" pitchFamily="34" charset="0"/>
              </a:rPr>
              <a:t>NO</a:t>
            </a:r>
            <a:r>
              <a:rPr lang="es-ES" sz="1800">
                <a:latin typeface="Verdana" panose="020B0604030504040204" pitchFamily="34" charset="0"/>
                <a:ea typeface="Verdana" panose="020B0604030504040204" pitchFamily="34" charset="0"/>
                <a:cs typeface="Verdana" panose="020B0604030504040204" pitchFamily="34" charset="0"/>
              </a:rPr>
              <a:t> proporcionó una dirección de correo electrónico(e-mail) cuando aplico, una versión impresa del informe será enviada por correo de siete a diez días después de la tramitación de la FAFSA</a:t>
            </a:r>
            <a:endParaRPr lang="en-US" sz="180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11</a:t>
            </a:fld>
            <a:endParaRPr lang="en-US"/>
          </a:p>
        </p:txBody>
      </p:sp>
    </p:spTree>
    <p:extLst>
      <p:ext uri="{BB962C8B-B14F-4D97-AF65-F5344CB8AC3E}">
        <p14:creationId xmlns:p14="http://schemas.microsoft.com/office/powerpoint/2010/main" val="112762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1014283">
              <a:lnSpc>
                <a:spcPct val="120000"/>
              </a:lnSpc>
              <a:spcAft>
                <a:spcPct val="20000"/>
              </a:spcAft>
              <a:buClr>
                <a:schemeClr val="tx2"/>
              </a:buClr>
              <a:buSzPct val="70000"/>
            </a:pPr>
            <a:r>
              <a:rPr lang="es-ES" sz="2000">
                <a:latin typeface="Verdana" panose="020B0604030504040204" pitchFamily="34" charset="0"/>
                <a:ea typeface="Verdana" panose="020B0604030504040204" pitchFamily="34" charset="0"/>
                <a:cs typeface="Verdana" panose="020B0604030504040204" pitchFamily="34" charset="0"/>
              </a:rPr>
              <a:t>El Informe de Ayuda Estudiantil (SAR), contendrá su Contribución Oficial Familiar   Estimada (EFC)</a:t>
            </a:r>
            <a:endParaRPr lang="en-US" sz="2000">
              <a:latin typeface="Verdana" pitchFamily="34" charset="0"/>
              <a:ea typeface="Verdana" panose="020B0604030504040204" pitchFamily="34" charset="0"/>
              <a:cs typeface="Verdana" panose="020B0604030504040204" pitchFamily="34" charset="0"/>
            </a:endParaRPr>
          </a:p>
          <a:p>
            <a:pPr algn="just" defTabSz="1014283">
              <a:lnSpc>
                <a:spcPct val="120000"/>
              </a:lnSpc>
              <a:spcAft>
                <a:spcPct val="20000"/>
              </a:spcAft>
              <a:buClr>
                <a:schemeClr val="tx2"/>
              </a:buClr>
              <a:buSzPct val="70000"/>
            </a:pPr>
            <a:r>
              <a:rPr lang="es-ES" sz="2000">
                <a:latin typeface="Verdana" panose="020B0604030504040204" pitchFamily="34" charset="0"/>
                <a:ea typeface="Verdana" panose="020B0604030504040204" pitchFamily="34" charset="0"/>
                <a:cs typeface="Verdana" panose="020B0604030504040204" pitchFamily="34" charset="0"/>
              </a:rPr>
              <a:t>El Departamento de Educación de EE.UU. calcula el aporte familiar previsto, y envía su EFC a las instituciones de educación superior que usted indicó en FAFSA</a:t>
            </a:r>
            <a:endParaRPr lang="en-US" sz="2000">
              <a:latin typeface="Verdana" pitchFamily="34" charset="0"/>
              <a:ea typeface="Verdana" panose="020B0604030504040204" pitchFamily="34" charset="0"/>
              <a:cs typeface="Verdana" panose="020B0604030504040204" pitchFamily="34" charset="0"/>
            </a:endParaRPr>
          </a:p>
          <a:p>
            <a:pPr algn="just" defTabSz="1014283">
              <a:lnSpc>
                <a:spcPct val="120000"/>
              </a:lnSpc>
              <a:spcAft>
                <a:spcPct val="20000"/>
              </a:spcAft>
              <a:buClr>
                <a:schemeClr val="tx2"/>
              </a:buClr>
              <a:buSzPct val="70000"/>
            </a:pPr>
            <a:r>
              <a:rPr lang="es-ES" sz="2000">
                <a:latin typeface="Verdana" panose="020B0604030504040204" pitchFamily="34" charset="0"/>
                <a:ea typeface="Verdana" panose="020B0604030504040204" pitchFamily="34" charset="0"/>
                <a:cs typeface="Verdana" panose="020B0604030504040204" pitchFamily="34" charset="0"/>
              </a:rPr>
              <a:t>Las instituciones de educación superior va a utilizar su EFC oficial para determinar cuánta ayuda financiera usted es elegible para recibir, basado en el costo de asistencia de la escuela</a:t>
            </a:r>
            <a:r>
              <a:rPr lang="en-US" sz="2000">
                <a:latin typeface="Verdana" pitchFamily="34" charset="0"/>
                <a:ea typeface="Verdana" panose="020B0604030504040204" pitchFamily="34" charset="0"/>
                <a:cs typeface="Verdana" panose="020B0604030504040204" pitchFamily="34" charset="0"/>
              </a:rPr>
              <a:t> (COA)</a:t>
            </a:r>
          </a:p>
          <a:p>
            <a:pPr lvl="1">
              <a:lnSpc>
                <a:spcPct val="85000"/>
              </a:lnSpc>
              <a:buClr>
                <a:schemeClr val="tx1"/>
              </a:buClr>
            </a:pPr>
            <a:endParaRPr lang="en-US" sz="20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indent="-380752" algn="ctr" defTabSz="1014283">
              <a:lnSpc>
                <a:spcPct val="80000"/>
              </a:lnSpc>
              <a:spcAft>
                <a:spcPct val="20000"/>
              </a:spcAft>
              <a:buClr>
                <a:schemeClr val="tx2"/>
              </a:buClr>
              <a:buSzPct val="70000"/>
              <a:defRPr/>
            </a:pPr>
            <a:r>
              <a:rPr lang="en-US" sz="2000">
                <a:latin typeface="Verdana" pitchFamily="34" charset="0"/>
                <a:ea typeface="Verdana" panose="020B0604030504040204" pitchFamily="34" charset="0"/>
                <a:cs typeface="Verdana" panose="020B0604030504040204" pitchFamily="34" charset="0"/>
              </a:rPr>
              <a:t>     C</a:t>
            </a:r>
            <a:r>
              <a:rPr lang="es-ES" sz="2000" err="1">
                <a:latin typeface="Verdana" panose="020B0604030504040204" pitchFamily="34" charset="0"/>
                <a:ea typeface="Verdana" panose="020B0604030504040204" pitchFamily="34" charset="0"/>
                <a:cs typeface="Verdana" panose="020B0604030504040204" pitchFamily="34" charset="0"/>
              </a:rPr>
              <a:t>osto</a:t>
            </a:r>
            <a:r>
              <a:rPr lang="es-ES" sz="2000">
                <a:latin typeface="Verdana" panose="020B0604030504040204" pitchFamily="34" charset="0"/>
                <a:ea typeface="Verdana" panose="020B0604030504040204" pitchFamily="34" charset="0"/>
                <a:cs typeface="Verdana" panose="020B0604030504040204" pitchFamily="34" charset="0"/>
              </a:rPr>
              <a:t> de Asistencia </a:t>
            </a:r>
            <a:r>
              <a:rPr lang="en-US" sz="2000">
                <a:latin typeface="Verdana" pitchFamily="34" charset="0"/>
                <a:ea typeface="Verdana" panose="020B0604030504040204" pitchFamily="34" charset="0"/>
                <a:cs typeface="Verdana" panose="020B0604030504040204" pitchFamily="34" charset="0"/>
              </a:rPr>
              <a:t> (COA)</a:t>
            </a:r>
          </a:p>
          <a:p>
            <a:pPr indent="-380752" algn="ctr" defTabSz="1014283">
              <a:lnSpc>
                <a:spcPct val="80000"/>
              </a:lnSpc>
              <a:spcAft>
                <a:spcPct val="20000"/>
              </a:spcAft>
              <a:buClr>
                <a:schemeClr val="tx2"/>
              </a:buClr>
              <a:buSzPct val="70000"/>
              <a:defRPr/>
            </a:pPr>
            <a:r>
              <a:rPr lang="en-US" sz="2000" u="sng">
                <a:latin typeface="Verdana" pitchFamily="34" charset="0"/>
                <a:ea typeface="Verdana" panose="020B0604030504040204" pitchFamily="34" charset="0"/>
                <a:cs typeface="Verdana" panose="020B0604030504040204" pitchFamily="34" charset="0"/>
              </a:rPr>
              <a:t>- </a:t>
            </a:r>
            <a:r>
              <a:rPr lang="es-ES" sz="2000" u="sng">
                <a:latin typeface="Verdana" panose="020B0604030504040204" pitchFamily="34" charset="0"/>
                <a:ea typeface="Verdana" panose="020B0604030504040204" pitchFamily="34" charset="0"/>
                <a:cs typeface="Verdana" panose="020B0604030504040204" pitchFamily="34" charset="0"/>
              </a:rPr>
              <a:t>Contribución Familiar Esperada </a:t>
            </a:r>
            <a:r>
              <a:rPr lang="en-US" sz="2000" u="sng">
                <a:latin typeface="Verdana" pitchFamily="34" charset="0"/>
                <a:ea typeface="Verdana" panose="020B0604030504040204" pitchFamily="34" charset="0"/>
                <a:cs typeface="Verdana" panose="020B0604030504040204" pitchFamily="34" charset="0"/>
              </a:rPr>
              <a:t>(EFC)</a:t>
            </a:r>
          </a:p>
          <a:p>
            <a:pPr indent="-380752" algn="ctr" defTabSz="1014283">
              <a:lnSpc>
                <a:spcPct val="80000"/>
              </a:lnSpc>
              <a:spcAft>
                <a:spcPct val="20000"/>
              </a:spcAft>
              <a:buClr>
                <a:schemeClr val="tx2"/>
              </a:buClr>
              <a:buSzPct val="70000"/>
              <a:defRPr/>
            </a:pPr>
            <a:r>
              <a:rPr lang="en-US" sz="2000">
                <a:latin typeface="Verdana" pitchFamily="34" charset="0"/>
                <a:ea typeface="Verdana" panose="020B0604030504040204" pitchFamily="34" charset="0"/>
                <a:cs typeface="Verdana" panose="020B0604030504040204" pitchFamily="34" charset="0"/>
              </a:rPr>
              <a:t>= Necesidad </a:t>
            </a:r>
            <a:r>
              <a:rPr lang="en-US" sz="2000" err="1">
                <a:latin typeface="Verdana" pitchFamily="34" charset="0"/>
                <a:ea typeface="Verdana" panose="020B0604030504040204" pitchFamily="34" charset="0"/>
                <a:cs typeface="Verdana" panose="020B0604030504040204" pitchFamily="34" charset="0"/>
              </a:rPr>
              <a:t>Financiera</a:t>
            </a:r>
            <a:endParaRPr lang="en-US" sz="200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EB00079B-585D-49B4-A45C-6ABA6586B4CB}" type="slidenum">
              <a:rPr lang="en-US" smtClean="0"/>
              <a:pPr/>
              <a:t>12</a:t>
            </a:fld>
            <a:endParaRPr lang="en-US"/>
          </a:p>
        </p:txBody>
      </p:sp>
    </p:spTree>
    <p:extLst>
      <p:ext uri="{BB962C8B-B14F-4D97-AF65-F5344CB8AC3E}">
        <p14:creationId xmlns:p14="http://schemas.microsoft.com/office/powerpoint/2010/main" val="404762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November 22, 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November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November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November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November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November 22,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November 22,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November 22,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November 22,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November 22, 2016</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November 22, 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November 22, 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www.floridastudentfinancialaid.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floridastudentfinancialaid.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0.pn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floridastudentfinancialaid.org/SSFAD/PDF/BFHandbookChapter1.pdf" TargetMode="External"/><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http://www.floridastudentfinancialaid.org/SSFAD/PDF/BFEligibilityAwardChart.pdf" TargetMode="External"/><Relationship Id="rId9"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s://www.floridastudentfinancialaidsg.org/pdf/nm4c_brochure.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www.flvc.or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pn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finaid.org/" TargetMode="External"/><Relationship Id="rId7"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hyperlink" Target="http://www.ftc.gov/" TargetMode="External"/><Relationship Id="rId10" Type="http://schemas.openxmlformats.org/officeDocument/2006/relationships/image" Target="../media/image6.jpeg"/><Relationship Id="rId4" Type="http://schemas.openxmlformats.org/officeDocument/2006/relationships/hyperlink" Target="http://www.tuitionfundingsources.com/" TargetMode="External"/><Relationship Id="rId9"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mappingyourfuture.org/Espanol/planyourcareer/" TargetMode="External"/><Relationship Id="rId7" Type="http://schemas.openxmlformats.org/officeDocument/2006/relationships/hyperlink" Target="http://www.mappingyourfutur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mappingyourfuture.org/Espanol/money/" TargetMode="External"/><Relationship Id="rId5" Type="http://schemas.openxmlformats.org/officeDocument/2006/relationships/hyperlink" Target="http://www.mappingyourfuture.org/Espanol/paying/" TargetMode="External"/><Relationship Id="rId4" Type="http://schemas.openxmlformats.org/officeDocument/2006/relationships/hyperlink" Target="http://www.mappingyourfuture.org/Espanol/collegeprep/" TargetMode="External"/><Relationship Id="rId9" Type="http://schemas.openxmlformats.org/officeDocument/2006/relationships/image" Target="../media/image7.jpeg"/></Relationships>
</file>

<file path=ppt/slides/_rels/slide3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navigatingyourfuture.org/" TargetMode="External"/><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osfa@fldoe.org" TargetMode="External"/><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http://www.navigatingyourfinancialfuture.org/ContactUs.aspx"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3276600"/>
            <a:ext cx="3313355" cy="2362200"/>
          </a:xfrm>
        </p:spPr>
        <p:txBody>
          <a:bodyPr>
            <a:normAutofit fontScale="90000"/>
          </a:bodyPr>
          <a:lstStyle/>
          <a:p>
            <a:pPr algn="ctr"/>
            <a:r>
              <a:rPr lang="es-CO" b="1" i="1" smtClean="0">
                <a:ea typeface="Arial Unicode MS" panose="020B0604020202020204" pitchFamily="34" charset="-128"/>
                <a:cs typeface="Arial Unicode MS" panose="020B0604020202020204" pitchFamily="34" charset="-128"/>
              </a:rPr>
              <a:t>Visión General De La Ayuda </a:t>
            </a:r>
            <a:r>
              <a:rPr lang="es-CO" b="1" i="1">
                <a:ea typeface="Arial Unicode MS" panose="020B0604020202020204" pitchFamily="34" charset="-128"/>
                <a:cs typeface="Arial Unicode MS" panose="020B0604020202020204" pitchFamily="34" charset="-128"/>
              </a:rPr>
              <a:t>Financiera</a:t>
            </a:r>
            <a:br>
              <a:rPr lang="es-CO" b="1" i="1">
                <a:ea typeface="Arial Unicode MS" panose="020B0604020202020204" pitchFamily="34" charset="-128"/>
                <a:cs typeface="Arial Unicode MS" panose="020B0604020202020204" pitchFamily="34" charset="-128"/>
              </a:rPr>
            </a:br>
            <a:endParaRPr lang="en-US">
              <a:solidFill>
                <a:schemeClr val="accent1">
                  <a:lumMod val="50000"/>
                </a:schemeClr>
              </a:solidFill>
            </a:endParaRPr>
          </a:p>
        </p:txBody>
      </p:sp>
      <p:sp>
        <p:nvSpPr>
          <p:cNvPr id="4" name="Date Placeholder 3"/>
          <p:cNvSpPr>
            <a:spLocks noGrp="1"/>
          </p:cNvSpPr>
          <p:nvPr>
            <p:ph type="dt" sz="half" idx="10"/>
          </p:nvPr>
        </p:nvSpPr>
        <p:spPr/>
        <p:txBody>
          <a:bodyPr/>
          <a:lstStyle/>
          <a:p>
            <a:r>
              <a:rPr lang="en-US" dirty="0" smtClean="0"/>
              <a:t>2017-2018</a:t>
            </a:r>
            <a:endParaRPr lang="en-US" dirty="0"/>
          </a:p>
        </p:txBody>
      </p:sp>
      <p:sp>
        <p:nvSpPr>
          <p:cNvPr id="5" name="Footer Placeholder 4"/>
          <p:cNvSpPr>
            <a:spLocks noGrp="1"/>
          </p:cNvSpPr>
          <p:nvPr>
            <p:ph type="ftr" sz="quarter" idx="11"/>
          </p:nvPr>
        </p:nvSpPr>
        <p:spPr/>
        <p:txBody>
          <a:bodyPr>
            <a:normAutofit fontScale="92500"/>
          </a:bodyPr>
          <a:lstStyle/>
          <a:p>
            <a:r>
              <a:rPr lang="en-US" smtClean="0"/>
              <a:t>Office of Student Financial Assistance</a:t>
            </a:r>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1</a:t>
            </a:fld>
            <a:endParaRPr lang="en-US"/>
          </a:p>
        </p:txBody>
      </p:sp>
      <p:grpSp>
        <p:nvGrpSpPr>
          <p:cNvPr id="10" name="Group 10"/>
          <p:cNvGrpSpPr>
            <a:grpSpLocks/>
          </p:cNvGrpSpPr>
          <p:nvPr/>
        </p:nvGrpSpPr>
        <p:grpSpPr bwMode="auto">
          <a:xfrm>
            <a:off x="0" y="1010116"/>
            <a:ext cx="1141112" cy="5847884"/>
            <a:chOff x="-11773" y="1447800"/>
            <a:chExt cx="1154773" cy="5089525"/>
          </a:xfrm>
        </p:grpSpPr>
        <p:pic>
          <p:nvPicPr>
            <p:cNvPr id="11" name="Picture 14" descr="Retouched_AfricanMale_H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0" y="-8021"/>
            <a:ext cx="3229276" cy="1055364"/>
          </a:xfrm>
          <a:prstGeom prst="rect">
            <a:avLst/>
          </a:prstGeom>
        </p:spPr>
      </p:pic>
    </p:spTree>
    <p:extLst>
      <p:ext uri="{BB962C8B-B14F-4D97-AF65-F5344CB8AC3E}">
        <p14:creationId xmlns:p14="http://schemas.microsoft.com/office/powerpoint/2010/main" val="418553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b="1" i="1">
                <a:ea typeface="Arial Unicode MS" panose="020B0604020202020204" pitchFamily="34" charset="-128"/>
                <a:cs typeface="Arial Unicode MS" panose="020B0604020202020204" pitchFamily="34" charset="-128"/>
              </a:rPr>
              <a:t>Completar FAFSA - Papel</a:t>
            </a:r>
            <a:endParaRPr lang="en-US"/>
          </a:p>
        </p:txBody>
      </p:sp>
      <p:sp>
        <p:nvSpPr>
          <p:cNvPr id="3" name="Content Placeholder 2"/>
          <p:cNvSpPr>
            <a:spLocks noGrp="1"/>
          </p:cNvSpPr>
          <p:nvPr>
            <p:ph idx="1"/>
          </p:nvPr>
        </p:nvSpPr>
        <p:spPr>
          <a:xfrm>
            <a:off x="1043492" y="2438400"/>
            <a:ext cx="6777317" cy="3394229"/>
          </a:xfrm>
        </p:spPr>
        <p:txBody>
          <a:bodyPr>
            <a:normAutofit/>
          </a:bodyPr>
          <a:lstStyle/>
          <a:p>
            <a:pPr marL="342900" lvl="1" indent="-382588" algn="just" defTabSz="1019175">
              <a:lnSpc>
                <a:spcPct val="80000"/>
              </a:lnSpc>
              <a:spcAft>
                <a:spcPct val="20000"/>
              </a:spcAft>
              <a:buClr>
                <a:schemeClr val="tx2"/>
              </a:buClr>
              <a:buSzPct val="70000"/>
              <a:buFont typeface="Wingdings" pitchFamily="2" charset="2"/>
              <a:buChar char="v"/>
            </a:pPr>
            <a:r>
              <a:rPr lang="es-ES" sz="1400" dirty="0">
                <a:latin typeface="Verdana" panose="020B0604030504040204" pitchFamily="34" charset="0"/>
                <a:ea typeface="Verdana" panose="020B0604030504040204" pitchFamily="34" charset="0"/>
                <a:cs typeface="Verdana" panose="020B0604030504040204" pitchFamily="34" charset="0"/>
              </a:rPr>
              <a:t>Usted puede solicitar </a:t>
            </a:r>
            <a:r>
              <a:rPr lang="es-ES" sz="1400" dirty="0" smtClean="0">
                <a:latin typeface="Verdana" panose="020B0604030504040204" pitchFamily="34" charset="0"/>
                <a:ea typeface="Verdana" panose="020B0604030504040204" pitchFamily="34" charset="0"/>
                <a:cs typeface="Verdana" panose="020B0604030504040204" pitchFamily="34" charset="0"/>
              </a:rPr>
              <a:t>una aplicación de </a:t>
            </a:r>
            <a:r>
              <a:rPr lang="es-ES" sz="1400" dirty="0">
                <a:latin typeface="Verdana" panose="020B0604030504040204" pitchFamily="34" charset="0"/>
                <a:ea typeface="Verdana" panose="020B0604030504040204" pitchFamily="34" charset="0"/>
                <a:cs typeface="Verdana" panose="020B0604030504040204" pitchFamily="34" charset="0"/>
              </a:rPr>
              <a:t>FAFSA impresa en Inglés o </a:t>
            </a:r>
            <a:r>
              <a:rPr lang="es-ES" sz="1400" dirty="0" smtClean="0">
                <a:latin typeface="Verdana" panose="020B0604030504040204" pitchFamily="34" charset="0"/>
                <a:ea typeface="Verdana" panose="020B0604030504040204" pitchFamily="34" charset="0"/>
                <a:cs typeface="Verdana" panose="020B0604030504040204" pitchFamily="34" charset="0"/>
              </a:rPr>
              <a:t>Español, llamando al </a:t>
            </a:r>
            <a:r>
              <a:rPr lang="es-ES" sz="1400" dirty="0">
                <a:latin typeface="Verdana" panose="020B0604030504040204" pitchFamily="34" charset="0"/>
                <a:ea typeface="Verdana" panose="020B0604030504040204" pitchFamily="34" charset="0"/>
                <a:cs typeface="Verdana" panose="020B0604030504040204" pitchFamily="34" charset="0"/>
              </a:rPr>
              <a:t>Centro de Información de Ayuda Federal para Estudiantes, </a:t>
            </a:r>
            <a:r>
              <a:rPr lang="es-E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1-800-4-FED-AID (1-800-433-3243)</a:t>
            </a:r>
          </a:p>
          <a:p>
            <a:pPr marL="0" lvl="1" indent="0" algn="just" defTabSz="1019175">
              <a:lnSpc>
                <a:spcPct val="80000"/>
              </a:lnSpc>
              <a:spcAft>
                <a:spcPct val="20000"/>
              </a:spcAft>
              <a:buClr>
                <a:schemeClr val="tx2"/>
              </a:buClr>
              <a:buSzPct val="70000"/>
              <a:buNone/>
            </a:pPr>
            <a:endParaRPr lang="en-US" sz="1400" b="1" dirty="0">
              <a:solidFill>
                <a:srgbClr val="FF0000"/>
              </a:solidFill>
              <a:latin typeface="Verdana" pitchFamily="34" charset="0"/>
              <a:ea typeface="Verdana" panose="020B0604030504040204" pitchFamily="34" charset="0"/>
              <a:cs typeface="Verdana" panose="020B0604030504040204" pitchFamily="34" charset="0"/>
            </a:endParaRPr>
          </a:p>
          <a:p>
            <a:pPr marL="342900" lvl="1" indent="-382588" algn="just" defTabSz="1019175">
              <a:lnSpc>
                <a:spcPct val="80000"/>
              </a:lnSpc>
              <a:spcAft>
                <a:spcPct val="20000"/>
              </a:spcAft>
              <a:buClr>
                <a:schemeClr val="tx2"/>
              </a:buClr>
              <a:buSzPct val="70000"/>
              <a:buFont typeface="Wingdings" pitchFamily="2" charset="2"/>
              <a:buChar char="v"/>
            </a:pPr>
            <a:r>
              <a:rPr lang="es-ES" sz="1400" dirty="0">
                <a:latin typeface="Verdana" panose="020B0604030504040204" pitchFamily="34" charset="0"/>
                <a:ea typeface="Verdana" panose="020B0604030504040204" pitchFamily="34" charset="0"/>
                <a:cs typeface="Verdana" panose="020B0604030504040204" pitchFamily="34" charset="0"/>
              </a:rPr>
              <a:t>Una versión. </a:t>
            </a:r>
            <a:r>
              <a:rPr lang="es-ES" sz="1400" dirty="0" err="1">
                <a:latin typeface="Verdana" panose="020B0604030504040204" pitchFamily="34" charset="0"/>
                <a:ea typeface="Verdana" panose="020B0604030504040204" pitchFamily="34" charset="0"/>
                <a:cs typeface="Verdana" panose="020B0604030504040204" pitchFamily="34" charset="0"/>
              </a:rPr>
              <a:t>Pdf</a:t>
            </a:r>
            <a:r>
              <a:rPr lang="es-ES" sz="1400" dirty="0">
                <a:latin typeface="Verdana" panose="020B0604030504040204" pitchFamily="34" charset="0"/>
                <a:ea typeface="Verdana" panose="020B0604030504040204" pitchFamily="34" charset="0"/>
                <a:cs typeface="Verdana" panose="020B0604030504040204" pitchFamily="34" charset="0"/>
              </a:rPr>
              <a:t> de la aplicación también está disponible en:  </a:t>
            </a:r>
            <a:r>
              <a:rPr lang="en-US" sz="1400" b="1" dirty="0" smtClean="0">
                <a:latin typeface="Verdana" pitchFamily="34" charset="0"/>
                <a:ea typeface="Verdana" panose="020B0604030504040204" pitchFamily="34" charset="0"/>
                <a:cs typeface="Verdana" panose="020B0604030504040204" pitchFamily="34" charset="0"/>
                <a:hlinkClick r:id="rId3"/>
              </a:rPr>
              <a:t>www.fafsa.gov</a:t>
            </a:r>
            <a:endParaRPr lang="en-US" sz="1400" b="1" dirty="0" smtClean="0">
              <a:latin typeface="Verdana" pitchFamily="34" charset="0"/>
              <a:ea typeface="Verdana" panose="020B0604030504040204" pitchFamily="34" charset="0"/>
              <a:cs typeface="Verdana" panose="020B0604030504040204" pitchFamily="34" charset="0"/>
            </a:endParaRPr>
          </a:p>
          <a:p>
            <a:pPr marL="342900" lvl="1" indent="-382588" algn="just" defTabSz="1019175">
              <a:lnSpc>
                <a:spcPct val="80000"/>
              </a:lnSpc>
              <a:spcAft>
                <a:spcPct val="20000"/>
              </a:spcAft>
              <a:buClr>
                <a:schemeClr val="tx2"/>
              </a:buClr>
              <a:buSzPct val="70000"/>
              <a:buFont typeface="Wingdings" pitchFamily="2" charset="2"/>
              <a:buChar char="v"/>
            </a:pPr>
            <a:endParaRPr lang="en-US" sz="1400" b="1" dirty="0">
              <a:latin typeface="Verdana" pitchFamily="34" charset="0"/>
              <a:ea typeface="Verdana" panose="020B0604030504040204" pitchFamily="34" charset="0"/>
              <a:cs typeface="Verdana" panose="020B0604030504040204" pitchFamily="34" charset="0"/>
            </a:endParaRPr>
          </a:p>
          <a:p>
            <a:pPr marL="342900" lvl="1" indent="-382588" algn="just" defTabSz="1019175">
              <a:lnSpc>
                <a:spcPct val="80000"/>
              </a:lnSpc>
              <a:spcAft>
                <a:spcPct val="20000"/>
              </a:spcAft>
              <a:buClr>
                <a:schemeClr val="tx2"/>
              </a:buClr>
              <a:buSzPct val="70000"/>
              <a:buFont typeface="Wingdings" pitchFamily="2" charset="2"/>
              <a:buChar char="v"/>
            </a:pPr>
            <a:r>
              <a:rPr lang="es-ES" sz="1400" dirty="0">
                <a:latin typeface="Verdana" panose="020B0604030504040204" pitchFamily="34" charset="0"/>
                <a:ea typeface="Verdana" panose="020B0604030504040204" pitchFamily="34" charset="0"/>
                <a:cs typeface="Verdana" panose="020B0604030504040204" pitchFamily="34" charset="0"/>
              </a:rPr>
              <a:t>Complete, firme y envíe FAFSA en el sobre con la dirección, o enviarlo a la dirección indicada en la </a:t>
            </a:r>
            <a:r>
              <a:rPr lang="es-ES" sz="1400" dirty="0" smtClean="0">
                <a:latin typeface="Verdana" panose="020B0604030504040204" pitchFamily="34" charset="0"/>
                <a:ea typeface="Verdana" panose="020B0604030504040204" pitchFamily="34" charset="0"/>
                <a:cs typeface="Verdana" panose="020B0604030504040204" pitchFamily="34" charset="0"/>
              </a:rPr>
              <a:t>versión </a:t>
            </a:r>
            <a:r>
              <a:rPr lang="es-ES" sz="1400" dirty="0" err="1" smtClean="0">
                <a:latin typeface="Verdana" panose="020B0604030504040204" pitchFamily="34" charset="0"/>
                <a:ea typeface="Verdana" panose="020B0604030504040204" pitchFamily="34" charset="0"/>
                <a:cs typeface="Verdana" panose="020B0604030504040204" pitchFamily="34" charset="0"/>
              </a:rPr>
              <a:t>Pdf</a:t>
            </a:r>
            <a:r>
              <a:rPr lang="es-ES" sz="1400" dirty="0" smtClean="0">
                <a:latin typeface="Verdana" panose="020B0604030504040204" pitchFamily="34" charset="0"/>
                <a:ea typeface="Verdana" panose="020B0604030504040204" pitchFamily="34" charset="0"/>
                <a:cs typeface="Verdana" panose="020B0604030504040204" pitchFamily="34" charset="0"/>
              </a:rPr>
              <a:t>, si imprime la aplicación de</a:t>
            </a:r>
            <a:r>
              <a:rPr lang="en-US" sz="1400" dirty="0" smtClean="0">
                <a:latin typeface="Verdana" pitchFamily="34" charset="0"/>
                <a:ea typeface="Verdana" panose="020B0604030504040204" pitchFamily="34" charset="0"/>
                <a:cs typeface="Verdana" panose="020B0604030504040204" pitchFamily="34" charset="0"/>
              </a:rPr>
              <a:t> FAFSA</a:t>
            </a:r>
          </a:p>
          <a:p>
            <a:pPr marL="342900" lvl="1" indent="-382588" algn="just" defTabSz="1019175">
              <a:lnSpc>
                <a:spcPct val="80000"/>
              </a:lnSpc>
              <a:spcAft>
                <a:spcPct val="20000"/>
              </a:spcAft>
              <a:buClr>
                <a:schemeClr val="tx2"/>
              </a:buClr>
              <a:buSzPct val="70000"/>
              <a:buFont typeface="Wingdings" pitchFamily="2" charset="2"/>
              <a:buChar char="v"/>
            </a:pPr>
            <a:endParaRPr lang="en-US" sz="1400" dirty="0">
              <a:latin typeface="Verdana" pitchFamily="34" charset="0"/>
              <a:ea typeface="Verdana" panose="020B0604030504040204" pitchFamily="34" charset="0"/>
              <a:cs typeface="Verdana" panose="020B0604030504040204" pitchFamily="34" charset="0"/>
            </a:endParaRPr>
          </a:p>
          <a:p>
            <a:pPr marL="342900" lvl="1" indent="-382588" algn="just" defTabSz="1019175">
              <a:lnSpc>
                <a:spcPct val="80000"/>
              </a:lnSpc>
              <a:spcAft>
                <a:spcPct val="20000"/>
              </a:spcAft>
              <a:buClr>
                <a:schemeClr val="tx2"/>
              </a:buClr>
              <a:buSzPct val="70000"/>
              <a:buFont typeface="Wingdings" pitchFamily="2" charset="2"/>
              <a:buChar char="v"/>
            </a:pPr>
            <a:r>
              <a:rPr lang="es-ES" sz="1400" dirty="0">
                <a:latin typeface="Verdana" panose="020B0604030504040204" pitchFamily="34" charset="0"/>
                <a:ea typeface="Verdana" panose="020B0604030504040204" pitchFamily="34" charset="0"/>
                <a:cs typeface="Verdana" panose="020B0604030504040204" pitchFamily="34" charset="0"/>
              </a:rPr>
              <a:t>FAFSA, se procesara en un periodo de dos a </a:t>
            </a:r>
            <a:r>
              <a:rPr lang="es-ES" sz="1400" dirty="0" smtClean="0">
                <a:latin typeface="Verdana" panose="020B0604030504040204" pitchFamily="34" charset="0"/>
                <a:ea typeface="Verdana" panose="020B0604030504040204" pitchFamily="34" charset="0"/>
                <a:cs typeface="Verdana" panose="020B0604030504040204" pitchFamily="34" charset="0"/>
              </a:rPr>
              <a:t>cuatro semanas.  Puede </a:t>
            </a:r>
            <a:r>
              <a:rPr lang="es-ES" sz="1400" dirty="0">
                <a:latin typeface="Verdana" panose="020B0604030504040204" pitchFamily="34" charset="0"/>
                <a:ea typeface="Verdana" panose="020B0604030504040204" pitchFamily="34" charset="0"/>
                <a:cs typeface="Verdana" panose="020B0604030504040204" pitchFamily="34" charset="0"/>
              </a:rPr>
              <a:t>tomar más tiempo durante las horas pico de      procesamiento</a:t>
            </a:r>
            <a:r>
              <a:rPr lang="en-US" sz="1400" dirty="0">
                <a:latin typeface="Verdana" pitchFamily="34" charset="0"/>
                <a:ea typeface="Verdana" panose="020B0604030504040204" pitchFamily="34" charset="0"/>
                <a:cs typeface="Verdana" panose="020B0604030504040204" pitchFamily="34" charset="0"/>
              </a:rPr>
              <a:t> </a:t>
            </a:r>
            <a:endPar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10</a:t>
            </a:fld>
            <a:endParaRPr lang="en-US"/>
          </a:p>
        </p:txBody>
      </p:sp>
      <p:pic>
        <p:nvPicPr>
          <p:cNvPr id="7" name="Picture 6"/>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73043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b="1" i="1">
                <a:ea typeface="Arial Unicode MS" panose="020B0604020202020204" pitchFamily="34" charset="-128"/>
                <a:cs typeface="Arial Unicode MS" panose="020B0604020202020204" pitchFamily="34" charset="-128"/>
              </a:rPr>
              <a:t>Su informe de ayuda estudiantil (SAR)</a:t>
            </a:r>
            <a:endParaRPr lang="en-US"/>
          </a:p>
        </p:txBody>
      </p:sp>
      <p:sp>
        <p:nvSpPr>
          <p:cNvPr id="3" name="Content Placeholder 2"/>
          <p:cNvSpPr>
            <a:spLocks noGrp="1"/>
          </p:cNvSpPr>
          <p:nvPr>
            <p:ph idx="1"/>
          </p:nvPr>
        </p:nvSpPr>
        <p:spPr/>
        <p:txBody>
          <a:bodyPr>
            <a:normAutofit/>
          </a:bodyPr>
          <a:lstStyle/>
          <a:p>
            <a:pPr>
              <a:spcAft>
                <a:spcPct val="25000"/>
              </a:spcAft>
              <a:buFont typeface="Wingdings" pitchFamily="2" charset="2"/>
              <a:buChar char="v"/>
            </a:pPr>
            <a:r>
              <a:rPr lang="es-ES" sz="1800" dirty="0">
                <a:latin typeface="Verdana" panose="020B0604030504040204" pitchFamily="34" charset="0"/>
                <a:ea typeface="Verdana" panose="020B0604030504040204" pitchFamily="34" charset="0"/>
                <a:cs typeface="Verdana" panose="020B0604030504040204" pitchFamily="34" charset="0"/>
              </a:rPr>
              <a:t>Usted recibirá </a:t>
            </a:r>
            <a:r>
              <a:rPr lang="en-US" sz="1800" dirty="0">
                <a:latin typeface="Verdana" pitchFamily="34" charset="0"/>
                <a:ea typeface="Verdana" panose="020B0604030504040204" pitchFamily="34" charset="0"/>
                <a:cs typeface="Verdana" panose="020B0604030504040204" pitchFamily="34" charset="0"/>
              </a:rPr>
              <a:t>: </a:t>
            </a:r>
          </a:p>
          <a:p>
            <a:pPr marL="742950" lvl="2" indent="-342900">
              <a:spcAft>
                <a:spcPct val="25000"/>
              </a:spcAft>
              <a:buFont typeface="Wingdings" pitchFamily="2" charset="2"/>
              <a:buChar char="v"/>
            </a:pPr>
            <a:r>
              <a:rPr lang="es-ES" sz="1800" dirty="0" smtClean="0">
                <a:latin typeface="Verdana" panose="020B0604030504040204" pitchFamily="34" charset="0"/>
                <a:ea typeface="Verdana" panose="020B0604030504040204" pitchFamily="34" charset="0"/>
                <a:cs typeface="Verdana" panose="020B0604030504040204" pitchFamily="34" charset="0"/>
              </a:rPr>
              <a:t>Si </a:t>
            </a:r>
            <a:r>
              <a:rPr lang="es-ES" sz="1800" dirty="0">
                <a:latin typeface="Verdana" panose="020B0604030504040204" pitchFamily="34" charset="0"/>
                <a:ea typeface="Verdana" panose="020B0604030504040204" pitchFamily="34" charset="0"/>
                <a:cs typeface="Verdana" panose="020B0604030504040204" pitchFamily="34" charset="0"/>
              </a:rPr>
              <a:t>usted proporciono una dirección de correo electrónico(e-mail) cuando </a:t>
            </a:r>
            <a:r>
              <a:rPr lang="es-ES" sz="1800" dirty="0" smtClean="0">
                <a:latin typeface="Verdana" panose="020B0604030504040204" pitchFamily="34" charset="0"/>
                <a:ea typeface="Verdana" panose="020B0604030504040204" pitchFamily="34" charset="0"/>
                <a:cs typeface="Verdana" panose="020B0604030504040204" pitchFamily="34" charset="0"/>
              </a:rPr>
              <a:t>aplico su SAR (Informe de Ayuda Estudiantil) será enviado por correo electrónico de tres a cinco días después de la tramitación de FAFSA</a:t>
            </a:r>
          </a:p>
          <a:p>
            <a:pPr marL="742950" lvl="2" indent="-342900">
              <a:spcAft>
                <a:spcPct val="25000"/>
              </a:spcAft>
              <a:buFont typeface="Wingdings" pitchFamily="2" charset="2"/>
              <a:buChar char="v"/>
            </a:pPr>
            <a:r>
              <a:rPr lang="es-ES" sz="1800" dirty="0" smtClean="0">
                <a:latin typeface="Verdana" panose="020B0604030504040204" pitchFamily="34" charset="0"/>
                <a:ea typeface="Verdana" panose="020B0604030504040204" pitchFamily="34" charset="0"/>
                <a:cs typeface="Verdana" panose="020B0604030504040204" pitchFamily="34" charset="0"/>
              </a:rPr>
              <a:t>Si usted </a:t>
            </a:r>
            <a:r>
              <a:rPr lang="es-ES" sz="1800" b="1" dirty="0" smtClean="0">
                <a:latin typeface="Verdana" panose="020B0604030504040204" pitchFamily="34" charset="0"/>
                <a:ea typeface="Verdana" panose="020B0604030504040204" pitchFamily="34" charset="0"/>
                <a:cs typeface="Verdana" panose="020B0604030504040204" pitchFamily="34" charset="0"/>
              </a:rPr>
              <a:t>NO</a:t>
            </a:r>
            <a:r>
              <a:rPr lang="es-ES" sz="1800" dirty="0" smtClean="0">
                <a:latin typeface="Verdana" panose="020B0604030504040204" pitchFamily="34" charset="0"/>
                <a:ea typeface="Verdana" panose="020B0604030504040204" pitchFamily="34" charset="0"/>
                <a:cs typeface="Verdana" panose="020B0604030504040204" pitchFamily="34" charset="0"/>
              </a:rPr>
              <a:t> proporcionó una dirección de correo electrónico(e-mail) cuando aplico, una </a:t>
            </a:r>
            <a:r>
              <a:rPr lang="es-ES" sz="1800" dirty="0">
                <a:latin typeface="Verdana" panose="020B0604030504040204" pitchFamily="34" charset="0"/>
                <a:ea typeface="Verdana" panose="020B0604030504040204" pitchFamily="34" charset="0"/>
                <a:cs typeface="Verdana" panose="020B0604030504040204" pitchFamily="34" charset="0"/>
              </a:rPr>
              <a:t>versión impresa del informe </a:t>
            </a:r>
            <a:r>
              <a:rPr lang="es-ES" sz="1800" dirty="0" smtClean="0">
                <a:latin typeface="Verdana" panose="020B0604030504040204" pitchFamily="34" charset="0"/>
                <a:ea typeface="Verdana" panose="020B0604030504040204" pitchFamily="34" charset="0"/>
                <a:cs typeface="Verdana" panose="020B0604030504040204" pitchFamily="34" charset="0"/>
              </a:rPr>
              <a:t>será enviada por </a:t>
            </a:r>
            <a:r>
              <a:rPr lang="es-ES" sz="1800" dirty="0">
                <a:latin typeface="Verdana" panose="020B0604030504040204" pitchFamily="34" charset="0"/>
                <a:ea typeface="Verdana" panose="020B0604030504040204" pitchFamily="34" charset="0"/>
                <a:cs typeface="Verdana" panose="020B0604030504040204" pitchFamily="34" charset="0"/>
              </a:rPr>
              <a:t>correo </a:t>
            </a:r>
            <a:r>
              <a:rPr lang="es-ES" sz="1800" dirty="0" smtClean="0">
                <a:latin typeface="Verdana" panose="020B0604030504040204" pitchFamily="34" charset="0"/>
                <a:ea typeface="Verdana" panose="020B0604030504040204" pitchFamily="34" charset="0"/>
                <a:cs typeface="Verdana" panose="020B0604030504040204" pitchFamily="34" charset="0"/>
              </a:rPr>
              <a:t>de siete </a:t>
            </a:r>
            <a:r>
              <a:rPr lang="es-ES" sz="1800" dirty="0">
                <a:latin typeface="Verdana" panose="020B0604030504040204" pitchFamily="34" charset="0"/>
                <a:ea typeface="Verdana" panose="020B0604030504040204" pitchFamily="34" charset="0"/>
                <a:cs typeface="Verdana" panose="020B0604030504040204" pitchFamily="34" charset="0"/>
              </a:rPr>
              <a:t>a diez días después de la tramitación de la </a:t>
            </a:r>
            <a:r>
              <a:rPr lang="es-ES" sz="1800" dirty="0" smtClean="0">
                <a:latin typeface="Verdana" panose="020B0604030504040204" pitchFamily="34" charset="0"/>
                <a:ea typeface="Verdana" panose="020B0604030504040204" pitchFamily="34" charset="0"/>
                <a:cs typeface="Verdana" panose="020B0604030504040204" pitchFamily="34" charset="0"/>
              </a:rPr>
              <a:t>FAFSA</a:t>
            </a:r>
            <a:endPar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lnSpc>
                <a:spcPct val="85000"/>
              </a:lnSpc>
              <a:buClr>
                <a:schemeClr val="tx1"/>
              </a:buClr>
              <a:buNone/>
            </a:pPr>
            <a:endParaRPr lang="en-US" sz="2000" dirty="0">
              <a:solidFill>
                <a:srgbClr val="000000"/>
              </a:solidFill>
            </a:endParaRP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11</a:t>
            </a:fld>
            <a:endParaRPr lang="en-US"/>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362867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b="1" i="1">
                <a:ea typeface="Arial Unicode MS" panose="020B0604020202020204" pitchFamily="34" charset="-128"/>
                <a:cs typeface="Arial Unicode MS" panose="020B0604020202020204" pitchFamily="34" charset="-128"/>
              </a:rPr>
              <a:t>Su informe de ayuda estudiantil (SAR)</a:t>
            </a:r>
            <a:endParaRPr lang="en-US"/>
          </a:p>
        </p:txBody>
      </p:sp>
      <p:sp>
        <p:nvSpPr>
          <p:cNvPr id="3" name="Content Placeholder 2"/>
          <p:cNvSpPr>
            <a:spLocks noGrp="1"/>
          </p:cNvSpPr>
          <p:nvPr>
            <p:ph idx="1"/>
          </p:nvPr>
        </p:nvSpPr>
        <p:spPr/>
        <p:txBody>
          <a:bodyPr>
            <a:normAutofit fontScale="77500" lnSpcReduction="20000"/>
          </a:bodyPr>
          <a:lstStyle/>
          <a:p>
            <a:pPr indent="-382588" algn="just" defTabSz="1019175">
              <a:lnSpc>
                <a:spcPct val="120000"/>
              </a:lnSpc>
              <a:spcAft>
                <a:spcPct val="20000"/>
              </a:spcAft>
              <a:buClr>
                <a:schemeClr val="tx2"/>
              </a:buClr>
              <a:buSzPct val="70000"/>
              <a:buFont typeface="Wingdings" pitchFamily="2" charset="2"/>
              <a:buChar char="v"/>
            </a:pPr>
            <a:r>
              <a:rPr lang="es-ES" sz="2000" smtClean="0">
                <a:latin typeface="Verdana" panose="020B0604030504040204" pitchFamily="34" charset="0"/>
                <a:ea typeface="Verdana" panose="020B0604030504040204" pitchFamily="34" charset="0"/>
                <a:cs typeface="Verdana" panose="020B0604030504040204" pitchFamily="34" charset="0"/>
              </a:rPr>
              <a:t>El Informe </a:t>
            </a:r>
            <a:r>
              <a:rPr lang="es-ES" sz="2000">
                <a:latin typeface="Verdana" panose="020B0604030504040204" pitchFamily="34" charset="0"/>
                <a:ea typeface="Verdana" panose="020B0604030504040204" pitchFamily="34" charset="0"/>
                <a:cs typeface="Verdana" panose="020B0604030504040204" pitchFamily="34" charset="0"/>
              </a:rPr>
              <a:t>de Ayuda Estudiantil </a:t>
            </a:r>
            <a:r>
              <a:rPr lang="es-ES" sz="2000" smtClean="0">
                <a:latin typeface="Verdana" panose="020B0604030504040204" pitchFamily="34" charset="0"/>
                <a:ea typeface="Verdana" panose="020B0604030504040204" pitchFamily="34" charset="0"/>
                <a:cs typeface="Verdana" panose="020B0604030504040204" pitchFamily="34" charset="0"/>
              </a:rPr>
              <a:t>(SAR), </a:t>
            </a:r>
            <a:r>
              <a:rPr lang="es-ES" sz="2000">
                <a:latin typeface="Verdana" panose="020B0604030504040204" pitchFamily="34" charset="0"/>
                <a:ea typeface="Verdana" panose="020B0604030504040204" pitchFamily="34" charset="0"/>
                <a:cs typeface="Verdana" panose="020B0604030504040204" pitchFamily="34" charset="0"/>
              </a:rPr>
              <a:t>contendrá su </a:t>
            </a:r>
            <a:r>
              <a:rPr lang="es-ES" sz="2000" smtClean="0">
                <a:latin typeface="Verdana" panose="020B0604030504040204" pitchFamily="34" charset="0"/>
                <a:ea typeface="Verdana" panose="020B0604030504040204" pitchFamily="34" charset="0"/>
                <a:cs typeface="Verdana" panose="020B0604030504040204" pitchFamily="34" charset="0"/>
              </a:rPr>
              <a:t>Contribución Oficial </a:t>
            </a:r>
            <a:r>
              <a:rPr lang="es-ES" sz="2000">
                <a:latin typeface="Verdana" panose="020B0604030504040204" pitchFamily="34" charset="0"/>
                <a:ea typeface="Verdana" panose="020B0604030504040204" pitchFamily="34" charset="0"/>
                <a:cs typeface="Verdana" panose="020B0604030504040204" pitchFamily="34" charset="0"/>
              </a:rPr>
              <a:t>Familiar   Estimada (EFC)</a:t>
            </a:r>
            <a:endParaRPr lang="en-US" sz="2000">
              <a:latin typeface="Verdana" pitchFamily="34" charset="0"/>
              <a:ea typeface="Verdana" panose="020B0604030504040204" pitchFamily="34" charset="0"/>
              <a:cs typeface="Verdana" panose="020B0604030504040204" pitchFamily="34" charset="0"/>
            </a:endParaRPr>
          </a:p>
          <a:p>
            <a:pPr indent="-382588" algn="just" defTabSz="1019175">
              <a:lnSpc>
                <a:spcPct val="120000"/>
              </a:lnSpc>
              <a:spcAft>
                <a:spcPct val="20000"/>
              </a:spcAft>
              <a:buClr>
                <a:schemeClr val="tx2"/>
              </a:buClr>
              <a:buSzPct val="70000"/>
              <a:buFont typeface="Wingdings" pitchFamily="2" charset="2"/>
              <a:buChar char="v"/>
            </a:pPr>
            <a:r>
              <a:rPr lang="es-ES" sz="2000">
                <a:latin typeface="Verdana" panose="020B0604030504040204" pitchFamily="34" charset="0"/>
                <a:ea typeface="Verdana" panose="020B0604030504040204" pitchFamily="34" charset="0"/>
                <a:cs typeface="Verdana" panose="020B0604030504040204" pitchFamily="34" charset="0"/>
              </a:rPr>
              <a:t>El Departamento de Educación de EE.UU. calcula el aporte familiar previsto, y envía su EFC a las instituciones de educación superior que usted indicó en FAFSA</a:t>
            </a:r>
            <a:endParaRPr lang="en-US" sz="2000">
              <a:latin typeface="Verdana" pitchFamily="34" charset="0"/>
              <a:ea typeface="Verdana" panose="020B0604030504040204" pitchFamily="34" charset="0"/>
              <a:cs typeface="Verdana" panose="020B0604030504040204" pitchFamily="34" charset="0"/>
            </a:endParaRPr>
          </a:p>
          <a:p>
            <a:pPr indent="-382588" algn="just" defTabSz="1019175">
              <a:lnSpc>
                <a:spcPct val="120000"/>
              </a:lnSpc>
              <a:spcAft>
                <a:spcPct val="20000"/>
              </a:spcAft>
              <a:buClr>
                <a:schemeClr val="tx2"/>
              </a:buClr>
              <a:buSzPct val="70000"/>
              <a:buFont typeface="Wingdings" pitchFamily="2" charset="2"/>
              <a:buChar char="v"/>
            </a:pPr>
            <a:r>
              <a:rPr lang="es-ES" sz="2000">
                <a:latin typeface="Verdana" panose="020B0604030504040204" pitchFamily="34" charset="0"/>
                <a:ea typeface="Verdana" panose="020B0604030504040204" pitchFamily="34" charset="0"/>
                <a:cs typeface="Verdana" panose="020B0604030504040204" pitchFamily="34" charset="0"/>
              </a:rPr>
              <a:t>Las instituciones de educación superior va a utilizar su EFC oficial para determinar cuánta ayuda financiera usted es elegible para recibir, basado en el costo de asistencia de la escuela</a:t>
            </a:r>
            <a:r>
              <a:rPr lang="en-US" sz="2000">
                <a:latin typeface="Verdana" pitchFamily="34" charset="0"/>
                <a:ea typeface="Verdana" panose="020B0604030504040204" pitchFamily="34" charset="0"/>
                <a:cs typeface="Verdana" panose="020B0604030504040204" pitchFamily="34" charset="0"/>
              </a:rPr>
              <a:t> (COA)</a:t>
            </a:r>
          </a:p>
          <a:p>
            <a:pPr lvl="1">
              <a:lnSpc>
                <a:spcPct val="85000"/>
              </a:lnSpc>
              <a:buClr>
                <a:schemeClr val="tx1"/>
              </a:buClr>
            </a:pPr>
            <a:endParaRPr lang="en-US" sz="20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indent="-382588" algn="ctr" defTabSz="1019175">
              <a:lnSpc>
                <a:spcPct val="80000"/>
              </a:lnSpc>
              <a:spcAft>
                <a:spcPct val="20000"/>
              </a:spcAft>
              <a:buClr>
                <a:schemeClr val="tx2"/>
              </a:buClr>
              <a:buSzPct val="70000"/>
              <a:buNone/>
              <a:defRPr/>
            </a:pPr>
            <a:r>
              <a:rPr lang="en-US" sz="2000">
                <a:latin typeface="Verdana" pitchFamily="34" charset="0"/>
                <a:ea typeface="Verdana" panose="020B0604030504040204" pitchFamily="34" charset="0"/>
                <a:cs typeface="Verdana" panose="020B0604030504040204" pitchFamily="34" charset="0"/>
              </a:rPr>
              <a:t>     C</a:t>
            </a:r>
            <a:r>
              <a:rPr lang="es-ES" sz="2000" err="1">
                <a:latin typeface="Verdana" panose="020B0604030504040204" pitchFamily="34" charset="0"/>
                <a:ea typeface="Verdana" panose="020B0604030504040204" pitchFamily="34" charset="0"/>
                <a:cs typeface="Verdana" panose="020B0604030504040204" pitchFamily="34" charset="0"/>
              </a:rPr>
              <a:t>osto</a:t>
            </a:r>
            <a:r>
              <a:rPr lang="es-ES" sz="2000">
                <a:latin typeface="Verdana" panose="020B0604030504040204" pitchFamily="34" charset="0"/>
                <a:ea typeface="Verdana" panose="020B0604030504040204" pitchFamily="34" charset="0"/>
                <a:cs typeface="Verdana" panose="020B0604030504040204" pitchFamily="34" charset="0"/>
              </a:rPr>
              <a:t> de Asistencia </a:t>
            </a:r>
            <a:r>
              <a:rPr lang="en-US" sz="2000">
                <a:latin typeface="Verdana" pitchFamily="34" charset="0"/>
                <a:ea typeface="Verdana" panose="020B0604030504040204" pitchFamily="34" charset="0"/>
                <a:cs typeface="Verdana" panose="020B0604030504040204" pitchFamily="34" charset="0"/>
              </a:rPr>
              <a:t> (COA)</a:t>
            </a:r>
          </a:p>
          <a:p>
            <a:pPr indent="-382588" algn="ctr" defTabSz="1019175">
              <a:lnSpc>
                <a:spcPct val="80000"/>
              </a:lnSpc>
              <a:spcAft>
                <a:spcPct val="20000"/>
              </a:spcAft>
              <a:buClr>
                <a:schemeClr val="tx2"/>
              </a:buClr>
              <a:buSzPct val="70000"/>
              <a:buNone/>
              <a:defRPr/>
            </a:pPr>
            <a:r>
              <a:rPr lang="en-US" sz="2000" u="sng">
                <a:latin typeface="Verdana" pitchFamily="34" charset="0"/>
                <a:ea typeface="Verdana" panose="020B0604030504040204" pitchFamily="34" charset="0"/>
                <a:cs typeface="Verdana" panose="020B0604030504040204" pitchFamily="34" charset="0"/>
              </a:rPr>
              <a:t>- </a:t>
            </a:r>
            <a:r>
              <a:rPr lang="es-ES" sz="2000" u="sng">
                <a:latin typeface="Verdana" panose="020B0604030504040204" pitchFamily="34" charset="0"/>
                <a:ea typeface="Verdana" panose="020B0604030504040204" pitchFamily="34" charset="0"/>
                <a:cs typeface="Verdana" panose="020B0604030504040204" pitchFamily="34" charset="0"/>
              </a:rPr>
              <a:t>Contribución Familiar Esperada </a:t>
            </a:r>
            <a:r>
              <a:rPr lang="en-US" sz="2000" u="sng">
                <a:latin typeface="Verdana" pitchFamily="34" charset="0"/>
                <a:ea typeface="Verdana" panose="020B0604030504040204" pitchFamily="34" charset="0"/>
                <a:cs typeface="Verdana" panose="020B0604030504040204" pitchFamily="34" charset="0"/>
              </a:rPr>
              <a:t>(EFC)</a:t>
            </a:r>
          </a:p>
          <a:p>
            <a:pPr indent="-382588" algn="ctr" defTabSz="1019175">
              <a:lnSpc>
                <a:spcPct val="80000"/>
              </a:lnSpc>
              <a:spcAft>
                <a:spcPct val="20000"/>
              </a:spcAft>
              <a:buClr>
                <a:schemeClr val="tx2"/>
              </a:buClr>
              <a:buSzPct val="70000"/>
              <a:buNone/>
              <a:defRPr/>
            </a:pPr>
            <a:r>
              <a:rPr lang="en-US" sz="2000">
                <a:latin typeface="Verdana" pitchFamily="34" charset="0"/>
                <a:ea typeface="Verdana" panose="020B0604030504040204" pitchFamily="34" charset="0"/>
                <a:cs typeface="Verdana" panose="020B0604030504040204" pitchFamily="34" charset="0"/>
              </a:rPr>
              <a:t>= Necesidad </a:t>
            </a:r>
            <a:r>
              <a:rPr lang="en-US" sz="2000" err="1">
                <a:latin typeface="Verdana" pitchFamily="34" charset="0"/>
                <a:ea typeface="Verdana" panose="020B0604030504040204" pitchFamily="34" charset="0"/>
                <a:cs typeface="Verdana" panose="020B0604030504040204" pitchFamily="34" charset="0"/>
              </a:rPr>
              <a:t>Financiera</a:t>
            </a:r>
            <a:endParaRPr lang="en-US" sz="20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lnSpc>
                <a:spcPct val="85000"/>
              </a:lnSpc>
              <a:buClr>
                <a:schemeClr val="tx1"/>
              </a:buClr>
            </a:pPr>
            <a:endParaRPr lang="en-US" sz="2000">
              <a:solidFill>
                <a:srgbClr val="000000"/>
              </a:solidFill>
            </a:endParaRPr>
          </a:p>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12</a:t>
            </a:fld>
            <a:endParaRPr lang="en-US"/>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316599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b="1" i="1">
                <a:ea typeface="Arial Unicode MS" panose="020B0604020202020204" pitchFamily="34" charset="-128"/>
                <a:cs typeface="Arial Unicode MS" panose="020B0604020202020204" pitchFamily="34" charset="-128"/>
              </a:rPr>
              <a:t>Su informe de ayuda estudiantil (SAR)</a:t>
            </a:r>
            <a:endParaRPr lang="en-US"/>
          </a:p>
        </p:txBody>
      </p:sp>
      <p:sp>
        <p:nvSpPr>
          <p:cNvPr id="3" name="Content Placeholder 2"/>
          <p:cNvSpPr>
            <a:spLocks noGrp="1"/>
          </p:cNvSpPr>
          <p:nvPr>
            <p:ph idx="1"/>
          </p:nvPr>
        </p:nvSpPr>
        <p:spPr>
          <a:xfrm>
            <a:off x="1066800" y="2286000"/>
            <a:ext cx="6777317" cy="3508977"/>
          </a:xfrm>
        </p:spPr>
        <p:txBody>
          <a:bodyPr>
            <a:normAutofit/>
          </a:bodyPr>
          <a:lstStyle/>
          <a:p>
            <a:pPr marL="342900" lvl="1" indent="-382588" defTabSz="1019175">
              <a:lnSpc>
                <a:spcPct val="80000"/>
              </a:lnSpc>
              <a:spcAft>
                <a:spcPct val="20000"/>
              </a:spcAft>
              <a:buClr>
                <a:schemeClr val="tx2"/>
              </a:buClr>
              <a:buSzPct val="70000"/>
              <a:buFont typeface="Wingdings" pitchFamily="2" charset="2"/>
              <a:buChar char="v"/>
            </a:pPr>
            <a:r>
              <a:rPr lang="es-ES" sz="1600" dirty="0" smtClean="0">
                <a:latin typeface="Verdana" panose="020B0604030504040204" pitchFamily="34" charset="0"/>
                <a:ea typeface="Verdana" panose="020B0604030504040204" pitchFamily="34" charset="0"/>
                <a:cs typeface="Verdana" panose="020B0604030504040204" pitchFamily="34" charset="0"/>
              </a:rPr>
              <a:t>Revise </a:t>
            </a:r>
            <a:r>
              <a:rPr lang="es-ES" sz="1600" dirty="0">
                <a:latin typeface="Verdana" panose="020B0604030504040204" pitchFamily="34" charset="0"/>
                <a:ea typeface="Verdana" panose="020B0604030504040204" pitchFamily="34" charset="0"/>
                <a:cs typeface="Verdana" panose="020B0604030504040204" pitchFamily="34" charset="0"/>
              </a:rPr>
              <a:t>su Informe de Ayuda Estudiantil </a:t>
            </a:r>
            <a:r>
              <a:rPr lang="es-ES" sz="1600" dirty="0" smtClean="0">
                <a:latin typeface="Verdana" panose="020B0604030504040204" pitchFamily="34" charset="0"/>
                <a:ea typeface="Verdana" panose="020B0604030504040204" pitchFamily="34" charset="0"/>
                <a:cs typeface="Verdana" panose="020B0604030504040204" pitchFamily="34" charset="0"/>
              </a:rPr>
              <a:t>(SAR) con </a:t>
            </a:r>
            <a:r>
              <a:rPr lang="es-ES" sz="1600" dirty="0">
                <a:latin typeface="Verdana" panose="020B0604030504040204" pitchFamily="34" charset="0"/>
                <a:ea typeface="Verdana" panose="020B0604030504040204" pitchFamily="34" charset="0"/>
                <a:cs typeface="Verdana" panose="020B0604030504040204" pitchFamily="34" charset="0"/>
              </a:rPr>
              <a:t>cuidado para asegurarse que la información esta correcta y </a:t>
            </a:r>
            <a:r>
              <a:rPr lang="es-ES" sz="1600" dirty="0" smtClean="0">
                <a:latin typeface="Verdana" panose="020B0604030504040204" pitchFamily="34" charset="0"/>
                <a:ea typeface="Verdana" panose="020B0604030504040204" pitchFamily="34" charset="0"/>
                <a:cs typeface="Verdana" panose="020B0604030504040204" pitchFamily="34" charset="0"/>
              </a:rPr>
              <a:t>completa</a:t>
            </a:r>
          </a:p>
          <a:p>
            <a:pPr marL="0" lvl="1" indent="0" defTabSz="1019175">
              <a:lnSpc>
                <a:spcPct val="80000"/>
              </a:lnSpc>
              <a:spcAft>
                <a:spcPct val="20000"/>
              </a:spcAft>
              <a:buClr>
                <a:schemeClr val="tx2"/>
              </a:buClr>
              <a:buSzPct val="70000"/>
              <a:buNone/>
            </a:pPr>
            <a:r>
              <a:rPr lang="en-US" sz="1600" dirty="0" smtClean="0">
                <a:latin typeface="Verdana" pitchFamily="34" charset="0"/>
                <a:ea typeface="Verdana" panose="020B0604030504040204" pitchFamily="34" charset="0"/>
                <a:cs typeface="Verdana" panose="020B0604030504040204" pitchFamily="34" charset="0"/>
              </a:rPr>
              <a:t> </a:t>
            </a:r>
            <a:endParaRPr lang="en-US" sz="1600" dirty="0">
              <a:latin typeface="Verdana"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ES" sz="1600" dirty="0">
                <a:latin typeface="Verdana" panose="020B0604030504040204" pitchFamily="34" charset="0"/>
                <a:ea typeface="Verdana" panose="020B0604030504040204" pitchFamily="34" charset="0"/>
                <a:cs typeface="Verdana" panose="020B0604030504040204" pitchFamily="34" charset="0"/>
              </a:rPr>
              <a:t>Las instituciones </a:t>
            </a:r>
            <a:r>
              <a:rPr lang="es-ES" sz="1600" dirty="0" smtClean="0">
                <a:latin typeface="Verdana" panose="020B0604030504040204" pitchFamily="34" charset="0"/>
                <a:ea typeface="Verdana" panose="020B0604030504040204" pitchFamily="34" charset="0"/>
                <a:cs typeface="Verdana" panose="020B0604030504040204" pitchFamily="34" charset="0"/>
              </a:rPr>
              <a:t>pueden </a:t>
            </a:r>
            <a:r>
              <a:rPr lang="es-ES" sz="1600" dirty="0">
                <a:latin typeface="Verdana" panose="020B0604030504040204" pitchFamily="34" charset="0"/>
                <a:ea typeface="Verdana" panose="020B0604030504040204" pitchFamily="34" charset="0"/>
                <a:cs typeface="Verdana" panose="020B0604030504040204" pitchFamily="34" charset="0"/>
              </a:rPr>
              <a:t>solicitar información </a:t>
            </a:r>
            <a:r>
              <a:rPr lang="es-ES" sz="1600" dirty="0" smtClean="0">
                <a:latin typeface="Verdana" panose="020B0604030504040204" pitchFamily="34" charset="0"/>
                <a:ea typeface="Verdana" panose="020B0604030504040204" pitchFamily="34" charset="0"/>
                <a:cs typeface="Verdana" panose="020B0604030504040204" pitchFamily="34" charset="0"/>
              </a:rPr>
              <a:t>adicional</a:t>
            </a:r>
          </a:p>
          <a:p>
            <a:pPr marL="342900" lvl="1" indent="-382588" defTabSz="1019175">
              <a:lnSpc>
                <a:spcPct val="80000"/>
              </a:lnSpc>
              <a:spcAft>
                <a:spcPct val="20000"/>
              </a:spcAft>
              <a:buClr>
                <a:schemeClr val="tx2"/>
              </a:buClr>
              <a:buSzPct val="70000"/>
              <a:buFont typeface="Wingdings" pitchFamily="2" charset="2"/>
              <a:buChar char="v"/>
            </a:pPr>
            <a:endParaRPr lang="es-ES" sz="1600" dirty="0">
              <a:latin typeface="Verdana" panose="020B0604030504040204"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ES" sz="1600" dirty="0">
                <a:latin typeface="Verdana" panose="020B0604030504040204" pitchFamily="34" charset="0"/>
                <a:ea typeface="Verdana" panose="020B0604030504040204" pitchFamily="34" charset="0"/>
                <a:cs typeface="Verdana" panose="020B0604030504040204" pitchFamily="34" charset="0"/>
              </a:rPr>
              <a:t>Si necesita realizar algún cambio en </a:t>
            </a:r>
            <a:r>
              <a:rPr lang="es-ES" sz="1600" dirty="0" smtClean="0">
                <a:latin typeface="Verdana" panose="020B0604030504040204" pitchFamily="34" charset="0"/>
                <a:ea typeface="Verdana" panose="020B0604030504040204" pitchFamily="34" charset="0"/>
                <a:cs typeface="Verdana" panose="020B0604030504040204" pitchFamily="34" charset="0"/>
              </a:rPr>
              <a:t>los </a:t>
            </a:r>
            <a:r>
              <a:rPr lang="es-ES" sz="1600" dirty="0">
                <a:latin typeface="Verdana" panose="020B0604030504040204" pitchFamily="34" charset="0"/>
                <a:ea typeface="Verdana" panose="020B0604030504040204" pitchFamily="34" charset="0"/>
                <a:cs typeface="Verdana" panose="020B0604030504040204" pitchFamily="34" charset="0"/>
              </a:rPr>
              <a:t>SAR, vaya a la página principal de FAFSA </a:t>
            </a:r>
            <a:r>
              <a:rPr lang="es-ES" sz="1600" b="1" dirty="0" smtClean="0">
                <a:latin typeface="Verdana" panose="020B0604030504040204" pitchFamily="34" charset="0"/>
                <a:ea typeface="Verdana" panose="020B0604030504040204" pitchFamily="34" charset="0"/>
                <a:cs typeface="Verdana" panose="020B0604030504040204" pitchFamily="34" charset="0"/>
                <a:hlinkClick r:id="rId3"/>
              </a:rPr>
              <a:t>www.fafsa.gov</a:t>
            </a:r>
            <a:r>
              <a:rPr lang="es-ES" sz="1600" dirty="0" smtClean="0">
                <a:latin typeface="Verdana" panose="020B0604030504040204" pitchFamily="34" charset="0"/>
                <a:ea typeface="Verdana" panose="020B0604030504040204" pitchFamily="34" charset="0"/>
                <a:cs typeface="Verdana" panose="020B0604030504040204" pitchFamily="34" charset="0"/>
              </a:rPr>
              <a:t> </a:t>
            </a:r>
            <a:r>
              <a:rPr lang="es-ES" sz="1600" dirty="0">
                <a:latin typeface="Verdana" panose="020B0604030504040204" pitchFamily="34" charset="0"/>
                <a:ea typeface="Verdana" panose="020B0604030504040204" pitchFamily="34" charset="0"/>
                <a:cs typeface="Verdana" panose="020B0604030504040204" pitchFamily="34" charset="0"/>
              </a:rPr>
              <a:t>y haga </a:t>
            </a:r>
            <a:r>
              <a:rPr lang="es-ES" sz="1600" dirty="0" err="1" smtClean="0">
                <a:latin typeface="Verdana" panose="020B0604030504040204" pitchFamily="34" charset="0"/>
                <a:ea typeface="Verdana" panose="020B0604030504040204" pitchFamily="34" charset="0"/>
                <a:cs typeface="Verdana" panose="020B0604030504040204" pitchFamily="34" charset="0"/>
              </a:rPr>
              <a:t>click</a:t>
            </a:r>
            <a:r>
              <a:rPr lang="es-ES" sz="1600" dirty="0" smtClean="0">
                <a:latin typeface="Verdana" panose="020B0604030504040204" pitchFamily="34" charset="0"/>
                <a:ea typeface="Verdana" panose="020B0604030504040204" pitchFamily="34" charset="0"/>
                <a:cs typeface="Verdana" panose="020B0604030504040204" pitchFamily="34" charset="0"/>
              </a:rPr>
              <a:t> </a:t>
            </a:r>
            <a:r>
              <a:rPr lang="es-ES" sz="1600" dirty="0">
                <a:latin typeface="Verdana" panose="020B0604030504040204" pitchFamily="34" charset="0"/>
                <a:ea typeface="Verdana" panose="020B0604030504040204" pitchFamily="34" charset="0"/>
                <a:cs typeface="Verdana" panose="020B0604030504040204" pitchFamily="34" charset="0"/>
              </a:rPr>
              <a:t>en "Corregir la FAFSA </a:t>
            </a:r>
            <a:r>
              <a:rPr lang="es-ES" sz="1600" dirty="0" smtClean="0">
                <a:latin typeface="Verdana" panose="020B0604030504040204" pitchFamily="34" charset="0"/>
                <a:ea typeface="Verdana" panose="020B0604030504040204" pitchFamily="34" charset="0"/>
                <a:cs typeface="Verdana" panose="020B0604030504040204" pitchFamily="34" charset="0"/>
              </a:rPr>
              <a:t>tramitada“</a:t>
            </a:r>
          </a:p>
          <a:p>
            <a:pPr marL="0" lvl="1" indent="0" defTabSz="1019175">
              <a:lnSpc>
                <a:spcPct val="80000"/>
              </a:lnSpc>
              <a:spcAft>
                <a:spcPct val="20000"/>
              </a:spcAft>
              <a:buClr>
                <a:schemeClr val="tx2"/>
              </a:buClr>
              <a:buSzPct val="70000"/>
              <a:buNone/>
            </a:pPr>
            <a:endParaRPr lang="en-US" sz="1600" dirty="0">
              <a:latin typeface="Verdana"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ES" sz="1600" dirty="0">
                <a:latin typeface="Verdana" panose="020B0604030504040204" pitchFamily="34" charset="0"/>
                <a:ea typeface="Verdana" panose="020B0604030504040204" pitchFamily="34" charset="0"/>
                <a:cs typeface="Verdana" panose="020B0604030504040204" pitchFamily="34" charset="0"/>
              </a:rPr>
              <a:t>Si usted recibió una versión impresa del informe, puede hacer correcciones en la versión impresa </a:t>
            </a:r>
            <a:r>
              <a:rPr lang="es-ES" sz="1600" dirty="0" smtClean="0">
                <a:latin typeface="Verdana" panose="020B0604030504040204" pitchFamily="34" charset="0"/>
                <a:ea typeface="Verdana" panose="020B0604030504040204" pitchFamily="34" charset="0"/>
                <a:cs typeface="Verdana" panose="020B0604030504040204" pitchFamily="34" charset="0"/>
              </a:rPr>
              <a:t>y </a:t>
            </a:r>
            <a:r>
              <a:rPr lang="es-ES" sz="1600" dirty="0">
                <a:latin typeface="Verdana" panose="020B0604030504040204" pitchFamily="34" charset="0"/>
                <a:ea typeface="Verdana" panose="020B0604030504040204" pitchFamily="34" charset="0"/>
                <a:cs typeface="Verdana" panose="020B0604030504040204" pitchFamily="34" charset="0"/>
              </a:rPr>
              <a:t>enviarlo por correo a la dirección </a:t>
            </a:r>
            <a:r>
              <a:rPr lang="es-ES" sz="1600" dirty="0" smtClean="0">
                <a:latin typeface="Verdana" panose="020B0604030504040204" pitchFamily="34" charset="0"/>
                <a:ea typeface="Verdana" panose="020B0604030504040204" pitchFamily="34" charset="0"/>
                <a:cs typeface="Verdana" panose="020B0604030504040204" pitchFamily="34" charset="0"/>
              </a:rPr>
              <a:t>indicada en la aplicación</a:t>
            </a:r>
            <a:endPar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13</a:t>
            </a:fld>
            <a:endParaRPr lang="en-US"/>
          </a:p>
        </p:txBody>
      </p:sp>
      <p:pic>
        <p:nvPicPr>
          <p:cNvPr id="7" name="Picture 6"/>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335703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b="1" i="1" dirty="0">
                <a:ea typeface="Arial Unicode MS" panose="020B0604020202020204" pitchFamily="34" charset="-128"/>
                <a:cs typeface="Arial Unicode MS" panose="020B0604020202020204" pitchFamily="34" charset="-128"/>
              </a:rPr>
              <a:t>Información para tener presente</a:t>
            </a:r>
            <a:endParaRPr lang="en-US" dirty="0"/>
          </a:p>
        </p:txBody>
      </p:sp>
      <p:sp>
        <p:nvSpPr>
          <p:cNvPr id="3" name="Content Placeholder 2"/>
          <p:cNvSpPr>
            <a:spLocks noGrp="1"/>
          </p:cNvSpPr>
          <p:nvPr>
            <p:ph idx="1"/>
          </p:nvPr>
        </p:nvSpPr>
        <p:spPr>
          <a:xfrm>
            <a:off x="685800" y="2286000"/>
            <a:ext cx="7877476" cy="3508977"/>
          </a:xfrm>
        </p:spPr>
        <p:txBody>
          <a:bodyPr>
            <a:normAutofit lnSpcReduction="10000"/>
          </a:bodyPr>
          <a:lstStyle/>
          <a:p>
            <a:pPr marL="342900" lvl="1" indent="-382588" defTabSz="1019175">
              <a:lnSpc>
                <a:spcPct val="80000"/>
              </a:lnSpc>
              <a:spcAft>
                <a:spcPct val="20000"/>
              </a:spcAft>
              <a:buClr>
                <a:schemeClr val="tx2"/>
              </a:buClr>
              <a:buSzPct val="70000"/>
              <a:buFont typeface="Wingdings" pitchFamily="2" charset="2"/>
              <a:buChar char="v"/>
            </a:pPr>
            <a:r>
              <a:rPr lang="es-CO" sz="1600" dirty="0">
                <a:latin typeface="Verdana" panose="020B0604030504040204" pitchFamily="34" charset="0"/>
                <a:ea typeface="Verdana" panose="020B0604030504040204" pitchFamily="34" charset="0"/>
                <a:cs typeface="Verdana" panose="020B0604030504040204" pitchFamily="34" charset="0"/>
              </a:rPr>
              <a:t>Comuníquese con su escuela para determinar </a:t>
            </a:r>
            <a:r>
              <a:rPr lang="es-CO" sz="1600" dirty="0" smtClean="0">
                <a:latin typeface="Verdana" panose="020B0604030504040204" pitchFamily="34" charset="0"/>
                <a:ea typeface="Verdana" panose="020B0604030504040204" pitchFamily="34" charset="0"/>
                <a:cs typeface="Verdana" panose="020B0604030504040204" pitchFamily="34" charset="0"/>
              </a:rPr>
              <a:t>su                                   elegibilidad </a:t>
            </a:r>
          </a:p>
          <a:p>
            <a:pPr marL="342900" lvl="1" indent="-382588" defTabSz="1019175">
              <a:lnSpc>
                <a:spcPct val="80000"/>
              </a:lnSpc>
              <a:spcAft>
                <a:spcPct val="20000"/>
              </a:spcAft>
              <a:buClr>
                <a:schemeClr val="tx2"/>
              </a:buClr>
              <a:buSzPct val="70000"/>
              <a:buFont typeface="Wingdings" pitchFamily="2" charset="2"/>
              <a:buChar char="v"/>
            </a:pPr>
            <a:endParaRPr lang="es-CO" sz="1600" dirty="0" smtClean="0">
              <a:latin typeface="Verdana" panose="020B0604030504040204"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CO" sz="1600" dirty="0" smtClean="0">
                <a:latin typeface="Verdana" panose="020B0604030504040204" pitchFamily="34" charset="0"/>
                <a:ea typeface="Verdana" panose="020B0604030504040204" pitchFamily="34" charset="0"/>
                <a:cs typeface="Verdana" panose="020B0604030504040204" pitchFamily="34" charset="0"/>
              </a:rPr>
              <a:t>FAFSA </a:t>
            </a:r>
            <a:r>
              <a:rPr lang="es-CO" sz="1600" dirty="0">
                <a:latin typeface="Verdana" panose="020B0604030504040204" pitchFamily="34" charset="0"/>
                <a:ea typeface="Verdana" panose="020B0604030504040204" pitchFamily="34" charset="0"/>
                <a:cs typeface="Verdana" panose="020B0604030504040204" pitchFamily="34" charset="0"/>
              </a:rPr>
              <a:t>se puede utilizar para solicitar la ayuda de </a:t>
            </a:r>
            <a:r>
              <a:rPr lang="es-CO" sz="1600" dirty="0" smtClean="0">
                <a:latin typeface="Verdana" panose="020B0604030504040204" pitchFamily="34" charset="0"/>
                <a:ea typeface="Verdana" panose="020B0604030504040204" pitchFamily="34" charset="0"/>
                <a:cs typeface="Verdana" panose="020B0604030504040204" pitchFamily="34" charset="0"/>
              </a:rPr>
              <a:t> otras </a:t>
            </a:r>
            <a:r>
              <a:rPr lang="es-CO" sz="1600" dirty="0">
                <a:latin typeface="Verdana" panose="020B0604030504040204" pitchFamily="34" charset="0"/>
                <a:ea typeface="Verdana" panose="020B0604030504040204" pitchFamily="34" charset="0"/>
                <a:cs typeface="Verdana" panose="020B0604030504040204" pitchFamily="34" charset="0"/>
              </a:rPr>
              <a:t>fuentes, incluyendo la escuela y el </a:t>
            </a:r>
            <a:r>
              <a:rPr lang="es-CO" sz="1600" dirty="0" smtClean="0">
                <a:latin typeface="Verdana" panose="020B0604030504040204" pitchFamily="34" charset="0"/>
                <a:ea typeface="Verdana" panose="020B0604030504040204" pitchFamily="34" charset="0"/>
                <a:cs typeface="Verdana" panose="020B0604030504040204" pitchFamily="34" charset="0"/>
              </a:rPr>
              <a:t>Estado</a:t>
            </a:r>
          </a:p>
          <a:p>
            <a:pPr marL="342900" lvl="1" indent="-382588" defTabSz="1019175">
              <a:lnSpc>
                <a:spcPct val="80000"/>
              </a:lnSpc>
              <a:spcAft>
                <a:spcPct val="20000"/>
              </a:spcAft>
              <a:buClr>
                <a:schemeClr val="tx2"/>
              </a:buClr>
              <a:buSzPct val="70000"/>
              <a:buFont typeface="Wingdings" pitchFamily="2" charset="2"/>
              <a:buChar char="v"/>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CO" sz="1600" dirty="0">
                <a:latin typeface="Verdana" panose="020B0604030504040204" pitchFamily="34" charset="0"/>
                <a:ea typeface="Verdana" panose="020B0604030504040204" pitchFamily="34" charset="0"/>
                <a:cs typeface="Verdana" panose="020B0604030504040204" pitchFamily="34" charset="0"/>
              </a:rPr>
              <a:t>Si necesita ayuda para llenar FAFSA o si tiene alguna pregunta acerca de la FAFSA, llame a la Ayuda Federal para Estudiantes </a:t>
            </a:r>
            <a:r>
              <a:rPr lang="es-CO" sz="1600" dirty="0" smtClean="0">
                <a:latin typeface="Verdana" panose="020B0604030504040204" pitchFamily="34" charset="0"/>
                <a:ea typeface="Verdana" panose="020B0604030504040204" pitchFamily="34" charset="0"/>
                <a:cs typeface="Verdana" panose="020B0604030504040204" pitchFamily="34" charset="0"/>
              </a:rPr>
              <a:t>- Centro </a:t>
            </a:r>
            <a:r>
              <a:rPr lang="es-CO" sz="1600" dirty="0">
                <a:latin typeface="Verdana" panose="020B0604030504040204" pitchFamily="34" charset="0"/>
                <a:ea typeface="Verdana" panose="020B0604030504040204" pitchFamily="34" charset="0"/>
                <a:cs typeface="Verdana" panose="020B0604030504040204" pitchFamily="34" charset="0"/>
              </a:rPr>
              <a:t>de Información al número gratuito </a:t>
            </a:r>
            <a:r>
              <a:rPr lang="es-CO" sz="1600" dirty="0" smtClean="0">
                <a:latin typeface="Verdana" panose="020B0604030504040204" pitchFamily="34" charset="0"/>
                <a:ea typeface="Verdana" panose="020B0604030504040204" pitchFamily="34" charset="0"/>
                <a:cs typeface="Verdana" panose="020B0604030504040204" pitchFamily="34" charset="0"/>
              </a:rPr>
              <a:t>1-800-4-FED-AID</a:t>
            </a:r>
          </a:p>
          <a:p>
            <a:pPr marL="342900" lvl="1" indent="-382588" defTabSz="1019175">
              <a:lnSpc>
                <a:spcPct val="80000"/>
              </a:lnSpc>
              <a:spcAft>
                <a:spcPct val="20000"/>
              </a:spcAft>
              <a:buClr>
                <a:schemeClr val="tx2"/>
              </a:buClr>
              <a:buSzPct val="70000"/>
              <a:buFont typeface="Wingdings" pitchFamily="2" charset="2"/>
              <a:buChar char="v"/>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CO" sz="1600" dirty="0">
                <a:latin typeface="Verdana" panose="020B0604030504040204" pitchFamily="34" charset="0"/>
                <a:ea typeface="Verdana" panose="020B0604030504040204" pitchFamily="34" charset="0"/>
                <a:cs typeface="Verdana" panose="020B0604030504040204" pitchFamily="34" charset="0"/>
              </a:rPr>
              <a:t>No se olvide de </a:t>
            </a:r>
            <a:r>
              <a:rPr lang="es-CO" sz="1600" dirty="0" smtClean="0">
                <a:latin typeface="Verdana" panose="020B0604030504040204" pitchFamily="34" charset="0"/>
                <a:ea typeface="Verdana" panose="020B0604030504040204" pitchFamily="34" charset="0"/>
                <a:cs typeface="Verdana" panose="020B0604030504040204" pitchFamily="34" charset="0"/>
              </a:rPr>
              <a:t>solicitar </a:t>
            </a:r>
            <a:r>
              <a:rPr lang="es-CO" sz="1600" dirty="0">
                <a:latin typeface="Verdana" panose="020B0604030504040204" pitchFamily="34" charset="0"/>
                <a:ea typeface="Verdana" panose="020B0604030504040204" pitchFamily="34" charset="0"/>
                <a:cs typeface="Verdana" panose="020B0604030504040204" pitchFamily="34" charset="0"/>
              </a:rPr>
              <a:t>becas o ayuda financiera </a:t>
            </a:r>
            <a:r>
              <a:rPr lang="es-CO" sz="1600" dirty="0" smtClean="0">
                <a:latin typeface="Verdana" panose="020B0604030504040204" pitchFamily="34" charset="0"/>
                <a:ea typeface="Verdana" panose="020B0604030504040204" pitchFamily="34" charset="0"/>
                <a:cs typeface="Verdana" panose="020B0604030504040204" pitchFamily="34" charset="0"/>
              </a:rPr>
              <a:t> de los fondos de la institución </a:t>
            </a:r>
            <a:r>
              <a:rPr lang="es-CO" sz="1600" dirty="0">
                <a:latin typeface="Verdana" panose="020B0604030504040204" pitchFamily="34" charset="0"/>
                <a:ea typeface="Verdana" panose="020B0604030504040204" pitchFamily="34" charset="0"/>
                <a:cs typeface="Verdana" panose="020B0604030504040204" pitchFamily="34" charset="0"/>
              </a:rPr>
              <a:t>a la que desea </a:t>
            </a:r>
            <a:r>
              <a:rPr lang="es-CO" sz="1600" dirty="0" smtClean="0">
                <a:latin typeface="Verdana" panose="020B0604030504040204" pitchFamily="34" charset="0"/>
                <a:ea typeface="Verdana" panose="020B0604030504040204" pitchFamily="34" charset="0"/>
                <a:cs typeface="Verdana" panose="020B0604030504040204" pitchFamily="34" charset="0"/>
              </a:rPr>
              <a:t>asistir</a:t>
            </a:r>
          </a:p>
          <a:p>
            <a:pPr marL="342900" lvl="1" indent="-382588" defTabSz="1019175">
              <a:lnSpc>
                <a:spcPct val="80000"/>
              </a:lnSpc>
              <a:spcAft>
                <a:spcPct val="20000"/>
              </a:spcAft>
              <a:buClr>
                <a:schemeClr val="tx2"/>
              </a:buClr>
              <a:buSzPct val="70000"/>
              <a:buFont typeface="Wingdings" pitchFamily="2" charset="2"/>
              <a:buChar char="v"/>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CO" sz="1600" dirty="0">
                <a:latin typeface="Verdana" panose="020B0604030504040204" pitchFamily="34" charset="0"/>
                <a:ea typeface="Verdana" panose="020B0604030504040204" pitchFamily="34" charset="0"/>
                <a:cs typeface="Verdana" panose="020B0604030504040204" pitchFamily="34" charset="0"/>
              </a:rPr>
              <a:t>Use los préstamos estudiantiles, como último recurso</a:t>
            </a:r>
          </a:p>
          <a:p>
            <a:pPr marL="68580" indent="0">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14</a:t>
            </a:fld>
            <a:endParaRPr lang="en-US"/>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337868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smtClean="0">
                <a:ea typeface="Arial Unicode MS" panose="020B0604020202020204" pitchFamily="34" charset="-128"/>
                <a:cs typeface="Arial Unicode MS" panose="020B0604020202020204" pitchFamily="34" charset="-128"/>
              </a:rPr>
              <a:t>FFAA</a:t>
            </a:r>
            <a:br>
              <a:rPr lang="en-US" b="1" i="1" smtClean="0">
                <a:ea typeface="Arial Unicode MS" panose="020B0604020202020204" pitchFamily="34" charset="-128"/>
                <a:cs typeface="Arial Unicode MS" panose="020B0604020202020204" pitchFamily="34" charset="-128"/>
              </a:rPr>
            </a:br>
            <a:r>
              <a:rPr lang="en-US" sz="3600" b="1" i="1" smtClean="0">
                <a:ea typeface="Arial Unicode MS" panose="020B0604020202020204" pitchFamily="34" charset="-128"/>
                <a:cs typeface="Arial Unicode MS" panose="020B0604020202020204" pitchFamily="34" charset="-128"/>
              </a:rPr>
              <a:t>BECAS </a:t>
            </a:r>
            <a:r>
              <a:rPr lang="en-US" sz="3600" b="1" i="1">
                <a:ea typeface="Arial Unicode MS" panose="020B0604020202020204" pitchFamily="34" charset="-128"/>
                <a:cs typeface="Arial Unicode MS" panose="020B0604020202020204" pitchFamily="34" charset="-128"/>
              </a:rPr>
              <a:t>DEL ESTADO DE LA FLORIDA</a:t>
            </a:r>
            <a:endParaRPr lang="en-US" sz="3600"/>
          </a:p>
        </p:txBody>
      </p:sp>
      <p:sp>
        <p:nvSpPr>
          <p:cNvPr id="3" name="Content Placeholder 2"/>
          <p:cNvSpPr>
            <a:spLocks noGrp="1"/>
          </p:cNvSpPr>
          <p:nvPr>
            <p:ph idx="1"/>
          </p:nvPr>
        </p:nvSpPr>
        <p:spPr/>
        <p:txBody>
          <a:bodyPr>
            <a:normAutofit/>
          </a:bodyPr>
          <a:lstStyle/>
          <a:p>
            <a:pPr lvl="0"/>
            <a:r>
              <a:rPr lang="es-ES">
                <a:latin typeface="Verdana" panose="020B0604030504040204" pitchFamily="34" charset="0"/>
                <a:ea typeface="Verdana" panose="020B0604030504040204" pitchFamily="34" charset="0"/>
                <a:cs typeface="Verdana" panose="020B0604030504040204" pitchFamily="34" charset="0"/>
              </a:rPr>
              <a:t>El Departamento de Educación del estado de la Florida (FLDOE), con la oficina de ayuda financiera (OSFA) administran y otorgan becas y programas estatales. </a:t>
            </a:r>
            <a:endParaRPr lang="es-ES" smtClean="0">
              <a:latin typeface="Verdana" panose="020B0604030504040204" pitchFamily="34" charset="0"/>
              <a:ea typeface="Verdana" panose="020B0604030504040204" pitchFamily="34" charset="0"/>
              <a:cs typeface="Verdana" panose="020B0604030504040204" pitchFamily="34" charset="0"/>
            </a:endParaRPr>
          </a:p>
          <a:p>
            <a:pPr marL="0" indent="0" defTabSz="1019175">
              <a:lnSpc>
                <a:spcPct val="80000"/>
              </a:lnSpc>
              <a:spcAft>
                <a:spcPct val="20000"/>
              </a:spcAft>
              <a:buClr>
                <a:schemeClr val="tx2"/>
              </a:buClr>
              <a:buSzPct val="70000"/>
              <a:buNone/>
              <a:defRPr/>
            </a:pPr>
            <a:endParaRPr lang="en-US" smtClean="0">
              <a:latin typeface="Verdana" pitchFamily="34" charset="0"/>
              <a:ea typeface="Verdana" panose="020B0604030504040204" pitchFamily="34" charset="0"/>
              <a:cs typeface="Verdana" panose="020B0604030504040204" pitchFamily="34" charset="0"/>
            </a:endParaRPr>
          </a:p>
          <a:p>
            <a:pPr marL="0" indent="0" defTabSz="1019175">
              <a:lnSpc>
                <a:spcPct val="80000"/>
              </a:lnSpc>
              <a:spcAft>
                <a:spcPct val="20000"/>
              </a:spcAft>
              <a:buClr>
                <a:schemeClr val="tx2"/>
              </a:buClr>
              <a:buSzPct val="70000"/>
              <a:buNone/>
              <a:defRPr/>
            </a:pPr>
            <a:r>
              <a:rPr lang="en-US" smtClean="0">
                <a:latin typeface="Verdana" pitchFamily="34" charset="0"/>
                <a:ea typeface="Verdana" panose="020B0604030504040204" pitchFamily="34" charset="0"/>
                <a:cs typeface="Verdana" panose="020B0604030504040204" pitchFamily="34" charset="0"/>
              </a:rPr>
              <a:t>Nuestra pagina</a:t>
            </a:r>
            <a:r>
              <a:rPr lang="en-US">
                <a:latin typeface="Verdana" pitchFamily="34" charset="0"/>
                <a:ea typeface="Verdana" panose="020B0604030504040204" pitchFamily="34" charset="0"/>
                <a:cs typeface="Verdana" panose="020B0604030504040204" pitchFamily="34" charset="0"/>
              </a:rPr>
              <a:t>: </a:t>
            </a:r>
            <a:endParaRPr lang="en-US" smtClean="0">
              <a:latin typeface="Verdana" pitchFamily="34" charset="0"/>
              <a:ea typeface="Verdana" panose="020B0604030504040204" pitchFamily="34" charset="0"/>
              <a:cs typeface="Verdana" panose="020B0604030504040204" pitchFamily="34" charset="0"/>
            </a:endParaRPr>
          </a:p>
          <a:p>
            <a:pPr marL="0" indent="0" defTabSz="1019175">
              <a:lnSpc>
                <a:spcPct val="80000"/>
              </a:lnSpc>
              <a:spcAft>
                <a:spcPct val="20000"/>
              </a:spcAft>
              <a:buClr>
                <a:schemeClr val="tx2"/>
              </a:buClr>
              <a:buSzPct val="70000"/>
              <a:buNone/>
              <a:defRPr/>
            </a:pPr>
            <a:r>
              <a:rPr lang="en-US" b="1" smtClean="0">
                <a:solidFill>
                  <a:schemeClr val="accent1">
                    <a:lumMod val="50000"/>
                  </a:schemeClr>
                </a:solidFill>
                <a:latin typeface="Verdana" pitchFamily="34" charset="0"/>
                <a:ea typeface="Verdana" panose="020B0604030504040204" pitchFamily="34" charset="0"/>
                <a:cs typeface="Verdana" panose="020B0604030504040204" pitchFamily="34" charset="0"/>
                <a:hlinkClick r:id="rId3"/>
              </a:rPr>
              <a:t>www.FloridaStudentFinancialAid.org</a:t>
            </a:r>
            <a:endParaRPr lang="en-US" b="1" smtClean="0">
              <a:solidFill>
                <a:schemeClr val="accent1">
                  <a:lumMod val="50000"/>
                </a:schemeClr>
              </a:solidFill>
              <a:latin typeface="Verdana" pitchFamily="34" charset="0"/>
              <a:ea typeface="Verdana" panose="020B0604030504040204" pitchFamily="34" charset="0"/>
              <a:cs typeface="Verdana" panose="020B0604030504040204" pitchFamily="34" charset="0"/>
            </a:endParaRPr>
          </a:p>
          <a:p>
            <a:pPr marL="0" indent="0" defTabSz="1019175">
              <a:lnSpc>
                <a:spcPct val="80000"/>
              </a:lnSpc>
              <a:spcAft>
                <a:spcPct val="20000"/>
              </a:spcAft>
              <a:buClr>
                <a:schemeClr val="tx2"/>
              </a:buClr>
              <a:buSzPct val="70000"/>
              <a:buNone/>
              <a:defRPr/>
            </a:pPr>
            <a:endParaRPr lang="en-US">
              <a:solidFill>
                <a:schemeClr val="accent1">
                  <a:lumMod val="50000"/>
                </a:schemeClr>
              </a:solidFill>
              <a:latin typeface="Verdana" pitchFamily="34" charset="0"/>
            </a:endParaRPr>
          </a:p>
          <a:p>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15</a:t>
            </a:fld>
            <a:endParaRPr lang="en-US"/>
          </a:p>
        </p:txBody>
      </p:sp>
      <p:pic>
        <p:nvPicPr>
          <p:cNvPr id="7" name="Picture 6"/>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320699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6172200" cy="533400"/>
          </a:xfrm>
        </p:spPr>
        <p:txBody>
          <a:bodyPr>
            <a:normAutofit fontScale="90000"/>
          </a:bodyPr>
          <a:lstStyle/>
          <a:p>
            <a:r>
              <a:rPr lang="en-US" sz="3100" b="1" i="1" dirty="0" smtClean="0">
                <a:ea typeface="Arial Unicode MS" panose="020B0604020202020204" pitchFamily="34" charset="-128"/>
                <a:cs typeface="Arial Unicode MS" panose="020B0604020202020204" pitchFamily="34" charset="-128"/>
              </a:rPr>
              <a:t/>
            </a:r>
            <a:br>
              <a:rPr lang="en-US" sz="3100" b="1" i="1" dirty="0" smtClean="0">
                <a:ea typeface="Arial Unicode MS" panose="020B0604020202020204" pitchFamily="34" charset="-128"/>
                <a:cs typeface="Arial Unicode MS" panose="020B0604020202020204" pitchFamily="34" charset="-128"/>
              </a:rPr>
            </a:br>
            <a:r>
              <a:rPr lang="en-US" sz="3100" b="1" i="1" dirty="0">
                <a:ea typeface="Arial Unicode MS" panose="020B0604020202020204" pitchFamily="34" charset="-128"/>
                <a:cs typeface="Arial Unicode MS" panose="020B0604020202020204" pitchFamily="34" charset="-128"/>
              </a:rPr>
              <a:t/>
            </a:r>
            <a:br>
              <a:rPr lang="en-US" sz="3100" b="1" i="1" dirty="0">
                <a:ea typeface="Arial Unicode MS" panose="020B0604020202020204" pitchFamily="34" charset="-128"/>
                <a:cs typeface="Arial Unicode MS" panose="020B0604020202020204" pitchFamily="34" charset="-128"/>
              </a:rPr>
            </a:br>
            <a:r>
              <a:rPr lang="en-US" sz="3100" b="1" i="1" dirty="0" smtClean="0">
                <a:ea typeface="Arial Unicode MS" panose="020B0604020202020204" pitchFamily="34" charset="-128"/>
                <a:cs typeface="Arial Unicode MS" panose="020B0604020202020204" pitchFamily="34" charset="-128"/>
              </a:rPr>
              <a:t/>
            </a:r>
            <a:br>
              <a:rPr lang="en-US" sz="3100" b="1" i="1" dirty="0" smtClean="0">
                <a:ea typeface="Arial Unicode MS" panose="020B0604020202020204" pitchFamily="34" charset="-128"/>
                <a:cs typeface="Arial Unicode MS" panose="020B0604020202020204" pitchFamily="34" charset="-128"/>
              </a:rPr>
            </a:br>
            <a:r>
              <a:rPr lang="en-US" sz="3100" b="1" i="1" dirty="0">
                <a:ea typeface="Arial Unicode MS" panose="020B0604020202020204" pitchFamily="34" charset="-128"/>
                <a:cs typeface="Arial Unicode MS" panose="020B0604020202020204" pitchFamily="34" charset="-128"/>
              </a:rPr>
              <a:t/>
            </a:r>
            <a:br>
              <a:rPr lang="en-US" sz="3100" b="1" i="1" dirty="0">
                <a:ea typeface="Arial Unicode MS" panose="020B0604020202020204" pitchFamily="34" charset="-128"/>
                <a:cs typeface="Arial Unicode MS" panose="020B0604020202020204" pitchFamily="34" charset="-128"/>
              </a:rPr>
            </a:br>
            <a:r>
              <a:rPr lang="en-US" sz="3100" b="1" i="1" dirty="0" smtClean="0">
                <a:ea typeface="Arial Unicode MS" panose="020B0604020202020204" pitchFamily="34" charset="-128"/>
                <a:cs typeface="Arial Unicode MS" panose="020B0604020202020204" pitchFamily="34" charset="-128"/>
              </a:rPr>
              <a:t/>
            </a:r>
            <a:br>
              <a:rPr lang="en-US" sz="3100" b="1" i="1" dirty="0" smtClean="0">
                <a:ea typeface="Arial Unicode MS" panose="020B0604020202020204" pitchFamily="34" charset="-128"/>
                <a:cs typeface="Arial Unicode MS" panose="020B0604020202020204" pitchFamily="34" charset="-128"/>
              </a:rPr>
            </a:br>
            <a:r>
              <a:rPr lang="en-US" sz="3100" b="1" i="1" dirty="0">
                <a:ea typeface="Arial Unicode MS" panose="020B0604020202020204" pitchFamily="34" charset="-128"/>
                <a:cs typeface="Arial Unicode MS" panose="020B0604020202020204" pitchFamily="34" charset="-128"/>
              </a:rPr>
              <a:t/>
            </a:r>
            <a:br>
              <a:rPr lang="en-US" sz="3100" b="1" i="1" dirty="0">
                <a:ea typeface="Arial Unicode MS" panose="020B0604020202020204" pitchFamily="34" charset="-128"/>
                <a:cs typeface="Arial Unicode MS" panose="020B0604020202020204" pitchFamily="34" charset="-128"/>
              </a:rPr>
            </a:br>
            <a:r>
              <a:rPr lang="en-US" sz="3100" b="1" i="1" dirty="0" smtClean="0">
                <a:ea typeface="Arial Unicode MS" panose="020B0604020202020204" pitchFamily="34" charset="-128"/>
                <a:cs typeface="Arial Unicode MS" panose="020B0604020202020204" pitchFamily="34" charset="-128"/>
              </a:rPr>
              <a:t/>
            </a:r>
            <a:br>
              <a:rPr lang="en-US" sz="3100" b="1" i="1" dirty="0" smtClean="0">
                <a:ea typeface="Arial Unicode MS" panose="020B0604020202020204" pitchFamily="34" charset="-128"/>
                <a:cs typeface="Arial Unicode MS" panose="020B0604020202020204" pitchFamily="34" charset="-128"/>
              </a:rPr>
            </a:br>
            <a:r>
              <a:rPr lang="en-US" sz="3100" b="1" i="1" dirty="0">
                <a:ea typeface="Arial Unicode MS" panose="020B0604020202020204" pitchFamily="34" charset="-128"/>
                <a:cs typeface="Arial Unicode MS" panose="020B0604020202020204" pitchFamily="34" charset="-128"/>
              </a:rPr>
              <a:t/>
            </a:r>
            <a:br>
              <a:rPr lang="en-US" sz="3100" b="1" i="1" dirty="0">
                <a:ea typeface="Arial Unicode MS" panose="020B0604020202020204" pitchFamily="34" charset="-128"/>
                <a:cs typeface="Arial Unicode MS" panose="020B0604020202020204" pitchFamily="34" charset="-128"/>
              </a:rPr>
            </a:br>
            <a:r>
              <a:rPr lang="en-US" sz="3100" b="1" i="1" dirty="0" smtClean="0">
                <a:ea typeface="Arial Unicode MS" panose="020B0604020202020204" pitchFamily="34" charset="-128"/>
                <a:cs typeface="Arial Unicode MS" panose="020B0604020202020204" pitchFamily="34" charset="-128"/>
              </a:rPr>
              <a:t/>
            </a:r>
            <a:br>
              <a:rPr lang="en-US" sz="3100" b="1" i="1" dirty="0" smtClean="0">
                <a:ea typeface="Arial Unicode MS" panose="020B0604020202020204" pitchFamily="34" charset="-128"/>
                <a:cs typeface="Arial Unicode MS" panose="020B0604020202020204" pitchFamily="34" charset="-128"/>
              </a:rPr>
            </a:br>
            <a:r>
              <a:rPr lang="en-US" sz="3100" b="1" i="1" dirty="0" smtClean="0">
                <a:ea typeface="Arial Unicode MS" panose="020B0604020202020204" pitchFamily="34" charset="-128"/>
                <a:cs typeface="Arial Unicode MS" panose="020B0604020202020204" pitchFamily="34" charset="-128"/>
              </a:rPr>
              <a:t/>
            </a:r>
            <a:br>
              <a:rPr lang="en-US" sz="3100" b="1" i="1" dirty="0" smtClean="0">
                <a:ea typeface="Arial Unicode MS" panose="020B0604020202020204" pitchFamily="34" charset="-128"/>
                <a:cs typeface="Arial Unicode MS" panose="020B0604020202020204" pitchFamily="34" charset="-128"/>
              </a:rPr>
            </a:br>
            <a:r>
              <a:rPr lang="en-US" sz="3200" b="1" i="1" dirty="0" smtClean="0">
                <a:ea typeface="Arial Unicode MS" panose="020B0604020202020204" pitchFamily="34" charset="-128"/>
                <a:cs typeface="Arial Unicode MS" panose="020B0604020202020204" pitchFamily="34" charset="-128"/>
              </a:rPr>
              <a:t>CUANDO APLICAR PARA FFAA?</a:t>
            </a:r>
            <a:endParaRPr lang="en-US" sz="320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16</a:t>
            </a:fld>
            <a:endParaRPr lang="en-US"/>
          </a:p>
        </p:txBody>
      </p:sp>
      <p:pic>
        <p:nvPicPr>
          <p:cNvPr id="10" name="Picture 9"/>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90478" y="5638800"/>
            <a:ext cx="3229276" cy="1055364"/>
          </a:xfrm>
          <a:prstGeom prst="rect">
            <a:avLst/>
          </a:prstGeom>
        </p:spPr>
      </p:pic>
      <p:sp>
        <p:nvSpPr>
          <p:cNvPr id="9" name="Rectangle 8"/>
          <p:cNvSpPr/>
          <p:nvPr/>
        </p:nvSpPr>
        <p:spPr>
          <a:xfrm>
            <a:off x="1524000" y="1997838"/>
            <a:ext cx="5334000" cy="4370427"/>
          </a:xfrm>
          <a:prstGeom prst="rect">
            <a:avLst/>
          </a:prstGeom>
        </p:spPr>
        <p:txBody>
          <a:bodyPr wrap="square">
            <a:spAutoFit/>
          </a:bodyPr>
          <a:lstStyle/>
          <a:p>
            <a:pPr algn="ctr"/>
            <a:r>
              <a:rPr lang="en-US" b="1" dirty="0" smtClean="0">
                <a:solidFill>
                  <a:schemeClr val="accent1">
                    <a:lumMod val="50000"/>
                  </a:schemeClr>
                </a:solidFill>
                <a:latin typeface="Verdana" pitchFamily="34" charset="0"/>
                <a:ea typeface="Verdana" panose="020B0604030504040204" pitchFamily="34" charset="0"/>
                <a:cs typeface="Verdana" panose="020B0604030504040204" pitchFamily="34" charset="0"/>
                <a:hlinkClick r:id="rId4"/>
              </a:rPr>
              <a:t>www.FloridaStudentFinancialAid.org</a:t>
            </a:r>
            <a:endParaRPr lang="en-US" b="1" dirty="0" smtClean="0">
              <a:solidFill>
                <a:schemeClr val="accent1">
                  <a:lumMod val="50000"/>
                </a:schemeClr>
              </a:solidFill>
              <a:latin typeface="Verdana" pitchFamily="34" charset="0"/>
              <a:ea typeface="Verdana" panose="020B0604030504040204" pitchFamily="34" charset="0"/>
              <a:cs typeface="Verdana" panose="020B0604030504040204" pitchFamily="34" charset="0"/>
            </a:endParaRPr>
          </a:p>
          <a:p>
            <a:pPr algn="ctr"/>
            <a:endParaRPr lang="en-US" b="1" dirty="0">
              <a:solidFill>
                <a:schemeClr val="accent1">
                  <a:lumMod val="50000"/>
                </a:schemeClr>
              </a:solidFill>
              <a:latin typeface="Verdana"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v"/>
            </a:pPr>
            <a:r>
              <a:rPr lang="es-ES" sz="1400" dirty="0" smtClean="0">
                <a:latin typeface="Verdana" panose="020B0604030504040204" pitchFamily="34" charset="0"/>
                <a:ea typeface="Verdana" panose="020B0604030504040204" pitchFamily="34" charset="0"/>
                <a:cs typeface="Verdana" panose="020B0604030504040204" pitchFamily="34" charset="0"/>
              </a:rPr>
              <a:t>La aplicación de ayuda financiera del estado de la Florida (FFAA) es </a:t>
            </a:r>
            <a:r>
              <a:rPr lang="es-ES" sz="1400" dirty="0">
                <a:latin typeface="Verdana" panose="020B0604030504040204" pitchFamily="34" charset="0"/>
                <a:ea typeface="Verdana" panose="020B0604030504040204" pitchFamily="34" charset="0"/>
                <a:cs typeface="Verdana" panose="020B0604030504040204" pitchFamily="34" charset="0"/>
              </a:rPr>
              <a:t>solo para los estudiantes </a:t>
            </a:r>
            <a:r>
              <a:rPr lang="es-ES" sz="1400" dirty="0" smtClean="0">
                <a:latin typeface="Verdana" panose="020B0604030504040204" pitchFamily="34" charset="0"/>
                <a:ea typeface="Verdana" panose="020B0604030504040204" pitchFamily="34" charset="0"/>
                <a:cs typeface="Verdana" panose="020B0604030504040204" pitchFamily="34" charset="0"/>
              </a:rPr>
              <a:t>de </a:t>
            </a:r>
            <a:r>
              <a:rPr lang="es-ES" sz="1400" dirty="0">
                <a:latin typeface="Verdana" panose="020B0604030504040204" pitchFamily="34" charset="0"/>
                <a:ea typeface="Verdana" panose="020B0604030504040204" pitchFamily="34" charset="0"/>
                <a:cs typeface="Verdana" panose="020B0604030504040204" pitchFamily="34" charset="0"/>
              </a:rPr>
              <a:t>12 </a:t>
            </a:r>
            <a:r>
              <a:rPr lang="es-ES" sz="1400" dirty="0" smtClean="0">
                <a:latin typeface="Verdana" panose="020B0604030504040204" pitchFamily="34" charset="0"/>
                <a:ea typeface="Verdana" panose="020B0604030504040204" pitchFamily="34" charset="0"/>
                <a:cs typeface="Verdana" panose="020B0604030504040204" pitchFamily="34" charset="0"/>
              </a:rPr>
              <a:t>grado (SENIOR YEAR ONLY)</a:t>
            </a:r>
          </a:p>
          <a:p>
            <a:pPr marL="285750" indent="-285750">
              <a:buFont typeface="Wingdings" panose="05000000000000000000" pitchFamily="2" charset="2"/>
              <a:buChar char="v"/>
            </a:pPr>
            <a:r>
              <a:rPr lang="es-ES" sz="1400" dirty="0" smtClean="0">
                <a:latin typeface="Verdana" panose="020B0604030504040204" pitchFamily="34" charset="0"/>
                <a:ea typeface="Verdana" panose="020B0604030504040204" pitchFamily="34" charset="0"/>
                <a:cs typeface="Verdana" panose="020B0604030504040204" pitchFamily="34" charset="0"/>
              </a:rPr>
              <a:t>La </a:t>
            </a:r>
            <a:r>
              <a:rPr lang="es-ES" sz="1400" dirty="0">
                <a:latin typeface="Verdana" panose="020B0604030504040204" pitchFamily="34" charset="0"/>
                <a:ea typeface="Verdana" panose="020B0604030504040204" pitchFamily="34" charset="0"/>
                <a:cs typeface="Verdana" panose="020B0604030504040204" pitchFamily="34" charset="0"/>
              </a:rPr>
              <a:t>aplicación </a:t>
            </a:r>
            <a:r>
              <a:rPr lang="es-ES" sz="1400" dirty="0" smtClean="0">
                <a:latin typeface="Verdana" panose="020B0604030504040204" pitchFamily="34" charset="0"/>
                <a:ea typeface="Verdana" panose="020B0604030504040204" pitchFamily="34" charset="0"/>
                <a:cs typeface="Verdana" panose="020B0604030504040204" pitchFamily="34" charset="0"/>
              </a:rPr>
              <a:t>abre </a:t>
            </a:r>
            <a:r>
              <a:rPr lang="es-ES" sz="1400" b="1" dirty="0" smtClean="0">
                <a:latin typeface="Verdana" panose="020B0604030504040204" pitchFamily="34" charset="0"/>
                <a:ea typeface="Verdana" panose="020B0604030504040204" pitchFamily="34" charset="0"/>
                <a:cs typeface="Verdana" panose="020B0604030504040204" pitchFamily="34" charset="0"/>
              </a:rPr>
              <a:t>(NUEVO) Octubre </a:t>
            </a:r>
            <a:r>
              <a:rPr lang="es-ES" sz="1400" b="1" dirty="0">
                <a:latin typeface="Verdana" panose="020B0604030504040204" pitchFamily="34" charset="0"/>
                <a:ea typeface="Verdana" panose="020B0604030504040204" pitchFamily="34" charset="0"/>
                <a:cs typeface="Verdana" panose="020B0604030504040204" pitchFamily="34" charset="0"/>
              </a:rPr>
              <a:t>1ro </a:t>
            </a:r>
            <a:r>
              <a:rPr lang="es-ES" sz="1400" dirty="0">
                <a:latin typeface="Verdana" panose="020B0604030504040204" pitchFamily="34" charset="0"/>
                <a:ea typeface="Verdana" panose="020B0604030504040204" pitchFamily="34" charset="0"/>
                <a:cs typeface="Verdana" panose="020B0604030504040204" pitchFamily="34" charset="0"/>
              </a:rPr>
              <a:t>y sierra el día </a:t>
            </a:r>
            <a:r>
              <a:rPr lang="es-ES" sz="1400" dirty="0" smtClean="0">
                <a:latin typeface="Verdana" panose="020B0604030504040204" pitchFamily="34" charset="0"/>
                <a:ea typeface="Verdana" panose="020B0604030504040204" pitchFamily="34" charset="0"/>
                <a:cs typeface="Verdana" panose="020B0604030504040204" pitchFamily="34" charset="0"/>
              </a:rPr>
              <a:t>de </a:t>
            </a:r>
            <a:r>
              <a:rPr lang="es-ES" sz="1400" dirty="0">
                <a:latin typeface="Verdana" panose="020B0604030504040204" pitchFamily="34" charset="0"/>
                <a:ea typeface="Verdana" panose="020B0604030504040204" pitchFamily="34" charset="0"/>
                <a:cs typeface="Verdana" panose="020B0604030504040204" pitchFamily="34" charset="0"/>
              </a:rPr>
              <a:t>graduación de High </a:t>
            </a:r>
            <a:r>
              <a:rPr lang="es-ES" sz="1400" dirty="0" err="1">
                <a:latin typeface="Verdana" panose="020B0604030504040204" pitchFamily="34" charset="0"/>
                <a:ea typeface="Verdana" panose="020B0604030504040204" pitchFamily="34" charset="0"/>
                <a:cs typeface="Verdana" panose="020B0604030504040204" pitchFamily="34" charset="0"/>
              </a:rPr>
              <a:t>School</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v"/>
            </a:pPr>
            <a:r>
              <a:rPr lang="es-ES" sz="1400" dirty="0" smtClean="0">
                <a:latin typeface="Verdana" panose="020B0604030504040204" pitchFamily="34" charset="0"/>
                <a:ea typeface="Verdana" panose="020B0604030504040204" pitchFamily="34" charset="0"/>
                <a:cs typeface="Verdana" panose="020B0604030504040204" pitchFamily="34" charset="0"/>
              </a:rPr>
              <a:t>Solo </a:t>
            </a:r>
            <a:r>
              <a:rPr lang="es-ES" sz="1400" dirty="0">
                <a:latin typeface="Verdana" panose="020B0604030504040204" pitchFamily="34" charset="0"/>
                <a:ea typeface="Verdana" panose="020B0604030504040204" pitchFamily="34" charset="0"/>
                <a:cs typeface="Verdana" panose="020B0604030504040204" pitchFamily="34" charset="0"/>
              </a:rPr>
              <a:t>tienen una </a:t>
            </a:r>
            <a:r>
              <a:rPr lang="es-ES" sz="1400" dirty="0" smtClean="0">
                <a:latin typeface="Verdana" panose="020B0604030504040204" pitchFamily="34" charset="0"/>
                <a:ea typeface="Verdana" panose="020B0604030504040204" pitchFamily="34" charset="0"/>
                <a:cs typeface="Verdana" panose="020B0604030504040204" pitchFamily="34" charset="0"/>
              </a:rPr>
              <a:t>oportunidad </a:t>
            </a:r>
            <a:r>
              <a:rPr lang="es-ES" sz="1400" dirty="0">
                <a:latin typeface="Verdana" panose="020B0604030504040204" pitchFamily="34" charset="0"/>
                <a:ea typeface="Verdana" panose="020B0604030504040204" pitchFamily="34" charset="0"/>
                <a:cs typeface="Verdana" panose="020B0604030504040204" pitchFamily="34" charset="0"/>
              </a:rPr>
              <a:t>para </a:t>
            </a:r>
            <a:r>
              <a:rPr lang="es-ES" sz="1400" dirty="0" smtClean="0">
                <a:latin typeface="Verdana" panose="020B0604030504040204" pitchFamily="34" charset="0"/>
                <a:ea typeface="Verdana" panose="020B0604030504040204" pitchFamily="34" charset="0"/>
                <a:cs typeface="Verdana" panose="020B0604030504040204" pitchFamily="34" charset="0"/>
              </a:rPr>
              <a:t>llenar la solicitud  </a:t>
            </a:r>
          </a:p>
          <a:p>
            <a:pPr marL="285750" indent="-285750">
              <a:buFont typeface="Wingdings" panose="05000000000000000000" pitchFamily="2" charset="2"/>
              <a:buChar char="v"/>
            </a:pPr>
            <a:r>
              <a:rPr lang="es-ES" sz="1400" dirty="0" smtClean="0">
                <a:latin typeface="Verdana" panose="020B0604030504040204" pitchFamily="34" charset="0"/>
                <a:ea typeface="Verdana" panose="020B0604030504040204" pitchFamily="34" charset="0"/>
                <a:cs typeface="Verdana" panose="020B0604030504040204" pitchFamily="34" charset="0"/>
              </a:rPr>
              <a:t>Una </a:t>
            </a:r>
            <a:r>
              <a:rPr lang="es-ES" sz="1400" dirty="0">
                <a:latin typeface="Verdana" panose="020B0604030504040204" pitchFamily="34" charset="0"/>
                <a:ea typeface="Verdana" panose="020B0604030504040204" pitchFamily="34" charset="0"/>
                <a:cs typeface="Verdana" panose="020B0604030504040204" pitchFamily="34" charset="0"/>
              </a:rPr>
              <a:t>vez graduados de High </a:t>
            </a:r>
            <a:r>
              <a:rPr lang="es-ES" sz="1400" dirty="0" err="1">
                <a:latin typeface="Verdana" panose="020B0604030504040204" pitchFamily="34" charset="0"/>
                <a:ea typeface="Verdana" panose="020B0604030504040204" pitchFamily="34" charset="0"/>
                <a:cs typeface="Verdana" panose="020B0604030504040204" pitchFamily="34" charset="0"/>
              </a:rPr>
              <a:t>School</a:t>
            </a:r>
            <a:r>
              <a:rPr lang="es-ES" sz="1400" dirty="0">
                <a:latin typeface="Verdana" panose="020B0604030504040204" pitchFamily="34" charset="0"/>
                <a:ea typeface="Verdana" panose="020B0604030504040204" pitchFamily="34" charset="0"/>
                <a:cs typeface="Verdana" panose="020B0604030504040204" pitchFamily="34" charset="0"/>
              </a:rPr>
              <a:t>, no podrán llenar la </a:t>
            </a:r>
            <a:r>
              <a:rPr lang="es-ES" sz="1400" dirty="0" smtClean="0">
                <a:latin typeface="Verdana" panose="020B0604030504040204" pitchFamily="34" charset="0"/>
                <a:ea typeface="Verdana" panose="020B0604030504040204" pitchFamily="34" charset="0"/>
                <a:cs typeface="Verdana" panose="020B0604030504040204" pitchFamily="34" charset="0"/>
              </a:rPr>
              <a:t>solicitud </a:t>
            </a:r>
          </a:p>
          <a:p>
            <a:pPr marL="285750" indent="-285750">
              <a:buFont typeface="Wingdings" panose="05000000000000000000" pitchFamily="2" charset="2"/>
              <a:buChar char="v"/>
            </a:pPr>
            <a:r>
              <a:rPr lang="es-ES" sz="1400" dirty="0" smtClean="0">
                <a:latin typeface="Verdana" panose="020B0604030504040204" pitchFamily="34" charset="0"/>
                <a:ea typeface="Verdana" panose="020B0604030504040204" pitchFamily="34" charset="0"/>
                <a:cs typeface="Verdana" panose="020B0604030504040204" pitchFamily="34" charset="0"/>
              </a:rPr>
              <a:t>Apliquen temprano para tener la oportunidad de obtener (si son elegibles), dinero gratuito para ayudarles con el costo de la universidad</a:t>
            </a:r>
          </a:p>
          <a:p>
            <a:pPr marL="285750" indent="-285750">
              <a:buFont typeface="Wingdings" panose="05000000000000000000" pitchFamily="2" charset="2"/>
              <a:buChar char="v"/>
            </a:pPr>
            <a:r>
              <a:rPr lang="es-ES" sz="1400" dirty="0" smtClean="0">
                <a:latin typeface="Verdana" panose="020B0604030504040204" pitchFamily="34" charset="0"/>
                <a:ea typeface="Verdana" panose="020B0604030504040204" pitchFamily="34" charset="0"/>
                <a:cs typeface="Verdana" panose="020B0604030504040204" pitchFamily="34" charset="0"/>
              </a:rPr>
              <a:t>Una aplicación se usa para múltiples programas de becas, no solo para la beca de Florida Bright </a:t>
            </a:r>
            <a:r>
              <a:rPr lang="es-ES" sz="1400" dirty="0" err="1" smtClean="0">
                <a:latin typeface="Verdana" panose="020B0604030504040204" pitchFamily="34" charset="0"/>
                <a:ea typeface="Verdana" panose="020B0604030504040204" pitchFamily="34" charset="0"/>
                <a:cs typeface="Verdana" panose="020B0604030504040204" pitchFamily="34" charset="0"/>
              </a:rPr>
              <a:t>Futures</a:t>
            </a:r>
            <a:endParaRPr lang="es-ES"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v"/>
            </a:pPr>
            <a:r>
              <a:rPr lang="es-ES" sz="1400" dirty="0" smtClean="0">
                <a:latin typeface="Verdana" panose="020B0604030504040204" pitchFamily="34" charset="0"/>
                <a:ea typeface="Verdana" panose="020B0604030504040204" pitchFamily="34" charset="0"/>
                <a:cs typeface="Verdana" panose="020B0604030504040204" pitchFamily="34" charset="0"/>
              </a:rPr>
              <a:t>Los estudiantes son responsables por seguir el curso de la aplicación (FFAA).  Deben de entrar a nuestra </a:t>
            </a:r>
            <a:r>
              <a:rPr lang="es-ES" sz="1400" dirty="0">
                <a:latin typeface="Verdana" panose="020B0604030504040204" pitchFamily="34" charset="0"/>
                <a:ea typeface="Verdana" panose="020B0604030504040204" pitchFamily="34" charset="0"/>
                <a:cs typeface="Verdana" panose="020B0604030504040204" pitchFamily="34" charset="0"/>
              </a:rPr>
              <a:t>página</a:t>
            </a:r>
            <a:r>
              <a:rPr lang="es-ES" sz="1400" dirty="0" smtClean="0">
                <a:latin typeface="Verdana" panose="020B0604030504040204" pitchFamily="34" charset="0"/>
                <a:ea typeface="Verdana" panose="020B0604030504040204" pitchFamily="34" charset="0"/>
                <a:cs typeface="Verdana" panose="020B0604030504040204" pitchFamily="34" charset="0"/>
              </a:rPr>
              <a:t> con su </a:t>
            </a:r>
            <a:r>
              <a:rPr lang="es-ES" sz="1400" dirty="0">
                <a:latin typeface="Verdana" panose="020B0604030504040204" pitchFamily="34" charset="0"/>
                <a:ea typeface="Verdana" panose="020B0604030504040204" pitchFamily="34" charset="0"/>
                <a:cs typeface="Verdana" panose="020B0604030504040204" pitchFamily="34" charset="0"/>
              </a:rPr>
              <a:t>número</a:t>
            </a:r>
            <a:r>
              <a:rPr lang="es-ES" sz="1400" dirty="0" smtClean="0">
                <a:latin typeface="Verdana" panose="020B0604030504040204" pitchFamily="34" charset="0"/>
                <a:ea typeface="Verdana" panose="020B0604030504040204" pitchFamily="34" charset="0"/>
                <a:cs typeface="Verdana" panose="020B0604030504040204" pitchFamily="34" charset="0"/>
              </a:rPr>
              <a:t> de clave para obtener información acerca del proceso de la aplicación</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284" y="304800"/>
            <a:ext cx="1676399" cy="762000"/>
          </a:xfrm>
          <a:prstGeom prst="rect">
            <a:avLst/>
          </a:prstGeom>
        </p:spPr>
      </p:pic>
    </p:spTree>
    <p:extLst>
      <p:ext uri="{BB962C8B-B14F-4D97-AF65-F5344CB8AC3E}">
        <p14:creationId xmlns:p14="http://schemas.microsoft.com/office/powerpoint/2010/main" val="3330365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692" t="13535" r="16508" b="9229"/>
          <a:stretch/>
        </p:blipFill>
        <p:spPr bwMode="auto">
          <a:xfrm>
            <a:off x="1744861" y="2324100"/>
            <a:ext cx="5373291"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287806" y="1027664"/>
            <a:ext cx="6780427" cy="1143000"/>
          </a:xfrm>
        </p:spPr>
        <p:txBody>
          <a:bodyPr/>
          <a:lstStyle/>
          <a:p>
            <a:r>
              <a:rPr lang="en-US" dirty="0" smtClean="0"/>
              <a:t>FFAA</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17</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sp>
        <p:nvSpPr>
          <p:cNvPr id="17" name="6-Point Star 16"/>
          <p:cNvSpPr/>
          <p:nvPr/>
        </p:nvSpPr>
        <p:spPr>
          <a:xfrm>
            <a:off x="2619113" y="3635763"/>
            <a:ext cx="266700" cy="404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8041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11" t="12464" r="17447" b="8326"/>
          <a:stretch/>
        </p:blipFill>
        <p:spPr bwMode="auto">
          <a:xfrm>
            <a:off x="1163415" y="911765"/>
            <a:ext cx="7980586" cy="560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8B37D5FE-740C-46F5-801A-FA5477D9711F}" type="slidenum">
              <a:rPr lang="en-US" smtClean="0"/>
              <a:pPr/>
              <a:t>18</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sp>
        <p:nvSpPr>
          <p:cNvPr id="24" name="6-Point Star 23"/>
          <p:cNvSpPr/>
          <p:nvPr/>
        </p:nvSpPr>
        <p:spPr>
          <a:xfrm>
            <a:off x="3210157" y="1102690"/>
            <a:ext cx="266700" cy="404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6477000" y="3716608"/>
            <a:ext cx="2286000" cy="7029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Now known as </a:t>
            </a:r>
            <a:r>
              <a:rPr lang="en-US" sz="1100" dirty="0" err="1" smtClean="0"/>
              <a:t>Benacquisto</a:t>
            </a:r>
            <a:r>
              <a:rPr lang="en-US" sz="1100" dirty="0" smtClean="0"/>
              <a:t> Scholarship</a:t>
            </a:r>
            <a:endParaRPr lang="en-US" sz="1100" dirty="0"/>
          </a:p>
        </p:txBody>
      </p:sp>
    </p:spTree>
    <p:extLst>
      <p:ext uri="{BB962C8B-B14F-4D97-AF65-F5344CB8AC3E}">
        <p14:creationId xmlns:p14="http://schemas.microsoft.com/office/powerpoint/2010/main" val="1050241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19</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pic>
        <p:nvPicPr>
          <p:cNvPr id="17"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6356" t="12500" r="17447" b="14376"/>
          <a:stretch/>
        </p:blipFill>
        <p:spPr bwMode="auto">
          <a:xfrm>
            <a:off x="1163414" y="882234"/>
            <a:ext cx="7980586" cy="498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6-Point Star 24"/>
          <p:cNvSpPr/>
          <p:nvPr/>
        </p:nvSpPr>
        <p:spPr>
          <a:xfrm>
            <a:off x="3100060" y="1234329"/>
            <a:ext cx="266700" cy="404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1290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7024744" cy="1143000"/>
          </a:xfrm>
        </p:spPr>
        <p:txBody>
          <a:bodyPr>
            <a:normAutofit fontScale="90000"/>
          </a:bodyPr>
          <a:lstStyle/>
          <a:p>
            <a:pPr algn="ctr"/>
            <a:r>
              <a:rPr lang="es-CO" b="1" i="1">
                <a:ea typeface="Arial Unicode MS" panose="020B0604020202020204" pitchFamily="34" charset="-128"/>
                <a:cs typeface="Arial Unicode MS" panose="020B0604020202020204" pitchFamily="34" charset="-128"/>
              </a:rPr>
              <a:t>Que es </a:t>
            </a:r>
            <a:r>
              <a:rPr lang="es-CO" b="1" i="1" smtClean="0">
                <a:ea typeface="Arial Unicode MS" panose="020B0604020202020204" pitchFamily="34" charset="-128"/>
                <a:cs typeface="Arial Unicode MS" panose="020B0604020202020204" pitchFamily="34" charset="-128"/>
              </a:rPr>
              <a:t>La </a:t>
            </a:r>
            <a:r>
              <a:rPr lang="es-CO" b="1" i="1">
                <a:ea typeface="Arial Unicode MS" panose="020B0604020202020204" pitchFamily="34" charset="-128"/>
                <a:cs typeface="Arial Unicode MS" panose="020B0604020202020204" pitchFamily="34" charset="-128"/>
              </a:rPr>
              <a:t>Ayuda </a:t>
            </a:r>
            <a:r>
              <a:rPr lang="es-CO" b="1" i="1" smtClean="0">
                <a:ea typeface="Arial Unicode MS" panose="020B0604020202020204" pitchFamily="34" charset="-128"/>
                <a:cs typeface="Arial Unicode MS" panose="020B0604020202020204" pitchFamily="34" charset="-128"/>
              </a:rPr>
              <a:t>Financiera?</a:t>
            </a:r>
            <a:endParaRPr lang="en-US"/>
          </a:p>
        </p:txBody>
      </p:sp>
      <p:sp>
        <p:nvSpPr>
          <p:cNvPr id="3" name="Content Placeholder 2"/>
          <p:cNvSpPr>
            <a:spLocks noGrp="1"/>
          </p:cNvSpPr>
          <p:nvPr>
            <p:ph idx="1"/>
          </p:nvPr>
        </p:nvSpPr>
        <p:spPr/>
        <p:txBody>
          <a:bodyPr/>
          <a:lstStyle/>
          <a:p>
            <a:r>
              <a:rPr lang="es-CO"/>
              <a:t>Ayuda financiera es dinero recibido de:</a:t>
            </a:r>
            <a:endParaRPr lang="en-US"/>
          </a:p>
          <a:p>
            <a:pPr lvl="1">
              <a:buFont typeface="Wingdings" panose="05000000000000000000" pitchFamily="2" charset="2"/>
              <a:buChar char="v"/>
            </a:pPr>
            <a:r>
              <a:rPr lang="es-CO" sz="2400"/>
              <a:t>El </a:t>
            </a:r>
            <a:r>
              <a:rPr lang="es-CO" sz="2400" smtClean="0"/>
              <a:t>gobierno federal </a:t>
            </a:r>
            <a:endParaRPr lang="en-US" sz="2400"/>
          </a:p>
          <a:p>
            <a:pPr lvl="1">
              <a:buFont typeface="Wingdings" panose="05000000000000000000" pitchFamily="2" charset="2"/>
              <a:buChar char="v"/>
            </a:pPr>
            <a:r>
              <a:rPr lang="es-ES_tradnl" sz="2400"/>
              <a:t>El gobierno e</a:t>
            </a:r>
            <a:r>
              <a:rPr lang="es-ES_tradnl" sz="2400" smtClean="0"/>
              <a:t>statal</a:t>
            </a:r>
            <a:endParaRPr lang="en-US" sz="2400"/>
          </a:p>
          <a:p>
            <a:pPr lvl="1">
              <a:buFont typeface="Wingdings" panose="05000000000000000000" pitchFamily="2" charset="2"/>
              <a:buChar char="v"/>
            </a:pPr>
            <a:r>
              <a:rPr lang="en-US" sz="2400" smtClean="0"/>
              <a:t>Algunas </a:t>
            </a:r>
            <a:r>
              <a:rPr lang="es-CO" sz="2400" smtClean="0"/>
              <a:t>instituciones otorgan </a:t>
            </a:r>
            <a:r>
              <a:rPr lang="es-CO" sz="2400"/>
              <a:t>a los estudiantes para ayudarles a </a:t>
            </a:r>
            <a:r>
              <a:rPr lang="es-CO" sz="2400" smtClean="0"/>
              <a:t>pagar los </a:t>
            </a:r>
            <a:r>
              <a:rPr lang="es-CO" sz="2400"/>
              <a:t>gastos universitarios</a:t>
            </a:r>
            <a:endParaRPr lang="en-US" sz="2400"/>
          </a:p>
          <a:p>
            <a:pPr lvl="1">
              <a:buFont typeface="Wingdings" panose="05000000000000000000" pitchFamily="2" charset="2"/>
              <a:buChar char="v"/>
            </a:pPr>
            <a:r>
              <a:rPr lang="es-CO" sz="2400"/>
              <a:t>Becas privadas</a:t>
            </a:r>
            <a:endParaRPr lang="en-US" sz="2400"/>
          </a:p>
          <a:p>
            <a:endParaRPr lang="en-US"/>
          </a:p>
          <a:p>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a:t>
            </a:fld>
            <a:endParaRPr lang="en-US"/>
          </a:p>
        </p:txBody>
      </p:sp>
      <p:pic>
        <p:nvPicPr>
          <p:cNvPr id="7" name="Picture 6"/>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1478137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err="1" smtClean="0"/>
              <a:t>Becas</a:t>
            </a:r>
            <a:r>
              <a:rPr lang="en-US" dirty="0" smtClean="0"/>
              <a:t>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a:t>Access to Better Learning and Education (ABLE) </a:t>
            </a:r>
          </a:p>
          <a:p>
            <a:r>
              <a:rPr lang="en-US" dirty="0" smtClean="0"/>
              <a:t>Florida Resident Access (FRAG)</a:t>
            </a:r>
          </a:p>
          <a:p>
            <a:r>
              <a:rPr lang="en-US" dirty="0" smtClean="0"/>
              <a:t>Florida Student Assistance (FSAG)</a:t>
            </a:r>
          </a:p>
          <a:p>
            <a:r>
              <a:rPr lang="en-US" dirty="0" smtClean="0"/>
              <a:t>Jose Marti Scholarship Challenge (JM) </a:t>
            </a:r>
          </a:p>
          <a:p>
            <a:pPr marL="68580" indent="0">
              <a:buNone/>
            </a:pPr>
            <a:r>
              <a:rPr lang="en-US" dirty="0" smtClean="0"/>
              <a:t/>
            </a:r>
            <a:br>
              <a:rPr lang="en-US" dirty="0" smtClean="0"/>
            </a:b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20</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61123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Scholarships	 </a:t>
            </a:r>
            <a:endParaRPr lang="en-US" dirty="0"/>
          </a:p>
        </p:txBody>
      </p:sp>
      <p:sp>
        <p:nvSpPr>
          <p:cNvPr id="3" name="Content Placeholder 2"/>
          <p:cNvSpPr>
            <a:spLocks noGrp="1"/>
          </p:cNvSpPr>
          <p:nvPr>
            <p:ph idx="1"/>
          </p:nvPr>
        </p:nvSpPr>
        <p:spPr>
          <a:xfrm>
            <a:off x="1295400" y="2358423"/>
            <a:ext cx="6400800" cy="3508977"/>
          </a:xfrm>
        </p:spPr>
        <p:txBody>
          <a:bodyPr>
            <a:normAutofit fontScale="85000" lnSpcReduction="20000"/>
          </a:bodyPr>
          <a:lstStyle/>
          <a:p>
            <a:r>
              <a:rPr lang="en-US" dirty="0" smtClean="0"/>
              <a:t>Bright Futures (BF)</a:t>
            </a:r>
          </a:p>
          <a:p>
            <a:pPr lvl="1"/>
            <a:r>
              <a:rPr lang="en-US" dirty="0" smtClean="0">
                <a:hlinkClick r:id="rId3"/>
              </a:rPr>
              <a:t>Student Handbook</a:t>
            </a:r>
            <a:endParaRPr lang="en-US" dirty="0" smtClean="0"/>
          </a:p>
          <a:p>
            <a:pPr lvl="1"/>
            <a:r>
              <a:rPr lang="en-US" dirty="0" smtClean="0">
                <a:hlinkClick r:id="rId4"/>
              </a:rPr>
              <a:t>Chart of Eligibility and Award Criteria </a:t>
            </a:r>
            <a:endParaRPr lang="en-US" dirty="0" smtClean="0"/>
          </a:p>
          <a:p>
            <a:r>
              <a:rPr lang="en-US" dirty="0" err="1" smtClean="0"/>
              <a:t>Benacquisto</a:t>
            </a:r>
            <a:r>
              <a:rPr lang="en-US" dirty="0" smtClean="0"/>
              <a:t> Scholarship </a:t>
            </a:r>
          </a:p>
          <a:p>
            <a:pPr lvl="1"/>
            <a:r>
              <a:rPr lang="en-US" sz="2100" dirty="0" smtClean="0"/>
              <a:t>Formerly known as Florida Incentive Scholarship</a:t>
            </a:r>
          </a:p>
          <a:p>
            <a:r>
              <a:rPr lang="en-US" dirty="0" smtClean="0"/>
              <a:t>Mary McLeod Bethune (MMB)</a:t>
            </a:r>
          </a:p>
          <a:p>
            <a:r>
              <a:rPr lang="en-US" dirty="0" smtClean="0"/>
              <a:t>Rosewood Family (RFS)</a:t>
            </a:r>
          </a:p>
          <a:p>
            <a:r>
              <a:rPr lang="en-US" dirty="0" smtClean="0"/>
              <a:t>Scholarships for Children and Spouses of Deceased or Disabled Veterans (CSDDV) </a:t>
            </a:r>
          </a:p>
          <a:p>
            <a:pPr marL="68580" indent="0">
              <a:buNone/>
            </a:pP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r>
              <a:rPr lang="en-US" dirty="0" smtClean="0"/>
              <a:t>2017-18</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21</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881634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Mas…	 </a:t>
            </a:r>
            <a:endParaRPr lang="en-US" dirty="0"/>
          </a:p>
        </p:txBody>
      </p:sp>
      <p:sp>
        <p:nvSpPr>
          <p:cNvPr id="3" name="Content Placeholder 2"/>
          <p:cNvSpPr>
            <a:spLocks noGrp="1"/>
          </p:cNvSpPr>
          <p:nvPr>
            <p:ph idx="1"/>
          </p:nvPr>
        </p:nvSpPr>
        <p:spPr>
          <a:xfrm>
            <a:off x="1371600" y="2323652"/>
            <a:ext cx="6857999" cy="3508977"/>
          </a:xfrm>
        </p:spPr>
        <p:txBody>
          <a:bodyPr>
            <a:normAutofit/>
          </a:bodyPr>
          <a:lstStyle/>
          <a:p>
            <a:r>
              <a:rPr lang="en-US" dirty="0" smtClean="0"/>
              <a:t>First Generation Matching Grant (FGMG)</a:t>
            </a:r>
          </a:p>
          <a:p>
            <a:r>
              <a:rPr lang="en-US" dirty="0" smtClean="0"/>
              <a:t>Minority Teacher Education Program Scholarship (MTES)</a:t>
            </a:r>
          </a:p>
          <a:p>
            <a:r>
              <a:rPr lang="en-US" dirty="0" smtClean="0"/>
              <a:t>Florida Work Experience Program (FWEP)</a:t>
            </a:r>
            <a:br>
              <a:rPr lang="en-US" dirty="0" smtClean="0"/>
            </a:b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7" name="Rectangle 16"/>
          <p:cNvSpPr/>
          <p:nvPr/>
        </p:nvSpPr>
        <p:spPr>
          <a:xfrm>
            <a:off x="1163414" y="6521451"/>
            <a:ext cx="6083717" cy="369332"/>
          </a:xfrm>
          <a:prstGeom prst="rect">
            <a:avLst/>
          </a:prstGeom>
        </p:spPr>
        <p:txBody>
          <a:bodyPr wrap="none">
            <a:spAutoFit/>
          </a:bodyPr>
          <a:lstStyle/>
          <a:p>
            <a:r>
              <a:rPr lang="en-US" dirty="0" smtClean="0">
                <a:solidFill>
                  <a:schemeClr val="bg1"/>
                </a:solidFill>
              </a:rPr>
              <a:t>Money for College  - </a:t>
            </a:r>
            <a:r>
              <a:rPr lang="en-US" dirty="0" smtClean="0">
                <a:solidFill>
                  <a:schemeClr val="bg1"/>
                </a:solidFill>
                <a:hlinkClick r:id="rId9"/>
              </a:rPr>
              <a:t>Florida Scholarships and Grants</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493419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848" y="1067061"/>
            <a:ext cx="7024744" cy="1143000"/>
          </a:xfrm>
        </p:spPr>
        <p:txBody>
          <a:bodyPr>
            <a:normAutofit/>
          </a:bodyPr>
          <a:lstStyle/>
          <a:p>
            <a:r>
              <a:rPr lang="en-US" dirty="0" smtClean="0"/>
              <a:t>2016-17 award amounts</a:t>
            </a:r>
            <a:endParaRPr lang="en-US" dirty="0"/>
          </a:p>
        </p:txBody>
      </p:sp>
      <p:sp>
        <p:nvSpPr>
          <p:cNvPr id="3" name="Content Placeholder 2"/>
          <p:cNvSpPr>
            <a:spLocks noGrp="1"/>
          </p:cNvSpPr>
          <p:nvPr>
            <p:ph idx="1"/>
          </p:nvPr>
        </p:nvSpPr>
        <p:spPr>
          <a:xfrm>
            <a:off x="1219200" y="2133600"/>
            <a:ext cx="7391400" cy="3699029"/>
          </a:xfrm>
        </p:spPr>
        <p:txBody>
          <a:bodyPr>
            <a:normAutofit fontScale="62500" lnSpcReduction="20000"/>
          </a:bodyPr>
          <a:lstStyle/>
          <a:p>
            <a:r>
              <a:rPr lang="en-US" dirty="0"/>
              <a:t>ABLE </a:t>
            </a:r>
            <a:r>
              <a:rPr lang="en-US" dirty="0" smtClean="0"/>
              <a:t>			$1,500 				annually </a:t>
            </a:r>
            <a:endParaRPr lang="en-US" dirty="0"/>
          </a:p>
          <a:p>
            <a:r>
              <a:rPr lang="en-US" dirty="0" err="1" smtClean="0"/>
              <a:t>Benacquisto</a:t>
            </a:r>
            <a:r>
              <a:rPr lang="en-US" dirty="0"/>
              <a:t>		COA less BF/NMS awards		annually</a:t>
            </a:r>
          </a:p>
          <a:p>
            <a:r>
              <a:rPr lang="en-US" dirty="0" smtClean="0"/>
              <a:t>BF </a:t>
            </a:r>
            <a:r>
              <a:rPr lang="en-US" dirty="0"/>
              <a:t>(FAS) </a:t>
            </a:r>
            <a:r>
              <a:rPr lang="en-US" dirty="0" smtClean="0"/>
              <a:t>		$52 </a:t>
            </a:r>
            <a:r>
              <a:rPr lang="en-US" dirty="0"/>
              <a:t>to </a:t>
            </a:r>
            <a:r>
              <a:rPr lang="en-US" dirty="0" smtClean="0"/>
              <a:t>$103 			per CH</a:t>
            </a:r>
            <a:endParaRPr lang="en-US" dirty="0"/>
          </a:p>
          <a:p>
            <a:r>
              <a:rPr lang="en-US" dirty="0"/>
              <a:t>BF (FMS) </a:t>
            </a:r>
            <a:r>
              <a:rPr lang="en-US" dirty="0" smtClean="0"/>
              <a:t>		$39 </a:t>
            </a:r>
            <a:r>
              <a:rPr lang="en-US" dirty="0"/>
              <a:t>to </a:t>
            </a:r>
            <a:r>
              <a:rPr lang="en-US" dirty="0" smtClean="0"/>
              <a:t>$77 			per CH</a:t>
            </a:r>
            <a:endParaRPr lang="en-US" dirty="0"/>
          </a:p>
          <a:p>
            <a:r>
              <a:rPr lang="en-US" dirty="0"/>
              <a:t>BF (GSV</a:t>
            </a:r>
            <a:r>
              <a:rPr lang="en-US" dirty="0" smtClean="0"/>
              <a:t>)		$39 </a:t>
            </a:r>
            <a:r>
              <a:rPr lang="en-US" dirty="0"/>
              <a:t>to </a:t>
            </a:r>
            <a:r>
              <a:rPr lang="en-US" dirty="0" smtClean="0"/>
              <a:t>$48 			per CH</a:t>
            </a:r>
            <a:endParaRPr lang="en-US" dirty="0"/>
          </a:p>
          <a:p>
            <a:r>
              <a:rPr lang="en-US" dirty="0"/>
              <a:t>CSDDV </a:t>
            </a:r>
            <a:r>
              <a:rPr lang="en-US" dirty="0" smtClean="0"/>
              <a:t>		tuition </a:t>
            </a:r>
            <a:r>
              <a:rPr lang="en-US" dirty="0"/>
              <a:t>and registration </a:t>
            </a:r>
            <a:r>
              <a:rPr lang="en-US" dirty="0" smtClean="0"/>
              <a:t>fees public	annually</a:t>
            </a:r>
          </a:p>
          <a:p>
            <a:pPr marL="2516188" lvl="8" indent="0">
              <a:buNone/>
            </a:pPr>
            <a:r>
              <a:rPr lang="en-US" dirty="0" smtClean="0"/>
              <a:t>	</a:t>
            </a:r>
            <a:r>
              <a:rPr lang="en-US" sz="2400" dirty="0" smtClean="0"/>
              <a:t>flat </a:t>
            </a:r>
            <a:r>
              <a:rPr lang="en-US" sz="2400" dirty="0"/>
              <a:t>rate (private) </a:t>
            </a:r>
          </a:p>
          <a:p>
            <a:r>
              <a:rPr lang="en-US" dirty="0" smtClean="0"/>
              <a:t>FGMG 		determined </a:t>
            </a:r>
            <a:r>
              <a:rPr lang="en-US" dirty="0"/>
              <a:t>by </a:t>
            </a:r>
            <a:r>
              <a:rPr lang="en-US" dirty="0" smtClean="0"/>
              <a:t>need		annually</a:t>
            </a:r>
            <a:endParaRPr lang="en-US" dirty="0"/>
          </a:p>
          <a:p>
            <a:r>
              <a:rPr lang="en-US" dirty="0" smtClean="0"/>
              <a:t>FFMT 			up to $4,000			annually</a:t>
            </a:r>
          </a:p>
          <a:p>
            <a:r>
              <a:rPr lang="en-US" dirty="0" smtClean="0"/>
              <a:t>FRAG 			$3,000				annually</a:t>
            </a:r>
            <a:endParaRPr lang="en-US" dirty="0"/>
          </a:p>
          <a:p>
            <a:r>
              <a:rPr lang="en-US" dirty="0" smtClean="0"/>
              <a:t>FSAG 			$2,610 max to $200 min		annually</a:t>
            </a:r>
          </a:p>
          <a:p>
            <a:r>
              <a:rPr lang="en-US" dirty="0" smtClean="0"/>
              <a:t>FWEP 			determined by need		annually</a:t>
            </a:r>
          </a:p>
          <a:p>
            <a:r>
              <a:rPr lang="en-US" dirty="0" smtClean="0"/>
              <a:t>JM			$2,000				annually</a:t>
            </a:r>
            <a:endParaRPr lang="en-US" dirty="0"/>
          </a:p>
          <a:p>
            <a:r>
              <a:rPr lang="en-US" dirty="0"/>
              <a:t>MMB </a:t>
            </a:r>
            <a:r>
              <a:rPr lang="en-US" dirty="0" smtClean="0"/>
              <a:t>			$3,000				annually</a:t>
            </a:r>
            <a:endParaRPr lang="en-US" dirty="0"/>
          </a:p>
          <a:p>
            <a:r>
              <a:rPr lang="en-US" dirty="0" smtClean="0"/>
              <a:t>RFS 			tuition &amp; fees up to $6,100		annually</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4127697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FloridaShines.org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pPr marL="411480" lvl="1" indent="-342900">
              <a:spcAft>
                <a:spcPct val="20000"/>
              </a:spcAft>
              <a:buFont typeface="Wingdings" panose="05000000000000000000" pitchFamily="2" charset="2"/>
              <a:buChar char="v"/>
              <a:defRPr/>
            </a:pPr>
            <a:r>
              <a:rPr lang="en-US" sz="1800"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FloridaShines.org</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a:latin typeface="Verdana" panose="020B0604030504040204" pitchFamily="34" charset="0"/>
                <a:ea typeface="Verdana" panose="020B0604030504040204" pitchFamily="34" charset="0"/>
                <a:cs typeface="Verdana" panose="020B0604030504040204" pitchFamily="34" charset="0"/>
              </a:rPr>
              <a:t>is Florida's official online student advising system that can assist high school students, college students, parents, and even counselors to help plan and track educational progress in Florida </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411480" lvl="1" indent="-342900">
              <a:spcAft>
                <a:spcPct val="20000"/>
              </a:spcAft>
              <a:buFont typeface="Wingdings" panose="05000000000000000000" pitchFamily="2" charset="2"/>
              <a:buChar char="v"/>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1800" dirty="0" smtClean="0">
                <a:latin typeface="Verdana" panose="020B0604030504040204" pitchFamily="34" charset="0"/>
                <a:ea typeface="Verdana" panose="020B0604030504040204" pitchFamily="34" charset="0"/>
                <a:cs typeface="Verdana" panose="020B0604030504040204" pitchFamily="34" charset="0"/>
              </a:rPr>
              <a:t>Bright Futures Scholarship Eligibility Evaluation</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nvSpPr>
        <p:spPr>
          <a:xfrm>
            <a:off x="1163414" y="6521451"/>
            <a:ext cx="2688557" cy="369332"/>
          </a:xfrm>
          <a:prstGeom prst="rect">
            <a:avLst/>
          </a:prstGeom>
        </p:spPr>
        <p:txBody>
          <a:bodyPr wrap="none">
            <a:spAutoFit/>
          </a:bodyPr>
          <a:lstStyle/>
          <a:p>
            <a:r>
              <a:rPr lang="en-US" dirty="0" err="1" smtClean="0">
                <a:solidFill>
                  <a:schemeClr val="bg1"/>
                </a:solidFill>
                <a:hlinkClick r:id="rId9"/>
              </a:rPr>
              <a:t>www.floridashines.org</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901312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74127"/>
            <a:ext cx="6553200" cy="4423325"/>
          </a:xfrm>
          <a:prstGeom prst="rect">
            <a:avLst/>
          </a:prstGeom>
        </p:spPr>
      </p:pic>
      <p:sp>
        <p:nvSpPr>
          <p:cNvPr id="2" name="Title 1"/>
          <p:cNvSpPr>
            <a:spLocks noGrp="1"/>
          </p:cNvSpPr>
          <p:nvPr>
            <p:ph type="title"/>
          </p:nvPr>
        </p:nvSpPr>
        <p:spPr>
          <a:xfrm>
            <a:off x="1371600" y="1027664"/>
            <a:ext cx="6400800" cy="1143000"/>
          </a:xfrm>
        </p:spPr>
        <p:txBody>
          <a:bodyPr>
            <a:normAutofit/>
          </a:bodyPr>
          <a:lstStyle/>
          <a:p>
            <a:r>
              <a:rPr lang="en-US" dirty="0" smtClean="0"/>
              <a:t>FloridaShines.org	 </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6-Point Star 14"/>
          <p:cNvSpPr/>
          <p:nvPr/>
        </p:nvSpPr>
        <p:spPr>
          <a:xfrm>
            <a:off x="2650678" y="4800600"/>
            <a:ext cx="266700" cy="404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2307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b="1" i="1" dirty="0" smtClean="0">
                <a:ea typeface="Arial Unicode MS" panose="020B0604020202020204" pitchFamily="34" charset="-128"/>
                <a:cs typeface="Arial Unicode MS" panose="020B0604020202020204" pitchFamily="34" charset="-128"/>
              </a:rPr>
              <a:t>Importante</a:t>
            </a:r>
            <a:endParaRPr lang="en-US" dirty="0"/>
          </a:p>
        </p:txBody>
      </p:sp>
      <p:sp>
        <p:nvSpPr>
          <p:cNvPr id="4" name="Date Placeholder 3"/>
          <p:cNvSpPr>
            <a:spLocks noGrp="1"/>
          </p:cNvSpPr>
          <p:nvPr>
            <p:ph type="dt" sz="half" idx="10"/>
          </p:nvPr>
        </p:nvSpPr>
        <p:spPr>
          <a:xfrm>
            <a:off x="6019800" y="286215"/>
            <a:ext cx="2133600" cy="365125"/>
          </a:xfrm>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26</a:t>
            </a:fld>
            <a:endParaRPr lang="en-US"/>
          </a:p>
        </p:txBody>
      </p:sp>
      <p:pic>
        <p:nvPicPr>
          <p:cNvPr id="7" name="Picture 2" descr="C:\Users\acevedi\AppData\Local\Microsoft\Windows\Temporary Internet Files\Content.IE5\ED11LRFB\MC900056715[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133600"/>
            <a:ext cx="1528877" cy="18680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4600" y="4343400"/>
            <a:ext cx="4572000" cy="757130"/>
          </a:xfrm>
          <a:prstGeom prst="rect">
            <a:avLst/>
          </a:prstGeom>
        </p:spPr>
        <p:txBody>
          <a:bodyPr>
            <a:spAutoFit/>
          </a:bodyPr>
          <a:lstStyle/>
          <a:p>
            <a:pPr marL="0" lvl="1" algn="ctr" defTabSz="1019175">
              <a:lnSpc>
                <a:spcPct val="80000"/>
              </a:lnSpc>
              <a:spcAft>
                <a:spcPct val="20000"/>
              </a:spcAft>
              <a:buClr>
                <a:schemeClr val="tx2"/>
              </a:buClr>
              <a:buSzPct val="70000"/>
            </a:pPr>
            <a:r>
              <a:rPr lang="es-CO" b="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Mantengan todos </a:t>
            </a:r>
            <a:r>
              <a:rPr lang="es-CO"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sus documentos de la ayuda financiera en un solo </a:t>
            </a:r>
            <a:r>
              <a:rPr lang="es-CO" b="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lugar</a:t>
            </a:r>
            <a:endParaRPr lang="es-CO"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10" name="Picture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942415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1600" dirty="0">
                <a:latin typeface="Verdana" panose="020B0604030504040204" pitchFamily="34" charset="0"/>
                <a:ea typeface="Verdana" panose="020B0604030504040204" pitchFamily="34" charset="0"/>
                <a:cs typeface="Verdana" panose="020B0604030504040204" pitchFamily="34" charset="0"/>
              </a:rPr>
              <a:t>$1.5 </a:t>
            </a:r>
            <a:r>
              <a:rPr lang="en-US" sz="1600" dirty="0" err="1" smtClean="0">
                <a:latin typeface="Verdana" panose="020B0604030504040204" pitchFamily="34" charset="0"/>
                <a:ea typeface="Verdana" panose="020B0604030504040204" pitchFamily="34" charset="0"/>
                <a:cs typeface="Verdana" panose="020B0604030504040204" pitchFamily="34" charset="0"/>
              </a:rPr>
              <a:t>millones</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de </a:t>
            </a:r>
            <a:r>
              <a:rPr lang="en-US" sz="1600" dirty="0" err="1">
                <a:latin typeface="Verdana" panose="020B0604030504040204" pitchFamily="34" charset="0"/>
                <a:ea typeface="Verdana" panose="020B0604030504040204" pitchFamily="34" charset="0"/>
                <a:cs typeface="Verdana" panose="020B0604030504040204" pitchFamily="34" charset="0"/>
              </a:rPr>
              <a:t>becas</a:t>
            </a:r>
            <a:r>
              <a:rPr lang="en-US" sz="1600" dirty="0">
                <a:latin typeface="Verdana" panose="020B0604030504040204" pitchFamily="34" charset="0"/>
                <a:ea typeface="Verdana" panose="020B0604030504040204" pitchFamily="34" charset="0"/>
                <a:cs typeface="Verdana" panose="020B0604030504040204" pitchFamily="34" charset="0"/>
              </a:rPr>
              <a:t> con un valor de </a:t>
            </a:r>
            <a:r>
              <a:rPr lang="en-US" sz="1600" dirty="0" smtClean="0">
                <a:latin typeface="Verdana" panose="020B0604030504040204" pitchFamily="34" charset="0"/>
                <a:ea typeface="Verdana" panose="020B0604030504040204" pitchFamily="34" charset="0"/>
                <a:cs typeface="Verdana" panose="020B0604030504040204" pitchFamily="34" charset="0"/>
              </a:rPr>
              <a:t>$3.4 miles de </a:t>
            </a:r>
            <a:r>
              <a:rPr lang="en-US" sz="1600" dirty="0" err="1" smtClean="0">
                <a:latin typeface="Verdana" panose="020B0604030504040204" pitchFamily="34" charset="0"/>
                <a:ea typeface="Verdana" panose="020B0604030504040204" pitchFamily="34" charset="0"/>
                <a:cs typeface="Verdana" panose="020B0604030504040204" pitchFamily="34" charset="0"/>
              </a:rPr>
              <a:t>millones</a:t>
            </a:r>
            <a:r>
              <a:rPr lang="en-US" sz="1600" dirty="0" smtClean="0">
                <a:latin typeface="Verdana" panose="020B0604030504040204" pitchFamily="34" charset="0"/>
                <a:ea typeface="Verdana" panose="020B0604030504040204" pitchFamily="34" charset="0"/>
                <a:cs typeface="Verdana" panose="020B0604030504040204" pitchFamily="34" charset="0"/>
              </a:rPr>
              <a:t> de </a:t>
            </a:r>
            <a:r>
              <a:rPr lang="en-US" sz="1600" dirty="0" err="1" smtClean="0">
                <a:latin typeface="Verdana" panose="020B0604030504040204" pitchFamily="34" charset="0"/>
                <a:ea typeface="Verdana" panose="020B0604030504040204" pitchFamily="34" charset="0"/>
                <a:cs typeface="Verdana" panose="020B0604030504040204" pitchFamily="34" charset="0"/>
              </a:rPr>
              <a:t>dolares</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1600" dirty="0" err="1" smtClean="0">
                <a:latin typeface="Verdana" panose="020B0604030504040204" pitchFamily="34" charset="0"/>
                <a:ea typeface="Verdana" panose="020B0604030504040204" pitchFamily="34" charset="0"/>
                <a:cs typeface="Verdana" panose="020B0604030504040204" pitchFamily="34" charset="0"/>
              </a:rPr>
              <a:t>Busqueda</a:t>
            </a:r>
            <a:r>
              <a:rPr lang="en-US" sz="1600" dirty="0" smtClean="0">
                <a:latin typeface="Verdana" panose="020B0604030504040204" pitchFamily="34" charset="0"/>
                <a:ea typeface="Verdana" panose="020B0604030504040204" pitchFamily="34" charset="0"/>
                <a:cs typeface="Verdana" panose="020B0604030504040204" pitchFamily="34" charset="0"/>
              </a:rPr>
              <a:t> de </a:t>
            </a:r>
            <a:r>
              <a:rPr lang="en-US" sz="1600" dirty="0" err="1" smtClean="0">
                <a:latin typeface="Verdana" panose="020B0604030504040204" pitchFamily="34" charset="0"/>
                <a:ea typeface="Verdana" panose="020B0604030504040204" pitchFamily="34" charset="0"/>
                <a:cs typeface="Verdana" panose="020B0604030504040204" pitchFamily="34" charset="0"/>
              </a:rPr>
              <a:t>objetivos</a:t>
            </a:r>
            <a:r>
              <a:rPr lang="en-US" sz="1600" dirty="0" smtClean="0">
                <a:latin typeface="Verdana" panose="020B0604030504040204" pitchFamily="34" charset="0"/>
                <a:ea typeface="Verdana" panose="020B0604030504040204" pitchFamily="34" charset="0"/>
                <a:cs typeface="Verdana" panose="020B0604030504040204" pitchFamily="34" charset="0"/>
              </a:rPr>
              <a:t> para la </a:t>
            </a:r>
            <a:r>
              <a:rPr lang="en-US" sz="1600" dirty="0" err="1" smtClean="0">
                <a:latin typeface="Verdana" panose="020B0604030504040204" pitchFamily="34" charset="0"/>
                <a:ea typeface="Verdana" panose="020B0604030504040204" pitchFamily="34" charset="0"/>
                <a:cs typeface="Verdana" panose="020B0604030504040204" pitchFamily="34" charset="0"/>
              </a:rPr>
              <a:t>educacion</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pPr marL="68580" indent="0">
              <a:buNone/>
            </a:pPr>
            <a:endParaRPr lang="en-US" sz="16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1600" dirty="0" err="1" smtClean="0">
                <a:latin typeface="Verdana" panose="020B0604030504040204" pitchFamily="34" charset="0"/>
                <a:ea typeface="Verdana" panose="020B0604030504040204" pitchFamily="34" charset="0"/>
                <a:cs typeface="Verdana" panose="020B0604030504040204" pitchFamily="34" charset="0"/>
              </a:rPr>
              <a:t>Otros</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recursos</a:t>
            </a:r>
            <a:r>
              <a:rPr lang="en-US" sz="1600" dirty="0" smtClean="0">
                <a:latin typeface="Verdana" panose="020B0604030504040204" pitchFamily="34" charset="0"/>
                <a:ea typeface="Verdana" panose="020B0604030504040204" pitchFamily="34" charset="0"/>
                <a:cs typeface="Verdana" panose="020B0604030504040204" pitchFamily="34" charset="0"/>
              </a:rPr>
              <a:t>…</a:t>
            </a:r>
          </a:p>
          <a:p>
            <a:pPr>
              <a:buFont typeface="Wingdings" panose="05000000000000000000" pitchFamily="2" charset="2"/>
              <a:buChar char="v"/>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r>
              <a:rPr lang="en-US" sz="1600" dirty="0" err="1" smtClean="0">
                <a:latin typeface="Verdana" panose="020B0604030504040204" pitchFamily="34" charset="0"/>
                <a:ea typeface="Verdana" panose="020B0604030504040204" pitchFamily="34" charset="0"/>
                <a:cs typeface="Verdana" panose="020B0604030504040204" pitchFamily="34" charset="0"/>
              </a:rPr>
              <a:t>Busqueda</a:t>
            </a:r>
            <a:r>
              <a:rPr lang="en-US" sz="1600" dirty="0" smtClean="0">
                <a:latin typeface="Verdana" panose="020B0604030504040204" pitchFamily="34" charset="0"/>
                <a:ea typeface="Verdana" panose="020B0604030504040204" pitchFamily="34" charset="0"/>
                <a:cs typeface="Verdana" panose="020B0604030504040204" pitchFamily="34" charset="0"/>
              </a:rPr>
              <a:t> de </a:t>
            </a:r>
            <a:r>
              <a:rPr lang="en-US" sz="1600" dirty="0" err="1" smtClean="0">
                <a:latin typeface="Verdana" panose="020B0604030504040204" pitchFamily="34" charset="0"/>
                <a:ea typeface="Verdana" panose="020B0604030504040204" pitchFamily="34" charset="0"/>
                <a:cs typeface="Verdana" panose="020B0604030504040204" pitchFamily="34" charset="0"/>
              </a:rPr>
              <a:t>universidades</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r>
              <a:rPr lang="en-US" sz="1600" dirty="0" err="1" smtClean="0">
                <a:latin typeface="Verdana" panose="020B0604030504040204" pitchFamily="34" charset="0"/>
                <a:ea typeface="Verdana" panose="020B0604030504040204" pitchFamily="34" charset="0"/>
                <a:cs typeface="Verdana" panose="020B0604030504040204" pitchFamily="34" charset="0"/>
              </a:rPr>
              <a:t>Planificacion</a:t>
            </a:r>
            <a:r>
              <a:rPr lang="en-US" sz="1600" dirty="0" smtClean="0">
                <a:latin typeface="Verdana" panose="020B0604030504040204" pitchFamily="34" charset="0"/>
                <a:ea typeface="Verdana" panose="020B0604030504040204" pitchFamily="34" charset="0"/>
                <a:cs typeface="Verdana" panose="020B0604030504040204" pitchFamily="34" charset="0"/>
              </a:rPr>
              <a:t> de </a:t>
            </a:r>
            <a:r>
              <a:rPr lang="en-US" sz="1600" dirty="0" err="1" smtClean="0">
                <a:latin typeface="Verdana" panose="020B0604030504040204" pitchFamily="34" charset="0"/>
                <a:ea typeface="Verdana" panose="020B0604030504040204" pitchFamily="34" charset="0"/>
                <a:cs typeface="Verdana" panose="020B0604030504040204" pitchFamily="34" charset="0"/>
              </a:rPr>
              <a:t>carreras</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r>
              <a:rPr lang="en-US" sz="1600" dirty="0" smtClean="0">
                <a:latin typeface="Verdana" panose="020B0604030504040204" pitchFamily="34" charset="0"/>
                <a:ea typeface="Verdana" panose="020B0604030504040204" pitchFamily="34" charset="0"/>
                <a:cs typeface="Verdana" panose="020B0604030504040204" pitchFamily="34" charset="0"/>
              </a:rPr>
              <a:t>Y mucho mas…!!!</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p:txBody>
          <a:bodyPr>
            <a:normAutofit fontScale="90000"/>
          </a:bodyPr>
          <a:lstStyle/>
          <a:p>
            <a:r>
              <a:rPr lang="en-US" b="1" i="1" dirty="0" err="1" smtClean="0">
                <a:solidFill>
                  <a:schemeClr val="accent1">
                    <a:lumMod val="50000"/>
                  </a:schemeClr>
                </a:solidFill>
              </a:rPr>
              <a:t>Becas</a:t>
            </a:r>
            <a:r>
              <a:rPr lang="en-US" b="1" i="1" dirty="0" smtClean="0">
                <a:solidFill>
                  <a:schemeClr val="accent1">
                    <a:lumMod val="50000"/>
                  </a:schemeClr>
                </a:solidFill>
              </a:rPr>
              <a:t> </a:t>
            </a:r>
            <a:r>
              <a:rPr lang="en-US" b="1" i="1" dirty="0" err="1" smtClean="0">
                <a:solidFill>
                  <a:schemeClr val="accent1">
                    <a:lumMod val="50000"/>
                  </a:schemeClr>
                </a:solidFill>
              </a:rPr>
              <a:t>Privadas</a:t>
            </a:r>
            <a:r>
              <a:rPr lang="en-US" b="1" dirty="0" smtClean="0"/>
              <a:t>: </a:t>
            </a:r>
            <a:br>
              <a:rPr lang="en-US" b="1" dirty="0" smtClean="0"/>
            </a:br>
            <a:r>
              <a:rPr lang="en-US" b="1" dirty="0" err="1" smtClean="0">
                <a:solidFill>
                  <a:schemeClr val="accent1">
                    <a:lumMod val="75000"/>
                  </a:schemeClr>
                </a:solidFill>
              </a:rPr>
              <a:t>Fastweb</a:t>
            </a:r>
            <a:r>
              <a:rPr lang="en-US" b="1" dirty="0" smtClean="0">
                <a:solidFill>
                  <a:schemeClr val="accent1">
                    <a:lumMod val="75000"/>
                  </a:schemeClr>
                </a:solidFill>
              </a:rPr>
              <a:t>  </a:t>
            </a:r>
            <a:r>
              <a:rPr lang="en-US" sz="2700" b="1" dirty="0" smtClean="0">
                <a:solidFill>
                  <a:schemeClr val="accent1">
                    <a:lumMod val="75000"/>
                  </a:schemeClr>
                </a:solidFill>
              </a:rPr>
              <a:t>(www.fastweb.com)</a:t>
            </a:r>
            <a:endParaRPr lang="en-US" sz="2700" b="1" dirty="0">
              <a:solidFill>
                <a:schemeClr val="accent1">
                  <a:lumMod val="75000"/>
                </a:schemeClr>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pPr/>
              <a:t>27</a:t>
            </a:fld>
            <a:endParaRPr lang="en-US"/>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614437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Other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pPr>
              <a:buFont typeface="Wingdings" panose="05000000000000000000" pitchFamily="2" charset="2"/>
              <a:buChar char="v"/>
            </a:pPr>
            <a:r>
              <a:rPr lang="en-US" sz="2000" dirty="0" smtClean="0">
                <a:latin typeface="Verdana" panose="020B0604030504040204" pitchFamily="34" charset="0"/>
                <a:ea typeface="Verdana" panose="020B0604030504040204" pitchFamily="34" charset="0"/>
                <a:cs typeface="Verdana" panose="020B0604030504040204" pitchFamily="34" charset="0"/>
                <a:hlinkClick r:id="rId3"/>
              </a:rPr>
              <a:t>www.finaid.org</a:t>
            </a:r>
            <a:r>
              <a:rPr lang="en-US" sz="2000" dirty="0" smtClean="0">
                <a:latin typeface="Verdana" panose="020B0604030504040204" pitchFamily="34" charset="0"/>
                <a:ea typeface="Verdana" panose="020B0604030504040204" pitchFamily="34" charset="0"/>
                <a:cs typeface="Verdana" panose="020B0604030504040204" pitchFamily="34" charset="0"/>
              </a:rPr>
              <a:t> </a:t>
            </a:r>
          </a:p>
          <a:p>
            <a:pPr>
              <a:buFont typeface="Wingdings" panose="05000000000000000000" pitchFamily="2" charset="2"/>
              <a:buChar char="v"/>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2000" dirty="0" smtClean="0">
                <a:latin typeface="Verdana" panose="020B0604030504040204" pitchFamily="34" charset="0"/>
                <a:ea typeface="Verdana" panose="020B0604030504040204" pitchFamily="34" charset="0"/>
                <a:cs typeface="Verdana" panose="020B0604030504040204" pitchFamily="34" charset="0"/>
                <a:hlinkClick r:id="rId4"/>
              </a:rPr>
              <a:t>www.tuitionfundingsources.com</a:t>
            </a:r>
            <a:r>
              <a:rPr lang="en-US" sz="2000" dirty="0" smtClean="0">
                <a:latin typeface="Verdana" panose="020B0604030504040204" pitchFamily="34" charset="0"/>
                <a:ea typeface="Verdana" panose="020B0604030504040204" pitchFamily="34" charset="0"/>
                <a:cs typeface="Verdana" panose="020B0604030504040204" pitchFamily="34" charset="0"/>
              </a:rPr>
              <a:t> </a:t>
            </a:r>
          </a:p>
          <a:p>
            <a:pPr>
              <a:buFont typeface="Wingdings" panose="05000000000000000000" pitchFamily="2" charset="2"/>
              <a:buChar char="v"/>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2000" dirty="0" smtClean="0">
                <a:latin typeface="Verdana" panose="020B0604030504040204" pitchFamily="34" charset="0"/>
                <a:ea typeface="Verdana" panose="020B0604030504040204" pitchFamily="34" charset="0"/>
                <a:cs typeface="Verdana" panose="020B0604030504040204" pitchFamily="34" charset="0"/>
              </a:rPr>
              <a:t>High School or School District</a:t>
            </a:r>
          </a:p>
          <a:p>
            <a:pPr>
              <a:buFont typeface="Wingdings" panose="05000000000000000000" pitchFamily="2" charset="2"/>
              <a:buChar char="v"/>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2000" dirty="0" smtClean="0">
                <a:latin typeface="Verdana" panose="020B0604030504040204" pitchFamily="34" charset="0"/>
                <a:ea typeface="Verdana" panose="020B0604030504040204" pitchFamily="34" charset="0"/>
                <a:cs typeface="Verdana" panose="020B0604030504040204" pitchFamily="34" charset="0"/>
              </a:rPr>
              <a:t>Protect yourself from scams</a:t>
            </a:r>
          </a:p>
          <a:p>
            <a:pPr lvl="1">
              <a:buFont typeface="Wingdings" panose="05000000000000000000" pitchFamily="2" charset="2"/>
              <a:buChar char="v"/>
            </a:pPr>
            <a:r>
              <a:rPr lang="en-US" sz="2000" dirty="0" smtClean="0">
                <a:latin typeface="Verdana" panose="020B0604030504040204" pitchFamily="34" charset="0"/>
                <a:ea typeface="Verdana" panose="020B0604030504040204" pitchFamily="34" charset="0"/>
                <a:cs typeface="Verdana" panose="020B0604030504040204" pitchFamily="34" charset="0"/>
              </a:rPr>
              <a:t>Report to </a:t>
            </a:r>
            <a:r>
              <a:rPr lang="en-US" sz="2000" dirty="0" smtClean="0">
                <a:latin typeface="Verdana" panose="020B0604030504040204" pitchFamily="34" charset="0"/>
                <a:ea typeface="Verdana" panose="020B0604030504040204" pitchFamily="34" charset="0"/>
                <a:cs typeface="Verdana" panose="020B0604030504040204" pitchFamily="34" charset="0"/>
                <a:hlinkClick r:id="rId5"/>
              </a:rPr>
              <a:t>www.ftc.gov</a:t>
            </a:r>
            <a:r>
              <a:rPr lang="en-US" sz="2000" dirty="0" smtClean="0">
                <a:latin typeface="Verdana" panose="020B0604030504040204" pitchFamily="34" charset="0"/>
                <a:ea typeface="Verdana" panose="020B0604030504040204" pitchFamily="34" charset="0"/>
                <a:cs typeface="Verdana" panose="020B0604030504040204" pitchFamily="34" charset="0"/>
              </a:rPr>
              <a:t>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28</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161451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err="1" smtClean="0">
                <a:ea typeface="Arial Unicode MS" panose="020B0604020202020204" pitchFamily="34" charset="-128"/>
                <a:cs typeface="Arial Unicode MS" panose="020B0604020202020204" pitchFamily="34" charset="-128"/>
              </a:rPr>
              <a:t>Creditos</a:t>
            </a:r>
            <a:r>
              <a:rPr lang="en-US" b="1" i="1" dirty="0" smtClean="0">
                <a:ea typeface="Arial Unicode MS" panose="020B0604020202020204" pitchFamily="34" charset="-128"/>
                <a:cs typeface="Arial Unicode MS" panose="020B0604020202020204" pitchFamily="34" charset="-128"/>
              </a:rPr>
              <a:t>  </a:t>
            </a:r>
            <a:r>
              <a:rPr lang="en-US" b="1" i="1" dirty="0" err="1" smtClean="0">
                <a:ea typeface="Arial Unicode MS" panose="020B0604020202020204" pitchFamily="34" charset="-128"/>
                <a:cs typeface="Arial Unicode MS" panose="020B0604020202020204" pitchFamily="34" charset="-128"/>
              </a:rPr>
              <a:t>Educativos</a:t>
            </a:r>
            <a:r>
              <a:rPr lang="en-US" b="1" i="1" dirty="0" smtClean="0">
                <a:ea typeface="Arial Unicode MS" panose="020B0604020202020204" pitchFamily="34" charset="-128"/>
                <a:cs typeface="Arial Unicode MS" panose="020B0604020202020204" pitchFamily="34" charset="-128"/>
              </a:rPr>
              <a:t> </a:t>
            </a:r>
            <a:r>
              <a:rPr lang="en-US" b="1" i="1" dirty="0">
                <a:ea typeface="Arial Unicode MS" panose="020B0604020202020204" pitchFamily="34" charset="-128"/>
                <a:cs typeface="Arial Unicode MS" panose="020B0604020202020204" pitchFamily="34" charset="-128"/>
              </a:rPr>
              <a:t> </a:t>
            </a:r>
            <a:r>
              <a:rPr lang="en-US" b="1" i="1" dirty="0" err="1" smtClean="0">
                <a:ea typeface="Arial Unicode MS" panose="020B0604020202020204" pitchFamily="34" charset="-128"/>
                <a:cs typeface="Arial Unicode MS" panose="020B0604020202020204" pitchFamily="34" charset="-128"/>
              </a:rPr>
              <a:t>Federales</a:t>
            </a:r>
            <a:r>
              <a:rPr lang="en-US" b="1" i="1" dirty="0" smtClean="0">
                <a:ea typeface="Arial Unicode MS" panose="020B0604020202020204" pitchFamily="34" charset="-128"/>
                <a:cs typeface="Arial Unicode MS" panose="020B0604020202020204" pitchFamily="34" charset="-128"/>
              </a:rPr>
              <a:t> Para La </a:t>
            </a:r>
            <a:r>
              <a:rPr lang="en-US" b="1" i="1" dirty="0" err="1">
                <a:ea typeface="Arial Unicode MS" panose="020B0604020202020204" pitchFamily="34" charset="-128"/>
                <a:cs typeface="Arial Unicode MS" panose="020B0604020202020204" pitchFamily="34" charset="-128"/>
              </a:rPr>
              <a:t>E</a:t>
            </a:r>
            <a:r>
              <a:rPr lang="en-US" b="1" i="1" dirty="0" err="1" smtClean="0">
                <a:ea typeface="Arial Unicode MS" panose="020B0604020202020204" pitchFamily="34" charset="-128"/>
                <a:cs typeface="Arial Unicode MS" panose="020B0604020202020204" pitchFamily="34" charset="-128"/>
              </a:rPr>
              <a:t>ducacion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1800" dirty="0" err="1" smtClean="0">
                <a:latin typeface="Verdana" panose="020B0604030504040204" pitchFamily="34" charset="0"/>
                <a:ea typeface="Verdana" panose="020B0604030504040204" pitchFamily="34" charset="0"/>
                <a:cs typeface="Verdana" panose="020B0604030504040204" pitchFamily="34" charset="0"/>
              </a:rPr>
              <a:t>Consulte</a:t>
            </a:r>
            <a:r>
              <a:rPr lang="en-US" sz="1800" dirty="0" smtClean="0">
                <a:latin typeface="Verdana" panose="020B0604030504040204" pitchFamily="34" charset="0"/>
                <a:ea typeface="Verdana" panose="020B0604030504040204" pitchFamily="34" charset="0"/>
                <a:cs typeface="Verdana" panose="020B0604030504040204" pitchFamily="34" charset="0"/>
              </a:rPr>
              <a:t> con un </a:t>
            </a:r>
            <a:r>
              <a:rPr lang="en-US" sz="1800" dirty="0" err="1" smtClean="0">
                <a:latin typeface="Verdana" panose="020B0604030504040204" pitchFamily="34" charset="0"/>
                <a:ea typeface="Verdana" panose="020B0604030504040204" pitchFamily="34" charset="0"/>
                <a:cs typeface="Verdana" panose="020B0604030504040204" pitchFamily="34" charset="0"/>
              </a:rPr>
              <a:t>agente</a:t>
            </a:r>
            <a:r>
              <a:rPr lang="en-US" sz="1800" dirty="0" smtClean="0">
                <a:latin typeface="Verdana" panose="020B0604030504040204" pitchFamily="34" charset="0"/>
                <a:ea typeface="Verdana" panose="020B0604030504040204" pitchFamily="34" charset="0"/>
                <a:cs typeface="Verdana" panose="020B0604030504040204" pitchFamily="34" charset="0"/>
              </a:rPr>
              <a:t> o </a:t>
            </a:r>
            <a:r>
              <a:rPr lang="en-US" sz="1800" dirty="0" err="1" smtClean="0">
                <a:latin typeface="Verdana" panose="020B0604030504040204" pitchFamily="34" charset="0"/>
                <a:ea typeface="Verdana" panose="020B0604030504040204" pitchFamily="34" charset="0"/>
                <a:cs typeface="Verdana" panose="020B0604030504040204" pitchFamily="34" charset="0"/>
              </a:rPr>
              <a:t>preparador</a:t>
            </a:r>
            <a:r>
              <a:rPr lang="en-US" sz="1800" dirty="0" smtClean="0">
                <a:latin typeface="Verdana" panose="020B0604030504040204" pitchFamily="34" charset="0"/>
                <a:ea typeface="Verdana" panose="020B0604030504040204" pitchFamily="34" charset="0"/>
                <a:cs typeface="Verdana" panose="020B0604030504040204" pitchFamily="34" charset="0"/>
              </a:rPr>
              <a:t> de </a:t>
            </a:r>
            <a:r>
              <a:rPr lang="en-US" sz="1800" dirty="0" err="1" smtClean="0">
                <a:latin typeface="Verdana" panose="020B0604030504040204" pitchFamily="34" charset="0"/>
                <a:ea typeface="Verdana" panose="020B0604030504040204" pitchFamily="34" charset="0"/>
                <a:cs typeface="Verdana" panose="020B0604030504040204" pitchFamily="34" charset="0"/>
              </a:rPr>
              <a:t>impuestos</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err="1" smtClean="0">
                <a:latin typeface="Verdana" panose="020B0604030504040204" pitchFamily="34" charset="0"/>
                <a:ea typeface="Verdana" panose="020B0604030504040204" pitchFamily="34" charset="0"/>
                <a:cs typeface="Verdana" panose="020B0604030504040204" pitchFamily="34" charset="0"/>
              </a:rPr>
              <a:t>federales</a:t>
            </a:r>
            <a:r>
              <a:rPr lang="en-US" sz="1800" dirty="0" smtClean="0">
                <a:latin typeface="Verdana" panose="020B0604030504040204" pitchFamily="34" charset="0"/>
                <a:ea typeface="Verdana" panose="020B0604030504040204" pitchFamily="34" charset="0"/>
                <a:cs typeface="Verdana" panose="020B0604030504040204" pitchFamily="34" charset="0"/>
              </a:rPr>
              <a:t> al </a:t>
            </a:r>
            <a:r>
              <a:rPr lang="en-US" sz="1800" dirty="0" err="1" smtClean="0">
                <a:latin typeface="Verdana" panose="020B0604030504040204" pitchFamily="34" charset="0"/>
                <a:ea typeface="Verdana" panose="020B0604030504040204" pitchFamily="34" charset="0"/>
                <a:cs typeface="Verdana" panose="020B0604030504040204" pitchFamily="34" charset="0"/>
              </a:rPr>
              <a:t>tiempo</a:t>
            </a:r>
            <a:r>
              <a:rPr lang="en-US" sz="1800" dirty="0" smtClean="0">
                <a:latin typeface="Verdana" panose="020B0604030504040204" pitchFamily="34" charset="0"/>
                <a:ea typeface="Verdana" panose="020B0604030504040204" pitchFamily="34" charset="0"/>
                <a:cs typeface="Verdana" panose="020B0604030504040204" pitchFamily="34" charset="0"/>
              </a:rPr>
              <a:t> de </a:t>
            </a:r>
            <a:r>
              <a:rPr lang="en-US" sz="1800" dirty="0" err="1" smtClean="0">
                <a:latin typeface="Verdana" panose="020B0604030504040204" pitchFamily="34" charset="0"/>
                <a:ea typeface="Verdana" panose="020B0604030504040204" pitchFamily="34" charset="0"/>
                <a:cs typeface="Verdana" panose="020B0604030504040204" pitchFamily="34" charset="0"/>
              </a:rPr>
              <a:t>hacer</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err="1" smtClean="0">
                <a:latin typeface="Verdana" panose="020B0604030504040204" pitchFamily="34" charset="0"/>
                <a:ea typeface="Verdana" panose="020B0604030504040204" pitchFamily="34" charset="0"/>
                <a:cs typeface="Verdana" panose="020B0604030504040204" pitchFamily="34" charset="0"/>
              </a:rPr>
              <a:t>sus</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err="1" smtClean="0">
                <a:latin typeface="Verdana" panose="020B0604030504040204" pitchFamily="34" charset="0"/>
                <a:ea typeface="Verdana" panose="020B0604030504040204" pitchFamily="34" charset="0"/>
                <a:cs typeface="Verdana" panose="020B0604030504040204" pitchFamily="34" charset="0"/>
              </a:rPr>
              <a:t>impuestos</a:t>
            </a:r>
            <a:r>
              <a:rPr lang="en-US" sz="1800" dirty="0" smtClean="0">
                <a:latin typeface="Verdana" panose="020B0604030504040204" pitchFamily="34" charset="0"/>
                <a:ea typeface="Verdana" panose="020B0604030504040204" pitchFamily="34" charset="0"/>
                <a:cs typeface="Verdana" panose="020B0604030504040204" pitchFamily="34" charset="0"/>
              </a:rPr>
              <a:t> para </a:t>
            </a:r>
            <a:r>
              <a:rPr lang="en-US" sz="1800" dirty="0" err="1" smtClean="0">
                <a:latin typeface="Verdana" panose="020B0604030504040204" pitchFamily="34" charset="0"/>
                <a:ea typeface="Verdana" panose="020B0604030504040204" pitchFamily="34" charset="0"/>
                <a:cs typeface="Verdana" panose="020B0604030504040204" pitchFamily="34" charset="0"/>
              </a:rPr>
              <a:t>ver</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err="1" smtClean="0">
                <a:latin typeface="Verdana" panose="020B0604030504040204" pitchFamily="34" charset="0"/>
                <a:ea typeface="Verdana" panose="020B0604030504040204" pitchFamily="34" charset="0"/>
                <a:cs typeface="Verdana" panose="020B0604030504040204" pitchFamily="34" charset="0"/>
              </a:rPr>
              <a:t>si</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err="1" smtClean="0">
                <a:latin typeface="Verdana" panose="020B0604030504040204" pitchFamily="34" charset="0"/>
                <a:ea typeface="Verdana" panose="020B0604030504040204" pitchFamily="34" charset="0"/>
                <a:cs typeface="Verdana" panose="020B0604030504040204" pitchFamily="34" charset="0"/>
              </a:rPr>
              <a:t>califican</a:t>
            </a:r>
            <a:r>
              <a:rPr lang="en-US" sz="1800" dirty="0" smtClean="0">
                <a:latin typeface="Verdana" panose="020B0604030504040204" pitchFamily="34" charset="0"/>
                <a:ea typeface="Verdana" panose="020B0604030504040204" pitchFamily="34" charset="0"/>
                <a:cs typeface="Verdana" panose="020B0604030504040204" pitchFamily="34" charset="0"/>
              </a:rPr>
              <a:t> para </a:t>
            </a:r>
            <a:r>
              <a:rPr lang="en-US" sz="1800" dirty="0" err="1" smtClean="0">
                <a:latin typeface="Verdana" panose="020B0604030504040204" pitchFamily="34" charset="0"/>
                <a:ea typeface="Verdana" panose="020B0604030504040204" pitchFamily="34" charset="0"/>
                <a:cs typeface="Verdana" panose="020B0604030504040204" pitchFamily="34" charset="0"/>
              </a:rPr>
              <a:t>este</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err="1" smtClean="0">
                <a:latin typeface="Verdana" panose="020B0604030504040204" pitchFamily="34" charset="0"/>
                <a:ea typeface="Verdana" panose="020B0604030504040204" pitchFamily="34" charset="0"/>
                <a:cs typeface="Verdana" panose="020B0604030504040204" pitchFamily="34" charset="0"/>
              </a:rPr>
              <a:t>credito</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err="1" smtClean="0">
                <a:latin typeface="Verdana" panose="020B0604030504040204" pitchFamily="34" charset="0"/>
                <a:ea typeface="Verdana" panose="020B0604030504040204" pitchFamily="34" charset="0"/>
                <a:cs typeface="Verdana" panose="020B0604030504040204" pitchFamily="34" charset="0"/>
              </a:rPr>
              <a:t>educacional</a:t>
            </a:r>
            <a:r>
              <a:rPr lang="en-US" sz="18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29</a:t>
            </a:fld>
            <a:endParaRPr lang="en-US"/>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197410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err="1" smtClean="0"/>
              <a:t>Costo</a:t>
            </a:r>
            <a:r>
              <a:rPr lang="en-US" sz="3200" b="1" i="1" smtClean="0"/>
              <a:t> </a:t>
            </a:r>
            <a:r>
              <a:rPr lang="en-US" sz="3200" b="1" i="1" err="1" smtClean="0"/>
              <a:t>Estimado</a:t>
            </a:r>
            <a:r>
              <a:rPr lang="en-US" sz="3200" b="1" i="1" smtClean="0"/>
              <a:t> De </a:t>
            </a:r>
            <a:r>
              <a:rPr lang="en-US" sz="3200" b="1" i="1"/>
              <a:t>L</a:t>
            </a:r>
            <a:r>
              <a:rPr lang="en-US" sz="3200" b="1" i="1" smtClean="0"/>
              <a:t>os </a:t>
            </a:r>
            <a:r>
              <a:rPr lang="en-US" sz="3200" b="1" i="1" err="1" smtClean="0"/>
              <a:t>Estudios</a:t>
            </a:r>
            <a:r>
              <a:rPr lang="en-US" sz="3200" b="1" i="1" smtClean="0"/>
              <a:t> </a:t>
            </a:r>
            <a:endParaRPr lang="en-US" sz="3200" b="1" i="1"/>
          </a:p>
        </p:txBody>
      </p:sp>
      <p:sp>
        <p:nvSpPr>
          <p:cNvPr id="3" name="Content Placeholder 2"/>
          <p:cNvSpPr>
            <a:spLocks noGrp="1"/>
          </p:cNvSpPr>
          <p:nvPr>
            <p:ph idx="1"/>
          </p:nvPr>
        </p:nvSpPr>
        <p:spPr>
          <a:xfrm>
            <a:off x="1043492" y="2323652"/>
            <a:ext cx="7490908" cy="3508977"/>
          </a:xfrm>
        </p:spPr>
        <p:txBody>
          <a:bodyPr>
            <a:normAutofit fontScale="92500" lnSpcReduction="10000"/>
          </a:bodyPr>
          <a:lstStyle/>
          <a:p>
            <a:r>
              <a:rPr lang="en-US" err="1" smtClean="0">
                <a:latin typeface="Verdana" panose="020B0604030504040204" pitchFamily="34" charset="0"/>
                <a:ea typeface="Verdana" panose="020B0604030504040204" pitchFamily="34" charset="0"/>
                <a:cs typeface="Verdana" panose="020B0604030504040204" pitchFamily="34" charset="0"/>
              </a:rPr>
              <a:t>Escuela</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Estatal</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Publica</a:t>
            </a:r>
            <a:r>
              <a:rPr lang="en-US" smtClean="0">
                <a:latin typeface="Verdana" panose="020B0604030504040204" pitchFamily="34" charset="0"/>
                <a:ea typeface="Verdana" panose="020B0604030504040204" pitchFamily="34" charset="0"/>
                <a:cs typeface="Verdana" panose="020B0604030504040204" pitchFamily="34" charset="0"/>
              </a:rPr>
              <a:t>- 2-</a:t>
            </a:r>
            <a:r>
              <a:rPr lang="es-CO" b="1">
                <a:solidFill>
                  <a:srgbClr val="FF0000"/>
                </a:solidFill>
                <a:latin typeface="Verdana" pitchFamily="34" charset="0"/>
                <a:ea typeface="Verdana" panose="020B0604030504040204" pitchFamily="34" charset="0"/>
                <a:cs typeface="Verdana" panose="020B0604030504040204" pitchFamily="34" charset="0"/>
              </a:rPr>
              <a:t> </a:t>
            </a:r>
            <a:r>
              <a:rPr lang="es-CO" smtClean="0">
                <a:solidFill>
                  <a:schemeClr val="tx1"/>
                </a:solidFill>
                <a:latin typeface="Verdana" panose="020B0604030504040204" pitchFamily="34" charset="0"/>
                <a:ea typeface="Verdana" panose="020B0604030504040204" pitchFamily="34" charset="0"/>
                <a:cs typeface="Verdana" panose="020B0604030504040204" pitchFamily="34" charset="0"/>
              </a:rPr>
              <a:t>Años</a:t>
            </a:r>
            <a:r>
              <a:rPr lang="en-US"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68580" indent="0">
              <a:buNone/>
            </a:pPr>
            <a:r>
              <a:rPr lang="en-US">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mtClean="0">
                <a:latin typeface="Verdana" panose="020B0604030504040204" pitchFamily="34" charset="0"/>
                <a:ea typeface="Verdana" panose="020B0604030504040204" pitchFamily="34" charset="0"/>
                <a:cs typeface="Verdana" panose="020B0604030504040204" pitchFamily="34" charset="0"/>
              </a:rPr>
              <a:t>(</a:t>
            </a:r>
            <a:r>
              <a:rPr lang="en-US" err="1" smtClean="0">
                <a:latin typeface="Verdana" panose="020B0604030504040204" pitchFamily="34" charset="0"/>
                <a:ea typeface="Verdana" panose="020B0604030504040204" pitchFamily="34" charset="0"/>
                <a:cs typeface="Verdana" panose="020B0604030504040204" pitchFamily="34" charset="0"/>
              </a:rPr>
              <a:t>Matricula</a:t>
            </a:r>
            <a:r>
              <a:rPr lang="en-US" smtClean="0">
                <a:latin typeface="Verdana" panose="020B0604030504040204" pitchFamily="34" charset="0"/>
                <a:ea typeface="Verdana" panose="020B0604030504040204" pitchFamily="34" charset="0"/>
                <a:cs typeface="Verdana" panose="020B0604030504040204" pitchFamily="34" charset="0"/>
              </a:rPr>
              <a:t>) = </a:t>
            </a:r>
            <a:r>
              <a:rPr lang="en-US" b="1" smtClean="0">
                <a:latin typeface="Verdana" panose="020B0604030504040204" pitchFamily="34" charset="0"/>
                <a:ea typeface="Verdana" panose="020B0604030504040204" pitchFamily="34" charset="0"/>
                <a:cs typeface="Verdana" panose="020B0604030504040204" pitchFamily="34" charset="0"/>
              </a:rPr>
              <a:t>$3,347</a:t>
            </a:r>
          </a:p>
          <a:p>
            <a:r>
              <a:rPr lang="en-US" err="1" smtClean="0">
                <a:latin typeface="Verdana" panose="020B0604030504040204" pitchFamily="34" charset="0"/>
                <a:ea typeface="Verdana" panose="020B0604030504040204" pitchFamily="34" charset="0"/>
                <a:cs typeface="Verdana" panose="020B0604030504040204" pitchFamily="34" charset="0"/>
              </a:rPr>
              <a:t>Escuela</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Estatal</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Publica</a:t>
            </a:r>
            <a:r>
              <a:rPr lang="en-US" smtClean="0">
                <a:latin typeface="Verdana" panose="020B0604030504040204" pitchFamily="34" charset="0"/>
                <a:ea typeface="Verdana" panose="020B0604030504040204" pitchFamily="34" charset="0"/>
                <a:cs typeface="Verdana" panose="020B0604030504040204" pitchFamily="34" charset="0"/>
              </a:rPr>
              <a:t>- 4-</a:t>
            </a:r>
            <a:r>
              <a:rPr lang="es-CO">
                <a:solidFill>
                  <a:schemeClr val="tx1"/>
                </a:solidFill>
                <a:latin typeface="Verdana" pitchFamily="34" charset="0"/>
                <a:ea typeface="Verdana" panose="020B0604030504040204" pitchFamily="34" charset="0"/>
                <a:cs typeface="Verdana" panose="020B0604030504040204" pitchFamily="34" charset="0"/>
              </a:rPr>
              <a:t> </a:t>
            </a:r>
            <a:r>
              <a:rPr lang="es-CO" smtClean="0">
                <a:solidFill>
                  <a:schemeClr val="tx1"/>
                </a:solidFill>
                <a:latin typeface="Verdana" panose="020B0604030504040204" pitchFamily="34" charset="0"/>
                <a:ea typeface="Verdana" panose="020B0604030504040204" pitchFamily="34" charset="0"/>
                <a:cs typeface="Verdana" panose="020B0604030504040204" pitchFamily="34" charset="0"/>
              </a:rPr>
              <a:t>Años</a:t>
            </a:r>
            <a:r>
              <a:rPr lang="en-US" smtClean="0">
                <a:latin typeface="Verdana" panose="020B0604030504040204" pitchFamily="34" charset="0"/>
                <a:ea typeface="Verdana" panose="020B0604030504040204" pitchFamily="34" charset="0"/>
                <a:cs typeface="Verdana" panose="020B0604030504040204" pitchFamily="34" charset="0"/>
              </a:rPr>
              <a:t> </a:t>
            </a:r>
          </a:p>
          <a:p>
            <a:pPr marL="68580" indent="0">
              <a:buNone/>
            </a:pPr>
            <a:r>
              <a:rPr lang="en-US">
                <a:latin typeface="Verdana" panose="020B0604030504040204" pitchFamily="34" charset="0"/>
                <a:ea typeface="Verdana" panose="020B0604030504040204" pitchFamily="34" charset="0"/>
                <a:cs typeface="Verdana" panose="020B0604030504040204" pitchFamily="34" charset="0"/>
              </a:rPr>
              <a:t> </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Matricula</a:t>
            </a:r>
            <a:r>
              <a:rPr lang="en-US" smtClean="0">
                <a:latin typeface="Verdana" panose="020B0604030504040204" pitchFamily="34" charset="0"/>
                <a:ea typeface="Verdana" panose="020B0604030504040204" pitchFamily="34" charset="0"/>
                <a:cs typeface="Verdana" panose="020B0604030504040204" pitchFamily="34" charset="0"/>
              </a:rPr>
              <a:t> para </a:t>
            </a:r>
            <a:r>
              <a:rPr lang="en-US" err="1" smtClean="0">
                <a:latin typeface="Verdana" panose="020B0604030504040204" pitchFamily="34" charset="0"/>
                <a:ea typeface="Verdana" panose="020B0604030504040204" pitchFamily="34" charset="0"/>
                <a:cs typeface="Verdana" panose="020B0604030504040204" pitchFamily="34" charset="0"/>
              </a:rPr>
              <a:t>residentes</a:t>
            </a:r>
            <a:r>
              <a:rPr lang="en-US" smtClean="0">
                <a:latin typeface="Verdana" panose="020B0604030504040204" pitchFamily="34" charset="0"/>
                <a:ea typeface="Verdana" panose="020B0604030504040204" pitchFamily="34" charset="0"/>
                <a:cs typeface="Verdana" panose="020B0604030504040204" pitchFamily="34" charset="0"/>
              </a:rPr>
              <a:t> de la FL)= </a:t>
            </a:r>
            <a:r>
              <a:rPr lang="en-US" b="1" smtClean="0">
                <a:latin typeface="Verdana" panose="020B0604030504040204" pitchFamily="34" charset="0"/>
                <a:ea typeface="Verdana" panose="020B0604030504040204" pitchFamily="34" charset="0"/>
                <a:cs typeface="Verdana" panose="020B0604030504040204" pitchFamily="34" charset="0"/>
              </a:rPr>
              <a:t>$9,139</a:t>
            </a:r>
            <a:endParaRPr lang="en-US" b="1">
              <a:latin typeface="Verdana" panose="020B0604030504040204" pitchFamily="34" charset="0"/>
              <a:ea typeface="Verdana" panose="020B0604030504040204" pitchFamily="34" charset="0"/>
              <a:cs typeface="Verdana" panose="020B0604030504040204" pitchFamily="34" charset="0"/>
            </a:endParaRPr>
          </a:p>
          <a:p>
            <a:r>
              <a:rPr lang="en-US" err="1" smtClean="0">
                <a:latin typeface="Verdana" panose="020B0604030504040204" pitchFamily="34" charset="0"/>
                <a:ea typeface="Verdana" panose="020B0604030504040204" pitchFamily="34" charset="0"/>
                <a:cs typeface="Verdana" panose="020B0604030504040204" pitchFamily="34" charset="0"/>
              </a:rPr>
              <a:t>Escuela</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Estatal</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Publica</a:t>
            </a:r>
            <a:r>
              <a:rPr lang="en-US" smtClean="0">
                <a:latin typeface="Verdana" panose="020B0604030504040204" pitchFamily="34" charset="0"/>
                <a:ea typeface="Verdana" panose="020B0604030504040204" pitchFamily="34" charset="0"/>
                <a:cs typeface="Verdana" panose="020B0604030504040204" pitchFamily="34" charset="0"/>
              </a:rPr>
              <a:t> - 4-</a:t>
            </a:r>
            <a:r>
              <a:rPr lang="es-CO" smtClean="0">
                <a:solidFill>
                  <a:schemeClr val="tx1"/>
                </a:solidFill>
                <a:latin typeface="Verdana" pitchFamily="34" charset="0"/>
                <a:ea typeface="Verdana" panose="020B0604030504040204" pitchFamily="34" charset="0"/>
                <a:cs typeface="Verdana" panose="020B0604030504040204" pitchFamily="34" charset="0"/>
              </a:rPr>
              <a:t> Años</a:t>
            </a:r>
            <a:r>
              <a:rPr lang="en-US" smtClean="0">
                <a:latin typeface="Verdana" panose="020B0604030504040204" pitchFamily="34" charset="0"/>
                <a:ea typeface="Verdana" panose="020B0604030504040204" pitchFamily="34" charset="0"/>
                <a:cs typeface="Verdana" panose="020B0604030504040204" pitchFamily="34" charset="0"/>
              </a:rPr>
              <a:t> </a:t>
            </a:r>
          </a:p>
          <a:p>
            <a:pPr marL="68580" indent="0">
              <a:buNone/>
            </a:pPr>
            <a:r>
              <a:rPr lang="en-US">
                <a:latin typeface="Verdana" panose="020B0604030504040204" pitchFamily="34" charset="0"/>
                <a:ea typeface="Verdana" panose="020B0604030504040204" pitchFamily="34" charset="0"/>
                <a:cs typeface="Verdana" panose="020B0604030504040204" pitchFamily="34" charset="0"/>
              </a:rPr>
              <a:t> </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Matricula</a:t>
            </a:r>
            <a:r>
              <a:rPr lang="en-US" smtClean="0">
                <a:latin typeface="Verdana" panose="020B0604030504040204" pitchFamily="34" charset="0"/>
                <a:ea typeface="Verdana" panose="020B0604030504040204" pitchFamily="34" charset="0"/>
                <a:cs typeface="Verdana" panose="020B0604030504040204" pitchFamily="34" charset="0"/>
              </a:rPr>
              <a:t> para </a:t>
            </a:r>
            <a:r>
              <a:rPr lang="en-US" b="1" u="sng" smtClean="0">
                <a:latin typeface="Verdana" panose="020B0604030504040204" pitchFamily="34" charset="0"/>
                <a:ea typeface="Verdana" panose="020B0604030504040204" pitchFamily="34" charset="0"/>
                <a:cs typeface="Verdana" panose="020B0604030504040204" pitchFamily="34" charset="0"/>
              </a:rPr>
              <a:t>no</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residentes</a:t>
            </a:r>
            <a:r>
              <a:rPr lang="en-US" smtClean="0">
                <a:latin typeface="Verdana" panose="020B0604030504040204" pitchFamily="34" charset="0"/>
                <a:ea typeface="Verdana" panose="020B0604030504040204" pitchFamily="34" charset="0"/>
                <a:cs typeface="Verdana" panose="020B0604030504040204" pitchFamily="34" charset="0"/>
              </a:rPr>
              <a:t> de la FL)= </a:t>
            </a:r>
          </a:p>
          <a:p>
            <a:pPr marL="68580" indent="0">
              <a:buNone/>
            </a:pPr>
            <a:r>
              <a:rPr lang="en-US" b="1">
                <a:latin typeface="Verdana" panose="020B0604030504040204" pitchFamily="34" charset="0"/>
                <a:ea typeface="Verdana" panose="020B0604030504040204" pitchFamily="34" charset="0"/>
                <a:cs typeface="Verdana" panose="020B0604030504040204" pitchFamily="34" charset="0"/>
              </a:rPr>
              <a:t> </a:t>
            </a:r>
            <a:r>
              <a:rPr lang="en-US" b="1" smtClean="0">
                <a:latin typeface="Verdana" panose="020B0604030504040204" pitchFamily="34" charset="0"/>
                <a:ea typeface="Verdana" panose="020B0604030504040204" pitchFamily="34" charset="0"/>
                <a:cs typeface="Verdana" panose="020B0604030504040204" pitchFamily="34" charset="0"/>
              </a:rPr>
              <a:t>  $22,958</a:t>
            </a:r>
          </a:p>
          <a:p>
            <a:r>
              <a:rPr lang="en-US" err="1" smtClean="0">
                <a:latin typeface="Verdana" panose="020B0604030504040204" pitchFamily="34" charset="0"/>
                <a:ea typeface="Verdana" panose="020B0604030504040204" pitchFamily="34" charset="0"/>
                <a:cs typeface="Verdana" panose="020B0604030504040204" pitchFamily="34" charset="0"/>
              </a:rPr>
              <a:t>Escuela</a:t>
            </a: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Priviada</a:t>
            </a:r>
            <a:r>
              <a:rPr lang="en-US" smtClean="0">
                <a:latin typeface="Verdana" panose="020B0604030504040204" pitchFamily="34" charset="0"/>
                <a:ea typeface="Verdana" panose="020B0604030504040204" pitchFamily="34" charset="0"/>
                <a:cs typeface="Verdana" panose="020B0604030504040204" pitchFamily="34" charset="0"/>
              </a:rPr>
              <a:t> - 4 </a:t>
            </a:r>
            <a:r>
              <a:rPr lang="es-CO" smtClean="0">
                <a:solidFill>
                  <a:schemeClr val="tx1"/>
                </a:solidFill>
                <a:latin typeface="Verdana" panose="020B0604030504040204" pitchFamily="34" charset="0"/>
                <a:ea typeface="Verdana" panose="020B0604030504040204" pitchFamily="34" charset="0"/>
                <a:cs typeface="Verdana" panose="020B0604030504040204" pitchFamily="34" charset="0"/>
              </a:rPr>
              <a:t>Años</a:t>
            </a:r>
          </a:p>
          <a:p>
            <a:pPr marL="68580" indent="0">
              <a:buNone/>
            </a:pPr>
            <a:r>
              <a:rPr lang="en-US" smtClean="0">
                <a:latin typeface="Verdana" panose="020B0604030504040204" pitchFamily="34" charset="0"/>
                <a:ea typeface="Verdana" panose="020B0604030504040204" pitchFamily="34" charset="0"/>
                <a:cs typeface="Verdana" panose="020B0604030504040204" pitchFamily="34" charset="0"/>
              </a:rPr>
              <a:t>   (</a:t>
            </a:r>
            <a:r>
              <a:rPr lang="en-US" err="1" smtClean="0">
                <a:latin typeface="Verdana" panose="020B0604030504040204" pitchFamily="34" charset="0"/>
                <a:ea typeface="Verdana" panose="020B0604030504040204" pitchFamily="34" charset="0"/>
                <a:cs typeface="Verdana" panose="020B0604030504040204" pitchFamily="34" charset="0"/>
              </a:rPr>
              <a:t>Matricula</a:t>
            </a:r>
            <a:r>
              <a:rPr lang="en-US" smtClean="0">
                <a:latin typeface="Verdana" panose="020B0604030504040204" pitchFamily="34" charset="0"/>
                <a:ea typeface="Verdana" panose="020B0604030504040204" pitchFamily="34" charset="0"/>
                <a:cs typeface="Verdana" panose="020B0604030504040204" pitchFamily="34" charset="0"/>
              </a:rPr>
              <a:t>) =  </a:t>
            </a:r>
            <a:r>
              <a:rPr lang="en-US" b="1" smtClean="0">
                <a:latin typeface="Verdana" panose="020B0604030504040204" pitchFamily="34" charset="0"/>
                <a:ea typeface="Verdana" panose="020B0604030504040204" pitchFamily="34" charset="0"/>
                <a:cs typeface="Verdana" panose="020B0604030504040204" pitchFamily="34" charset="0"/>
              </a:rPr>
              <a:t>$31,231</a:t>
            </a:r>
            <a:endParaRPr lang="en-US" b="1">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3</a:t>
            </a:fld>
            <a:endParaRPr lang="en-US"/>
          </a:p>
        </p:txBody>
      </p:sp>
      <p:pic>
        <p:nvPicPr>
          <p:cNvPr id="7" name="Picture 6"/>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3107882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Mapping Your future </a:t>
            </a:r>
            <a:endParaRPr lang="en-US" b="1" i="1" dirty="0"/>
          </a:p>
        </p:txBody>
      </p:sp>
      <p:sp>
        <p:nvSpPr>
          <p:cNvPr id="3" name="Content Placeholder 2"/>
          <p:cNvSpPr>
            <a:spLocks noGrp="1"/>
          </p:cNvSpPr>
          <p:nvPr>
            <p:ph idx="1"/>
          </p:nvPr>
        </p:nvSpPr>
        <p:spPr>
          <a:xfrm>
            <a:off x="1043492" y="2323652"/>
            <a:ext cx="7490908" cy="4077148"/>
          </a:xfrm>
        </p:spPr>
        <p:txBody>
          <a:bodyPr>
            <a:normAutofit fontScale="70000" lnSpcReduction="20000"/>
          </a:bodyPr>
          <a:lstStyle/>
          <a:p>
            <a:pPr>
              <a:buFont typeface="Wingdings" panose="05000000000000000000" pitchFamily="2" charset="2"/>
              <a:buChar char="v"/>
            </a:pPr>
            <a:r>
              <a:rPr 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fuente de información gratis e imparcial sobre carreras, universidades, ayuda económica y administración del dinero</a:t>
            </a:r>
          </a:p>
          <a:p>
            <a:pPr>
              <a:buFont typeface="Wingdings" panose="05000000000000000000" pitchFamily="2" charset="2"/>
              <a:buChar char="v"/>
            </a:pP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Bienvenido a </a:t>
            </a:r>
            <a:r>
              <a:rPr lang="es-ES" dirty="0" err="1">
                <a:solidFill>
                  <a:schemeClr val="tx1"/>
                </a:solidFill>
                <a:latin typeface="Verdana" panose="020B0604030504040204" pitchFamily="34" charset="0"/>
                <a:ea typeface="Verdana" panose="020B0604030504040204" pitchFamily="34" charset="0"/>
                <a:cs typeface="Verdana" panose="020B0604030504040204" pitchFamily="34" charset="0"/>
              </a:rPr>
              <a:t>Mapping</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err="1">
                <a:solidFill>
                  <a:schemeClr val="tx1"/>
                </a:solidFill>
                <a:latin typeface="Verdana" panose="020B0604030504040204" pitchFamily="34" charset="0"/>
                <a:ea typeface="Verdana" panose="020B0604030504040204" pitchFamily="34" charset="0"/>
                <a:cs typeface="Verdana" panose="020B0604030504040204" pitchFamily="34" charset="0"/>
              </a:rPr>
              <a:t>Your</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err="1">
                <a:solidFill>
                  <a:schemeClr val="tx1"/>
                </a:solidFill>
                <a:latin typeface="Verdana" panose="020B0604030504040204" pitchFamily="34" charset="0"/>
                <a:ea typeface="Verdana" panose="020B0604030504040204" pitchFamily="34" charset="0"/>
                <a:cs typeface="Verdana" panose="020B0604030504040204" pitchFamily="34" charset="0"/>
              </a:rPr>
              <a:t>Future</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Aquí </a:t>
            </a:r>
            <a:r>
              <a:rPr lang="es-ES"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puedes</a:t>
            </a:r>
            <a:r>
              <a:rPr 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explorar carreras</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rPr>
              <a:t>prepararte para la universidad</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hlinkClick r:id="rId5"/>
              </a:rPr>
              <a:t>pagar la universidad</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(¡con ayuda económica!)y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hlinkClick r:id="rId6"/>
              </a:rPr>
              <a:t>manejar tu dinero.</a:t>
            </a:r>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s-ES" dirty="0" err="1">
                <a:solidFill>
                  <a:schemeClr val="tx1"/>
                </a:solidFill>
                <a:latin typeface="Verdana" panose="020B0604030504040204" pitchFamily="34" charset="0"/>
                <a:ea typeface="Verdana" panose="020B0604030504040204" pitchFamily="34" charset="0"/>
                <a:cs typeface="Verdana" panose="020B0604030504040204" pitchFamily="34" charset="0"/>
              </a:rPr>
              <a:t>Mapping</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err="1">
                <a:solidFill>
                  <a:schemeClr val="tx1"/>
                </a:solidFill>
                <a:latin typeface="Verdana" panose="020B0604030504040204" pitchFamily="34" charset="0"/>
                <a:ea typeface="Verdana" panose="020B0604030504040204" pitchFamily="34" charset="0"/>
                <a:cs typeface="Verdana" panose="020B0604030504040204" pitchFamily="34" charset="0"/>
              </a:rPr>
              <a:t>Your</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err="1">
                <a:solidFill>
                  <a:schemeClr val="tx1"/>
                </a:solidFill>
                <a:latin typeface="Verdana" panose="020B0604030504040204" pitchFamily="34" charset="0"/>
                <a:ea typeface="Verdana" panose="020B0604030504040204" pitchFamily="34" charset="0"/>
                <a:cs typeface="Verdana" panose="020B0604030504040204" pitchFamily="34" charset="0"/>
              </a:rPr>
              <a:t>Future</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es tu fuente gratis </a:t>
            </a:r>
            <a:r>
              <a:rPr 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información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sobre carreras, universidades, ayuda económica y </a:t>
            </a:r>
            <a:r>
              <a:rPr 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administración del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dinero. Nuestra meta es ayudar a las personas a alcanzar el </a:t>
            </a:r>
            <a:r>
              <a:rPr 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éxito duradero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equipando a estudiantes, familias y escuelas con información </a:t>
            </a:r>
            <a:r>
              <a:rPr 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y servicios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gratuitos en Internet.</a:t>
            </a:r>
          </a:p>
          <a:p>
            <a:pPr>
              <a:buFont typeface="Wingdings" panose="05000000000000000000" pitchFamily="2" charset="2"/>
              <a:buChar char="v"/>
            </a:pPr>
            <a:r>
              <a:rPr lang="es-ES" dirty="0" err="1">
                <a:solidFill>
                  <a:schemeClr val="tx1"/>
                </a:solidFill>
                <a:latin typeface="Verdana" panose="020B0604030504040204" pitchFamily="34" charset="0"/>
                <a:ea typeface="Verdana" panose="020B0604030504040204" pitchFamily="34" charset="0"/>
                <a:cs typeface="Verdana" panose="020B0604030504040204" pitchFamily="34" charset="0"/>
              </a:rPr>
              <a:t>Mapping</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err="1">
                <a:solidFill>
                  <a:schemeClr val="tx1"/>
                </a:solidFill>
                <a:latin typeface="Verdana" panose="020B0604030504040204" pitchFamily="34" charset="0"/>
                <a:ea typeface="Verdana" panose="020B0604030504040204" pitchFamily="34" charset="0"/>
                <a:cs typeface="Verdana" panose="020B0604030504040204" pitchFamily="34" charset="0"/>
              </a:rPr>
              <a:t>Your</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dirty="0" err="1">
                <a:solidFill>
                  <a:schemeClr val="tx1"/>
                </a:solidFill>
                <a:latin typeface="Verdana" panose="020B0604030504040204" pitchFamily="34" charset="0"/>
                <a:ea typeface="Verdana" panose="020B0604030504040204" pitchFamily="34" charset="0"/>
                <a:cs typeface="Verdana" panose="020B0604030504040204" pitchFamily="34" charset="0"/>
              </a:rPr>
              <a:t>Future</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 es una organización sin fines de lucro de servicio al público. Somos un proyecto de colaboración nacional </a:t>
            </a:r>
            <a:r>
              <a:rPr 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la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industria de la ayuda económica, que reúne la experiencia de la </a:t>
            </a:r>
            <a:r>
              <a:rPr 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industria para </a:t>
            </a:r>
            <a:r>
              <a:rPr lang="es-ES" dirty="0">
                <a:solidFill>
                  <a:schemeClr val="tx1"/>
                </a:solidFill>
                <a:latin typeface="Verdana" panose="020B0604030504040204" pitchFamily="34" charset="0"/>
                <a:ea typeface="Verdana" panose="020B0604030504040204" pitchFamily="34" charset="0"/>
                <a:cs typeface="Verdana" panose="020B0604030504040204" pitchFamily="34" charset="0"/>
              </a:rPr>
              <a:t>ofrecerte la mejor información disponible.</a:t>
            </a:r>
          </a:p>
          <a:p>
            <a:pPr>
              <a:buFont typeface="Wingdings" panose="05000000000000000000" pitchFamily="2" charset="2"/>
              <a:buChar char="v"/>
            </a:pPr>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hlinkClick r:id="rId7"/>
              </a:rPr>
              <a:t>www.mappingyourfuture.org</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pPr/>
              <a:t>30</a:t>
            </a:fld>
            <a:endParaRPr lang="en-US"/>
          </a:p>
        </p:txBody>
      </p:sp>
      <p:pic>
        <p:nvPicPr>
          <p:cNvPr id="7" name="Picture 6"/>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400497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b="1" dirty="0" err="1" smtClean="0"/>
              <a:t>NyFF</a:t>
            </a:r>
            <a:r>
              <a:rPr lang="en-US" dirty="0" smtClean="0"/>
              <a:t>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pPr lvl="0">
              <a:buFont typeface="Wingdings" panose="05000000000000000000" pitchFamily="2" charset="2"/>
              <a:buChar char="v"/>
            </a:pPr>
            <a:r>
              <a:rPr lang="es-ES" sz="1800" dirty="0">
                <a:latin typeface="Verdana" panose="020B0604030504040204" pitchFamily="34" charset="0"/>
                <a:ea typeface="Verdana" panose="020B0604030504040204" pitchFamily="34" charset="0"/>
                <a:cs typeface="Verdana" panose="020B0604030504040204" pitchFamily="34" charset="0"/>
              </a:rPr>
              <a:t>Financiamiento</a:t>
            </a:r>
            <a:r>
              <a:rPr lang="en-US" sz="1800" dirty="0">
                <a:latin typeface="Verdana" panose="020B0604030504040204" pitchFamily="34" charset="0"/>
                <a:ea typeface="Verdana" panose="020B0604030504040204" pitchFamily="34" charset="0"/>
                <a:cs typeface="Verdana" panose="020B0604030504040204" pitchFamily="34" charset="0"/>
              </a:rPr>
              <a:t> de la </a:t>
            </a:r>
            <a:r>
              <a:rPr lang="es-ES" sz="1800" dirty="0">
                <a:latin typeface="Verdana" panose="020B0604030504040204" pitchFamily="34" charset="0"/>
                <a:ea typeface="Verdana" panose="020B0604030504040204" pitchFamily="34" charset="0"/>
                <a:cs typeface="Verdana" panose="020B0604030504040204" pitchFamily="34" charset="0"/>
              </a:rPr>
              <a:t>educación</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superior</a:t>
            </a:r>
          </a:p>
          <a:p>
            <a:pPr lvl="0">
              <a:buFont typeface="Wingdings" panose="05000000000000000000" pitchFamily="2" charset="2"/>
              <a:buChar char="v"/>
            </a:pPr>
            <a:endParaRPr lang="en-US" sz="1800" dirty="0">
              <a:latin typeface="Verdana" panose="020B0604030504040204" pitchFamily="34" charset="0"/>
              <a:ea typeface="Verdana" panose="020B0604030504040204" pitchFamily="34" charset="0"/>
              <a:cs typeface="Verdana" panose="020B0604030504040204" pitchFamily="34" charset="0"/>
            </a:endParaRPr>
          </a:p>
          <a:p>
            <a:pPr lvl="0">
              <a:buFont typeface="Wingdings" panose="05000000000000000000" pitchFamily="2" charset="2"/>
              <a:buChar char="v"/>
            </a:pPr>
            <a:r>
              <a:rPr lang="es-ES" sz="1800" dirty="0" smtClean="0">
                <a:latin typeface="Verdana" panose="020B0604030504040204" pitchFamily="34" charset="0"/>
                <a:ea typeface="Verdana" panose="020B0604030504040204" pitchFamily="34" charset="0"/>
                <a:cs typeface="Verdana" panose="020B0604030504040204" pitchFamily="34" charset="0"/>
              </a:rPr>
              <a:t>La </a:t>
            </a:r>
            <a:r>
              <a:rPr lang="es-ES" sz="1800" dirty="0">
                <a:latin typeface="Verdana" panose="020B0604030504040204" pitchFamily="34" charset="0"/>
                <a:ea typeface="Verdana" panose="020B0604030504040204" pitchFamily="34" charset="0"/>
                <a:cs typeface="Verdana" panose="020B0604030504040204" pitchFamily="34" charset="0"/>
              </a:rPr>
              <a:t>gestión </a:t>
            </a:r>
            <a:r>
              <a:rPr lang="es-ES" sz="1800" dirty="0" smtClean="0">
                <a:latin typeface="Verdana" panose="020B0604030504040204" pitchFamily="34" charset="0"/>
                <a:ea typeface="Verdana" panose="020B0604030504040204" pitchFamily="34" charset="0"/>
                <a:cs typeface="Verdana" panose="020B0604030504040204" pitchFamily="34" charset="0"/>
              </a:rPr>
              <a:t>del día </a:t>
            </a:r>
            <a:r>
              <a:rPr lang="es-ES" sz="1800" dirty="0">
                <a:latin typeface="Verdana" panose="020B0604030504040204" pitchFamily="34" charset="0"/>
                <a:ea typeface="Verdana" panose="020B0604030504040204" pitchFamily="34" charset="0"/>
                <a:cs typeface="Verdana" panose="020B0604030504040204" pitchFamily="34" charset="0"/>
              </a:rPr>
              <a:t>a día </a:t>
            </a:r>
            <a:r>
              <a:rPr lang="es-ES" sz="1800" dirty="0" smtClean="0">
                <a:latin typeface="Verdana" panose="020B0604030504040204" pitchFamily="34" charset="0"/>
                <a:ea typeface="Verdana" panose="020B0604030504040204" pitchFamily="34" charset="0"/>
                <a:cs typeface="Verdana" panose="020B0604030504040204" pitchFamily="34" charset="0"/>
              </a:rPr>
              <a:t>con el dinero</a:t>
            </a:r>
          </a:p>
          <a:p>
            <a:pPr lvl="0">
              <a:buFont typeface="Wingdings" panose="05000000000000000000" pitchFamily="2" charset="2"/>
              <a:buChar char="v"/>
            </a:pPr>
            <a:endParaRPr lang="en-US" sz="1800" dirty="0">
              <a:latin typeface="Verdana" panose="020B0604030504040204" pitchFamily="34" charset="0"/>
              <a:ea typeface="Verdana" panose="020B0604030504040204" pitchFamily="34" charset="0"/>
              <a:cs typeface="Verdana" panose="020B0604030504040204" pitchFamily="34" charset="0"/>
            </a:endParaRPr>
          </a:p>
          <a:p>
            <a:pPr lvl="0">
              <a:buFont typeface="Wingdings" panose="05000000000000000000" pitchFamily="2" charset="2"/>
              <a:buChar char="v"/>
            </a:pPr>
            <a:r>
              <a:rPr lang="es-ES" sz="1800" dirty="0">
                <a:latin typeface="Verdana" panose="020B0604030504040204" pitchFamily="34" charset="0"/>
                <a:ea typeface="Verdana" panose="020B0604030504040204" pitchFamily="34" charset="0"/>
                <a:cs typeface="Verdana" panose="020B0604030504040204" pitchFamily="34" charset="0"/>
              </a:rPr>
              <a:t>Planificación</a:t>
            </a:r>
            <a:r>
              <a:rPr lang="en-US" sz="1800" dirty="0">
                <a:latin typeface="Verdana" panose="020B0604030504040204" pitchFamily="34" charset="0"/>
                <a:ea typeface="Verdana" panose="020B0604030504040204" pitchFamily="34" charset="0"/>
                <a:cs typeface="Verdana" panose="020B0604030504040204" pitchFamily="34" charset="0"/>
              </a:rPr>
              <a:t> de la </a:t>
            </a:r>
            <a:r>
              <a:rPr lang="en-US" sz="1800" dirty="0" err="1" smtClean="0">
                <a:latin typeface="Verdana" panose="020B0604030504040204" pitchFamily="34" charset="0"/>
                <a:ea typeface="Verdana" panose="020B0604030504040204" pitchFamily="34" charset="0"/>
                <a:cs typeface="Verdana" panose="020B0604030504040204" pitchFamily="34" charset="0"/>
              </a:rPr>
              <a:t>carrera</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err="1" smtClean="0">
                <a:latin typeface="Verdana" panose="020B0604030504040204" pitchFamily="34" charset="0"/>
                <a:ea typeface="Verdana" panose="020B0604030504040204" pitchFamily="34" charset="0"/>
                <a:cs typeface="Verdana" panose="020B0604030504040204" pitchFamily="34" charset="0"/>
              </a:rPr>
              <a:t>universitaria</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lvl="0">
              <a:buFont typeface="Wingdings" panose="05000000000000000000" pitchFamily="2" charset="2"/>
              <a:buChar char="v"/>
            </a:pPr>
            <a:endParaRPr lang="en-US" sz="1800" dirty="0">
              <a:latin typeface="Verdana" panose="020B0604030504040204" pitchFamily="34" charset="0"/>
              <a:ea typeface="Verdana" panose="020B0604030504040204" pitchFamily="34" charset="0"/>
              <a:cs typeface="Verdana" panose="020B0604030504040204" pitchFamily="34" charset="0"/>
            </a:endParaRPr>
          </a:p>
          <a:p>
            <a:pPr lvl="0">
              <a:buFont typeface="Wingdings" panose="05000000000000000000" pitchFamily="2" charset="2"/>
              <a:buChar char="v"/>
            </a:pPr>
            <a:r>
              <a:rPr lang="es-ES" sz="1800" dirty="0">
                <a:latin typeface="Verdana" panose="020B0604030504040204" pitchFamily="34" charset="0"/>
                <a:ea typeface="Verdana" panose="020B0604030504040204" pitchFamily="34" charset="0"/>
                <a:cs typeface="Verdana" panose="020B0604030504040204" pitchFamily="34" charset="0"/>
              </a:rPr>
              <a:t>Consejos de cómo manejar la vida diaria y la vida </a:t>
            </a:r>
            <a:r>
              <a:rPr lang="es-ES" sz="1800" dirty="0" smtClean="0">
                <a:latin typeface="Verdana" panose="020B0604030504040204" pitchFamily="34" charset="0"/>
                <a:ea typeface="Verdana" panose="020B0604030504040204" pitchFamily="34" charset="0"/>
                <a:cs typeface="Verdana" panose="020B0604030504040204" pitchFamily="34" charset="0"/>
              </a:rPr>
              <a:t>escolar</a:t>
            </a:r>
          </a:p>
          <a:p>
            <a:pPr>
              <a:buFont typeface="Wingdings" panose="05000000000000000000" pitchFamily="2" charset="2"/>
              <a:buChar char="v"/>
            </a:pP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3"/>
              </a:rPr>
              <a:t>www.navigatingyourfuture.or</a:t>
            </a:r>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3"/>
              </a:rPr>
              <a:t>g</a:t>
            </a:r>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8580" indent="0">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31</a:t>
            </a:fld>
            <a:endParaRPr lang="en-US"/>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0063" y="457200"/>
            <a:ext cx="1422400" cy="609600"/>
          </a:xfrm>
          <a:prstGeom prst="rect">
            <a:avLst/>
          </a:prstGeom>
        </p:spPr>
      </p:pic>
      <p:sp>
        <p:nvSpPr>
          <p:cNvPr id="15" name="Rectangle 14"/>
          <p:cNvSpPr/>
          <p:nvPr/>
        </p:nvSpPr>
        <p:spPr>
          <a:xfrm>
            <a:off x="1163414" y="6521451"/>
            <a:ext cx="248786" cy="369332"/>
          </a:xfrm>
          <a:prstGeom prst="rect">
            <a:avLst/>
          </a:prstGeom>
        </p:spPr>
        <p:txBody>
          <a:bodyPr wrap="none">
            <a:spAutoFit/>
          </a:bodyPr>
          <a:lstStyle/>
          <a:p>
            <a:r>
              <a:rPr lang="en-US" smtClean="0">
                <a:solidFill>
                  <a:schemeClr val="bg1"/>
                </a:solidFill>
              </a:rPr>
              <a:t> </a:t>
            </a:r>
            <a:endParaRPr lang="en-US">
              <a:solidFill>
                <a:schemeClr val="bg1"/>
              </a:solidFill>
            </a:endParaRPr>
          </a:p>
        </p:txBody>
      </p:sp>
    </p:spTree>
    <p:extLst>
      <p:ext uri="{BB962C8B-B14F-4D97-AF65-F5344CB8AC3E}">
        <p14:creationId xmlns:p14="http://schemas.microsoft.com/office/powerpoint/2010/main" val="4108109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s-CO" sz="4000" b="1" i="1">
                <a:latin typeface="Arial Unicode MS" panose="020B0604020202020204" pitchFamily="34" charset="-128"/>
                <a:ea typeface="Arial Unicode MS" panose="020B0604020202020204" pitchFamily="34" charset="-128"/>
                <a:cs typeface="Arial Unicode MS" panose="020B0604020202020204" pitchFamily="34" charset="-128"/>
              </a:rPr>
              <a:t>Preguntas ?</a:t>
            </a:r>
            <a:br>
              <a:rPr lang="es-CO" sz="4000" b="1" i="1">
                <a:latin typeface="Arial Unicode MS" panose="020B0604020202020204" pitchFamily="34" charset="-128"/>
                <a:ea typeface="Arial Unicode MS" panose="020B0604020202020204" pitchFamily="34" charset="-128"/>
                <a:cs typeface="Arial Unicode MS" panose="020B0604020202020204" pitchFamily="34" charset="-128"/>
              </a:rPr>
            </a:br>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32</a:t>
            </a:fld>
            <a:endParaRPr lang="en-US"/>
          </a:p>
        </p:txBody>
      </p:sp>
      <p:pic>
        <p:nvPicPr>
          <p:cNvPr id="7" name="Picture 5" descr="C:\Users\acevedi\AppData\Local\Microsoft\Windows\Temporary Internet Files\Content.IE5\ED11LRFB\MC900371076[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438401"/>
            <a:ext cx="3505200" cy="25414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152380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err="1" smtClean="0"/>
              <a:t>Contactos</a:t>
            </a:r>
            <a:r>
              <a:rPr lang="en-US" dirty="0" smtClean="0"/>
              <a:t>:</a:t>
            </a:r>
            <a:endParaRPr lang="en-US" dirty="0"/>
          </a:p>
        </p:txBody>
      </p:sp>
      <p:sp>
        <p:nvSpPr>
          <p:cNvPr id="3" name="Content Placeholder 2"/>
          <p:cNvSpPr>
            <a:spLocks noGrp="1"/>
          </p:cNvSpPr>
          <p:nvPr>
            <p:ph idx="1"/>
          </p:nvPr>
        </p:nvSpPr>
        <p:spPr>
          <a:xfrm>
            <a:off x="1371600" y="2323652"/>
            <a:ext cx="7315199" cy="3508977"/>
          </a:xfrm>
        </p:spPr>
        <p:txBody>
          <a:bodyPr>
            <a:normAutofit/>
          </a:bodyPr>
          <a:lstStyle/>
          <a:p>
            <a:pPr>
              <a:buFont typeface="Wingdings" panose="05000000000000000000" pitchFamily="2" charset="2"/>
              <a:buChar char="v"/>
            </a:pPr>
            <a:r>
              <a:rPr lang="en-US" dirty="0" smtClean="0"/>
              <a:t>E-mail: </a:t>
            </a:r>
            <a:r>
              <a:rPr lang="en-US" dirty="0" smtClean="0">
                <a:hlinkClick r:id="rId3"/>
              </a:rPr>
              <a:t>osfa@fldoe.org</a:t>
            </a:r>
            <a:r>
              <a:rPr lang="en-US" dirty="0" smtClean="0"/>
              <a:t> </a:t>
            </a:r>
          </a:p>
          <a:p>
            <a:pPr>
              <a:buFont typeface="Wingdings" panose="05000000000000000000" pitchFamily="2" charset="2"/>
              <a:buChar char="v"/>
            </a:pPr>
            <a:r>
              <a:rPr lang="en-US" dirty="0" smtClean="0"/>
              <a:t>Telephone: 1-888-827-2004 </a:t>
            </a:r>
          </a:p>
          <a:p>
            <a:pPr>
              <a:buFont typeface="Wingdings" panose="05000000000000000000" pitchFamily="2" charset="2"/>
              <a:buChar char="v"/>
            </a:pPr>
            <a:r>
              <a:rPr lang="en-US" dirty="0" smtClean="0"/>
              <a:t>OSFA Outreach Team</a:t>
            </a:r>
            <a:endParaRPr lang="en-US" dirty="0"/>
          </a:p>
          <a:p>
            <a:pPr lvl="1">
              <a:buFont typeface="Wingdings" panose="05000000000000000000" pitchFamily="2" charset="2"/>
              <a:buChar char="v"/>
            </a:pPr>
            <a:r>
              <a:rPr lang="en-US" sz="1800" b="1" dirty="0" smtClean="0">
                <a:hlinkClick r:id="rId4"/>
              </a:rPr>
              <a:t>www.NavigatingYourFinancialFuture.org/ContactUs.aspx</a:t>
            </a:r>
            <a:endParaRPr lang="en-US" sz="1800" b="1" dirty="0" smtClean="0"/>
          </a:p>
          <a:p>
            <a:pPr marL="68580" indent="0">
              <a:buNone/>
            </a:pP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33</a:t>
            </a:fld>
            <a:endParaRPr lang="en-US"/>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47272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609600"/>
          </a:xfrm>
        </p:spPr>
        <p:txBody>
          <a:bodyPr>
            <a:normAutofit fontScale="90000"/>
          </a:bodyPr>
          <a:lstStyle/>
          <a:p>
            <a:pPr algn="ctr"/>
            <a:r>
              <a:rPr lang="es-CO" b="1" i="1" smtClean="0">
                <a:ea typeface="Arial Unicode MS" panose="020B0604020202020204" pitchFamily="34" charset="-128"/>
                <a:cs typeface="Arial Unicode MS" panose="020B0604020202020204" pitchFamily="34" charset="-128"/>
              </a:rPr>
              <a:t>Que es FAFSA</a:t>
            </a:r>
            <a:r>
              <a:rPr lang="en-US" b="1" i="1">
                <a:ea typeface="Arial Unicode MS" panose="020B0604020202020204" pitchFamily="34" charset="-128"/>
                <a:cs typeface="Arial Unicode MS" panose="020B0604020202020204" pitchFamily="34" charset="-128"/>
              </a:rPr>
              <a:t>?</a:t>
            </a:r>
            <a:r>
              <a:rPr lang="en-US" b="1" i="1" smtClean="0">
                <a:ea typeface="Arial Unicode MS" panose="020B0604020202020204" pitchFamily="34" charset="-128"/>
                <a:cs typeface="Arial Unicode MS" panose="020B0604020202020204" pitchFamily="34" charset="-128"/>
              </a:rPr>
              <a:t> </a:t>
            </a:r>
            <a:endParaRPr lang="en-US"/>
          </a:p>
        </p:txBody>
      </p:sp>
      <p:sp>
        <p:nvSpPr>
          <p:cNvPr id="3" name="Content Placeholder 2"/>
          <p:cNvSpPr>
            <a:spLocks noGrp="1"/>
          </p:cNvSpPr>
          <p:nvPr>
            <p:ph idx="1"/>
          </p:nvPr>
        </p:nvSpPr>
        <p:spPr>
          <a:xfrm>
            <a:off x="990600" y="1219200"/>
            <a:ext cx="7315200" cy="5181600"/>
          </a:xfrm>
        </p:spPr>
        <p:txBody>
          <a:bodyPr>
            <a:noAutofit/>
          </a:bodyPr>
          <a:lstStyle/>
          <a:p>
            <a:pPr indent="-342900" defTabSz="1019175">
              <a:lnSpc>
                <a:spcPct val="120000"/>
              </a:lnSpc>
              <a:spcBef>
                <a:spcPts val="0"/>
              </a:spcBef>
              <a:buClr>
                <a:schemeClr val="tx2"/>
              </a:buClr>
              <a:buSzPct val="75000"/>
              <a:buFont typeface="Wingdings" panose="05000000000000000000" pitchFamily="2" charset="2"/>
              <a:buChar char="v"/>
            </a:pPr>
            <a:endParaRPr lang="es-ES" sz="1400" dirty="0" smtClean="0">
              <a:latin typeface="Verdana" panose="020B0604030504040204" pitchFamily="34" charset="0"/>
              <a:ea typeface="Verdana" panose="020B0604030504040204" pitchFamily="34" charset="0"/>
              <a:cs typeface="Verdana" panose="020B0604030504040204" pitchFamily="34" charset="0"/>
            </a:endParaRPr>
          </a:p>
          <a:p>
            <a:pPr indent="-342900" defTabSz="1019175">
              <a:lnSpc>
                <a:spcPct val="120000"/>
              </a:lnSpc>
              <a:spcBef>
                <a:spcPts val="0"/>
              </a:spcBef>
              <a:buClr>
                <a:schemeClr val="tx2"/>
              </a:buClr>
              <a:buSzPct val="75000"/>
              <a:buFont typeface="Wingdings" panose="05000000000000000000" pitchFamily="2" charset="2"/>
              <a:buChar char="v"/>
            </a:pPr>
            <a:endParaRPr lang="es-ES" sz="1400" dirty="0">
              <a:latin typeface="Verdana" panose="020B0604030504040204" pitchFamily="34" charset="0"/>
              <a:ea typeface="Verdana" panose="020B0604030504040204" pitchFamily="34" charset="0"/>
              <a:cs typeface="Verdana" panose="020B0604030504040204" pitchFamily="34" charset="0"/>
            </a:endParaRPr>
          </a:p>
          <a:p>
            <a:pPr indent="-342900" defTabSz="1019175">
              <a:lnSpc>
                <a:spcPct val="120000"/>
              </a:lnSpc>
              <a:spcBef>
                <a:spcPts val="0"/>
              </a:spcBef>
              <a:buClr>
                <a:schemeClr val="tx2"/>
              </a:buClr>
              <a:buSzPct val="75000"/>
              <a:buFont typeface="Wingdings" panose="05000000000000000000" pitchFamily="2" charset="2"/>
              <a:buChar char="v"/>
            </a:pPr>
            <a:r>
              <a:rPr lang="es-ES" sz="1400" dirty="0" smtClean="0">
                <a:latin typeface="Verdana" panose="020B0604030504040204" pitchFamily="34" charset="0"/>
                <a:ea typeface="Verdana" panose="020B0604030504040204" pitchFamily="34" charset="0"/>
                <a:cs typeface="Verdana" panose="020B0604030504040204" pitchFamily="34" charset="0"/>
              </a:rPr>
              <a:t>Es una </a:t>
            </a:r>
            <a:r>
              <a:rPr lang="es-ES" sz="1400" b="1" dirty="0" smtClean="0">
                <a:latin typeface="Verdana" panose="020B0604030504040204" pitchFamily="34" charset="0"/>
                <a:ea typeface="Verdana" panose="020B0604030504040204" pitchFamily="34" charset="0"/>
                <a:cs typeface="Verdana" panose="020B0604030504040204" pitchFamily="34" charset="0"/>
              </a:rPr>
              <a:t>Solicitud Gratuita </a:t>
            </a:r>
            <a:r>
              <a:rPr lang="es-ES" sz="1400" dirty="0" smtClean="0">
                <a:latin typeface="Verdana" panose="020B0604030504040204" pitchFamily="34" charset="0"/>
                <a:ea typeface="Verdana" panose="020B0604030504040204" pitchFamily="34" charset="0"/>
                <a:cs typeface="Verdana" panose="020B0604030504040204" pitchFamily="34" charset="0"/>
              </a:rPr>
              <a:t>de ayuda Federal para los estudiantes. Esta forma debe ser completada cada año por los estudiantes actuales y los potenciales que necesiten solicitar ayuda federal</a:t>
            </a:r>
            <a:br>
              <a:rPr lang="es-ES" sz="1400" dirty="0" smtClean="0">
                <a:latin typeface="Verdana" panose="020B0604030504040204" pitchFamily="34" charset="0"/>
                <a:ea typeface="Verdana" panose="020B0604030504040204" pitchFamily="34" charset="0"/>
                <a:cs typeface="Verdana" panose="020B0604030504040204" pitchFamily="34" charset="0"/>
              </a:rPr>
            </a:br>
            <a:r>
              <a:rPr lang="es-ES" sz="1400" dirty="0" smtClean="0">
                <a:latin typeface="Verdana" panose="020B0604030504040204" pitchFamily="34" charset="0"/>
                <a:ea typeface="Verdana" panose="020B0604030504040204" pitchFamily="34" charset="0"/>
                <a:cs typeface="Verdana" panose="020B0604030504040204" pitchFamily="34" charset="0"/>
              </a:rPr>
              <a:t/>
            </a:r>
            <a:br>
              <a:rPr lang="es-ES" sz="1400" dirty="0" smtClean="0">
                <a:latin typeface="Verdana" panose="020B0604030504040204" pitchFamily="34" charset="0"/>
                <a:ea typeface="Verdana" panose="020B0604030504040204" pitchFamily="34" charset="0"/>
                <a:cs typeface="Verdana" panose="020B0604030504040204" pitchFamily="34" charset="0"/>
              </a:rPr>
            </a:br>
            <a:r>
              <a:rPr lang="es-ES" sz="1400" dirty="0" smtClean="0">
                <a:latin typeface="Verdana" panose="020B0604030504040204" pitchFamily="34" charset="0"/>
                <a:ea typeface="Verdana" panose="020B0604030504040204" pitchFamily="34" charset="0"/>
                <a:cs typeface="Verdana" panose="020B0604030504040204" pitchFamily="34" charset="0"/>
              </a:rPr>
              <a:t>FAFSA es distribuida y procesada por el departamento de educación de los estados unidos y es la mayor fuente de ayuda económica de la nación</a:t>
            </a:r>
            <a:br>
              <a:rPr lang="es-ES" sz="1400" dirty="0" smtClean="0">
                <a:latin typeface="Verdana" panose="020B0604030504040204" pitchFamily="34" charset="0"/>
                <a:ea typeface="Verdana" panose="020B0604030504040204" pitchFamily="34" charset="0"/>
                <a:cs typeface="Verdana" panose="020B0604030504040204" pitchFamily="34" charset="0"/>
              </a:rPr>
            </a:br>
            <a:r>
              <a:rPr lang="es-ES" sz="1400" dirty="0" smtClean="0">
                <a:latin typeface="Verdana" panose="020B0604030504040204" pitchFamily="34" charset="0"/>
                <a:ea typeface="Verdana" panose="020B0604030504040204" pitchFamily="34" charset="0"/>
                <a:cs typeface="Verdana" panose="020B0604030504040204" pitchFamily="34" charset="0"/>
              </a:rPr>
              <a:t/>
            </a:r>
            <a:br>
              <a:rPr lang="es-ES" sz="1400" dirty="0" smtClean="0">
                <a:latin typeface="Verdana" panose="020B0604030504040204" pitchFamily="34" charset="0"/>
                <a:ea typeface="Verdana" panose="020B0604030504040204" pitchFamily="34" charset="0"/>
                <a:cs typeface="Verdana" panose="020B0604030504040204" pitchFamily="34" charset="0"/>
              </a:rPr>
            </a:br>
            <a:r>
              <a:rPr lang="es-ES" sz="1400" dirty="0" smtClean="0">
                <a:latin typeface="Verdana" panose="020B0604030504040204" pitchFamily="34" charset="0"/>
                <a:ea typeface="Verdana" panose="020B0604030504040204" pitchFamily="34" charset="0"/>
                <a:cs typeface="Verdana" panose="020B0604030504040204" pitchFamily="34" charset="0"/>
              </a:rPr>
              <a:t>El estado y las instituciones tienen diferentes fechas para someter el FAFSA, por eso es importante que antes de comenzar su solicitud consulte con su institución/universidad y verifique cual es la fecha requerida por ellos para presentar su solicitud</a:t>
            </a:r>
            <a:endParaRPr lang="es-CO" sz="1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82588" indent="-382588" algn="just" defTabSz="1019175">
              <a:lnSpc>
                <a:spcPct val="120000"/>
              </a:lnSpc>
              <a:spcBef>
                <a:spcPts val="0"/>
              </a:spcBef>
              <a:buClr>
                <a:schemeClr val="tx2"/>
              </a:buClr>
              <a:buSzPct val="70000"/>
              <a:buFont typeface="Wingdings" pitchFamily="2" charset="2"/>
              <a:buChar char="v"/>
            </a:pPr>
            <a:endParaRPr lang="es-CO" sz="1400" dirty="0">
              <a:latin typeface="Verdana" panose="020B0604030504040204" pitchFamily="34" charset="0"/>
              <a:ea typeface="Verdana" panose="020B0604030504040204" pitchFamily="34" charset="0"/>
              <a:cs typeface="Verdana" panose="020B0604030504040204" pitchFamily="34" charset="0"/>
            </a:endParaRPr>
          </a:p>
          <a:p>
            <a:pPr marL="382588" indent="-382588" algn="just" defTabSz="1019175">
              <a:lnSpc>
                <a:spcPct val="120000"/>
              </a:lnSpc>
              <a:spcBef>
                <a:spcPts val="0"/>
              </a:spcBef>
              <a:buClr>
                <a:schemeClr val="tx2"/>
              </a:buClr>
              <a:buSzPct val="70000"/>
              <a:buFont typeface="Wingdings" pitchFamily="2" charset="2"/>
              <a:buChar char="v"/>
            </a:pPr>
            <a:r>
              <a:rPr lang="es-CO" sz="1400" dirty="0">
                <a:latin typeface="Verdana" panose="020B0604030504040204" pitchFamily="34" charset="0"/>
                <a:ea typeface="Verdana" panose="020B0604030504040204" pitchFamily="34" charset="0"/>
                <a:cs typeface="Verdana" panose="020B0604030504040204" pitchFamily="34" charset="0"/>
              </a:rPr>
              <a:t>Las solicitudes están disponibles en formato electrónico o en </a:t>
            </a:r>
            <a:r>
              <a:rPr lang="es-CO" sz="1400" dirty="0" smtClean="0">
                <a:latin typeface="Verdana" panose="020B0604030504040204" pitchFamily="34" charset="0"/>
                <a:ea typeface="Verdana" panose="020B0604030504040204" pitchFamily="34" charset="0"/>
                <a:cs typeface="Verdana" panose="020B0604030504040204" pitchFamily="34" charset="0"/>
              </a:rPr>
              <a:t>papel</a:t>
            </a:r>
          </a:p>
          <a:p>
            <a:pPr marL="382588" indent="-382588" algn="just" defTabSz="1019175">
              <a:lnSpc>
                <a:spcPct val="120000"/>
              </a:lnSpc>
              <a:spcBef>
                <a:spcPts val="0"/>
              </a:spcBef>
              <a:buClr>
                <a:schemeClr val="tx2"/>
              </a:buClr>
              <a:buSzPct val="70000"/>
              <a:buFont typeface="Wingdings" pitchFamily="2" charset="2"/>
              <a:buChar char="v"/>
            </a:pPr>
            <a:endParaRPr lang="es-CO" sz="1400" dirty="0">
              <a:latin typeface="Verdana" panose="020B0604030504040204" pitchFamily="34" charset="0"/>
              <a:ea typeface="Verdana" panose="020B0604030504040204" pitchFamily="34" charset="0"/>
              <a:cs typeface="Verdana" panose="020B0604030504040204" pitchFamily="34" charset="0"/>
            </a:endParaRPr>
          </a:p>
          <a:p>
            <a:pPr marL="382588" indent="-382588" algn="just" defTabSz="1019175">
              <a:lnSpc>
                <a:spcPct val="120000"/>
              </a:lnSpc>
              <a:spcBef>
                <a:spcPts val="0"/>
              </a:spcBef>
              <a:buClr>
                <a:schemeClr val="tx2"/>
              </a:buClr>
              <a:buSzPct val="70000"/>
              <a:buFont typeface="Wingdings" pitchFamily="2" charset="2"/>
              <a:buChar char="v"/>
            </a:pPr>
            <a:r>
              <a:rPr lang="es-CO" sz="1400" dirty="0">
                <a:latin typeface="Verdana" panose="020B0604030504040204" pitchFamily="34" charset="0"/>
                <a:ea typeface="Verdana" panose="020B0604030504040204" pitchFamily="34" charset="0"/>
                <a:cs typeface="Verdana" panose="020B0604030504040204" pitchFamily="34" charset="0"/>
              </a:rPr>
              <a:t>Los estudiantes son alentados a aplicar tan pronto como a partir </a:t>
            </a:r>
            <a:r>
              <a:rPr lang="es-CO" sz="1400" dirty="0" smtClean="0">
                <a:latin typeface="Verdana" panose="020B0604030504040204" pitchFamily="34" charset="0"/>
                <a:ea typeface="Verdana" panose="020B0604030504040204" pitchFamily="34" charset="0"/>
                <a:cs typeface="Verdana" panose="020B0604030504040204" pitchFamily="34" charset="0"/>
              </a:rPr>
              <a:t>de </a:t>
            </a:r>
          </a:p>
          <a:p>
            <a:pPr marL="0" indent="0" algn="just" defTabSz="1019175">
              <a:lnSpc>
                <a:spcPct val="120000"/>
              </a:lnSpc>
              <a:spcBef>
                <a:spcPts val="0"/>
              </a:spcBef>
              <a:buClr>
                <a:schemeClr val="tx2"/>
              </a:buClr>
              <a:buSzPct val="70000"/>
              <a:buNone/>
            </a:pPr>
            <a:r>
              <a:rPr lang="es-CO"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Octubre 1ro de </a:t>
            </a:r>
            <a:r>
              <a:rPr lang="es-CO" sz="1400" b="1" dirty="0">
                <a:solidFill>
                  <a:schemeClr val="tx1"/>
                </a:solidFill>
                <a:latin typeface="Verdana" panose="020B0604030504040204" pitchFamily="34" charset="0"/>
                <a:ea typeface="Verdana" panose="020B0604030504040204" pitchFamily="34" charset="0"/>
                <a:cs typeface="Verdana" panose="020B0604030504040204" pitchFamily="34" charset="0"/>
              </a:rPr>
              <a:t>cada </a:t>
            </a:r>
            <a:r>
              <a:rPr lang="es-CO"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año</a:t>
            </a:r>
          </a:p>
          <a:p>
            <a:pPr marL="382588" indent="-382588" algn="just" defTabSz="1019175">
              <a:lnSpc>
                <a:spcPct val="120000"/>
              </a:lnSpc>
              <a:spcBef>
                <a:spcPts val="0"/>
              </a:spcBef>
              <a:buClr>
                <a:schemeClr val="tx2"/>
              </a:buClr>
              <a:buSzPct val="70000"/>
              <a:buFont typeface="Wingdings" pitchFamily="2" charset="2"/>
              <a:buChar char="v"/>
            </a:pPr>
            <a:endParaRPr lang="es-CO" sz="14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4</a:t>
            </a:fld>
            <a:endParaRPr lang="en-US"/>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943600"/>
            <a:ext cx="3229276" cy="1055364"/>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303574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215" y="2151020"/>
            <a:ext cx="4709962" cy="3726858"/>
          </a:xfrm>
          <a:prstGeom prst="rect">
            <a:avLst/>
          </a:prstGeom>
        </p:spPr>
      </p:pic>
      <p:sp>
        <p:nvSpPr>
          <p:cNvPr id="2" name="Title 1"/>
          <p:cNvSpPr>
            <a:spLocks noGrp="1"/>
          </p:cNvSpPr>
          <p:nvPr>
            <p:ph type="title"/>
          </p:nvPr>
        </p:nvSpPr>
        <p:spPr>
          <a:xfrm>
            <a:off x="1371600" y="1027664"/>
            <a:ext cx="6400800" cy="1143000"/>
          </a:xfrm>
        </p:spPr>
        <p:txBody>
          <a:bodyPr>
            <a:normAutofit/>
          </a:bodyPr>
          <a:lstStyle/>
          <a:p>
            <a:r>
              <a:rPr lang="en-US" dirty="0" smtClean="0"/>
              <a:t>FAFSA</a:t>
            </a:r>
            <a:endParaRPr lang="en-US" dirty="0"/>
          </a:p>
        </p:txBody>
      </p:sp>
      <p:sp>
        <p:nvSpPr>
          <p:cNvPr id="4" name="Date Placeholder 3"/>
          <p:cNvSpPr>
            <a:spLocks noGrp="1"/>
          </p:cNvSpPr>
          <p:nvPr>
            <p:ph type="dt" sz="half" idx="10"/>
          </p:nvPr>
        </p:nvSpPr>
        <p:spPr>
          <a:xfrm>
            <a:off x="6215377" y="232805"/>
            <a:ext cx="2133600" cy="365125"/>
          </a:xfrm>
        </p:spPr>
        <p:txBody>
          <a:bodyPr/>
          <a:lstStyle/>
          <a:p>
            <a:r>
              <a:rPr lang="en-US" dirty="0" smtClean="0"/>
              <a:t>7</a:t>
            </a:r>
            <a:endParaRPr lang="en-US" dirty="0"/>
          </a:p>
          <a:p>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5</a:t>
            </a:fld>
            <a:endParaRPr lang="en-US"/>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Down Arrow 4"/>
          <p:cNvSpPr/>
          <p:nvPr/>
        </p:nvSpPr>
        <p:spPr>
          <a:xfrm>
            <a:off x="4001429" y="911765"/>
            <a:ext cx="1561171" cy="1589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Ayuda</a:t>
            </a:r>
            <a:endParaRPr lang="en-US" sz="1200" dirty="0"/>
          </a:p>
        </p:txBody>
      </p:sp>
    </p:spTree>
    <p:extLst>
      <p:ext uri="{BB962C8B-B14F-4D97-AF65-F5344CB8AC3E}">
        <p14:creationId xmlns:p14="http://schemas.microsoft.com/office/powerpoint/2010/main" val="425412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b="1" i="1">
                <a:ea typeface="Arial Unicode MS" panose="020B0604020202020204" pitchFamily="34" charset="-128"/>
                <a:cs typeface="Arial Unicode MS" panose="020B0604020202020204" pitchFamily="34" charset="-128"/>
              </a:rPr>
              <a:t>Antes de comenzar la aplicación de FAFSA</a:t>
            </a:r>
            <a:endParaRPr lang="en-US"/>
          </a:p>
        </p:txBody>
      </p:sp>
      <p:sp>
        <p:nvSpPr>
          <p:cNvPr id="3" name="Content Placeholder 2"/>
          <p:cNvSpPr>
            <a:spLocks noGrp="1"/>
          </p:cNvSpPr>
          <p:nvPr>
            <p:ph idx="1"/>
          </p:nvPr>
        </p:nvSpPr>
        <p:spPr/>
        <p:txBody>
          <a:bodyPr>
            <a:noAutofit/>
          </a:bodyPr>
          <a:lstStyle/>
          <a:p>
            <a:pPr marL="382588" indent="-382588" defTabSz="1019175">
              <a:lnSpc>
                <a:spcPct val="120000"/>
              </a:lnSpc>
              <a:spcAft>
                <a:spcPct val="20000"/>
              </a:spcAft>
              <a:buClr>
                <a:schemeClr val="tx2"/>
              </a:buClr>
              <a:buSzPct val="70000"/>
              <a:buFont typeface="Wingdings" pitchFamily="2" charset="2"/>
              <a:buChar char="v"/>
            </a:pPr>
            <a:r>
              <a:rPr lang="es-CO" sz="1100" dirty="0" smtClean="0">
                <a:latin typeface="Verdana" pitchFamily="34" charset="0"/>
              </a:rPr>
              <a:t>Verifique </a:t>
            </a:r>
            <a:r>
              <a:rPr lang="es-CO" sz="1100" dirty="0">
                <a:latin typeface="Verdana" pitchFamily="34" charset="0"/>
              </a:rPr>
              <a:t>todos </a:t>
            </a:r>
            <a:r>
              <a:rPr lang="es-CO" sz="1100" dirty="0" smtClean="0">
                <a:latin typeface="Verdana" pitchFamily="34" charset="0"/>
              </a:rPr>
              <a:t>las fechas indicadas en  </a:t>
            </a:r>
            <a:r>
              <a:rPr lang="es-CO" sz="1100" dirty="0">
                <a:latin typeface="Verdana" pitchFamily="34" charset="0"/>
              </a:rPr>
              <a:t>la </a:t>
            </a:r>
            <a:r>
              <a:rPr lang="es-CO" sz="1100" dirty="0" smtClean="0">
                <a:latin typeface="Verdana" pitchFamily="34" charset="0"/>
              </a:rPr>
              <a:t>aplicación</a:t>
            </a:r>
          </a:p>
          <a:p>
            <a:pPr marL="382588" indent="-382588" defTabSz="1019175">
              <a:lnSpc>
                <a:spcPct val="120000"/>
              </a:lnSpc>
              <a:spcAft>
                <a:spcPct val="20000"/>
              </a:spcAft>
              <a:buClr>
                <a:schemeClr val="tx2"/>
              </a:buClr>
              <a:buSzPct val="70000"/>
              <a:buFont typeface="Wingdings" pitchFamily="2" charset="2"/>
              <a:buChar char="v"/>
            </a:pPr>
            <a:r>
              <a:rPr lang="es-CO" sz="1100" dirty="0" smtClean="0">
                <a:latin typeface="Verdana" pitchFamily="34" charset="0"/>
              </a:rPr>
              <a:t>Las Instituciones/Universidades y </a:t>
            </a:r>
            <a:r>
              <a:rPr lang="es-CO" sz="1100" dirty="0">
                <a:latin typeface="Verdana" pitchFamily="34" charset="0"/>
              </a:rPr>
              <a:t>el Estado pueden diferir en </a:t>
            </a:r>
            <a:r>
              <a:rPr lang="es-CO" sz="1100" dirty="0" smtClean="0">
                <a:latin typeface="Verdana" pitchFamily="34" charset="0"/>
              </a:rPr>
              <a:t>las fechas según las </a:t>
            </a:r>
            <a:r>
              <a:rPr lang="es-CO" sz="1100" dirty="0">
                <a:latin typeface="Verdana" pitchFamily="34" charset="0"/>
              </a:rPr>
              <a:t>normas federales</a:t>
            </a:r>
          </a:p>
          <a:p>
            <a:pPr marL="382588" indent="-382588" defTabSz="1019175">
              <a:lnSpc>
                <a:spcPct val="120000"/>
              </a:lnSpc>
              <a:spcAft>
                <a:spcPct val="20000"/>
              </a:spcAft>
              <a:buClr>
                <a:schemeClr val="tx2"/>
              </a:buClr>
              <a:buSzPct val="70000"/>
              <a:buFont typeface="Wingdings" pitchFamily="2" charset="2"/>
              <a:buChar char="v"/>
            </a:pPr>
            <a:r>
              <a:rPr lang="es-CO" sz="1100" dirty="0">
                <a:latin typeface="Verdana" pitchFamily="34" charset="0"/>
              </a:rPr>
              <a:t>Confirme </a:t>
            </a:r>
            <a:r>
              <a:rPr lang="es-CO" sz="1100" dirty="0" smtClean="0">
                <a:latin typeface="Verdana" pitchFamily="34" charset="0"/>
              </a:rPr>
              <a:t>si usted depende económicamente de sus padres o es económicamente independiente.  Conteste las preguntas al respecto en la aplicación de FAFSA </a:t>
            </a:r>
            <a:endParaRPr lang="es-CO" sz="1100" dirty="0">
              <a:latin typeface="Verdana" pitchFamily="34" charset="0"/>
            </a:endParaRPr>
          </a:p>
          <a:p>
            <a:pPr marL="382588" indent="-382588" defTabSz="1019175">
              <a:lnSpc>
                <a:spcPct val="120000"/>
              </a:lnSpc>
              <a:spcAft>
                <a:spcPct val="20000"/>
              </a:spcAft>
              <a:buClr>
                <a:schemeClr val="tx2"/>
              </a:buClr>
              <a:buSzPct val="70000"/>
              <a:buFont typeface="Wingdings" pitchFamily="2" charset="2"/>
              <a:buChar char="v"/>
            </a:pPr>
            <a:r>
              <a:rPr lang="es-CO" sz="1100" dirty="0">
                <a:latin typeface="Verdana" pitchFamily="34" charset="0"/>
              </a:rPr>
              <a:t>Busque los códigos de las escuelas</a:t>
            </a:r>
          </a:p>
          <a:p>
            <a:pPr marL="382588" indent="-382588" defTabSz="1019175">
              <a:lnSpc>
                <a:spcPct val="120000"/>
              </a:lnSpc>
              <a:spcAft>
                <a:spcPct val="20000"/>
              </a:spcAft>
              <a:buClr>
                <a:schemeClr val="tx2"/>
              </a:buClr>
              <a:buSzPct val="70000"/>
              <a:buFont typeface="Wingdings" pitchFamily="2" charset="2"/>
              <a:buChar char="v"/>
            </a:pPr>
            <a:r>
              <a:rPr lang="es-CO" sz="1100" dirty="0">
                <a:latin typeface="Verdana" pitchFamily="34" charset="0"/>
              </a:rPr>
              <a:t>Determine como va a presentar la </a:t>
            </a:r>
            <a:r>
              <a:rPr lang="es-CO" sz="1100" dirty="0" smtClean="0">
                <a:latin typeface="Verdana" pitchFamily="34" charset="0"/>
              </a:rPr>
              <a:t>aplicación de FAFSA</a:t>
            </a:r>
            <a:endParaRPr lang="es-CO" sz="1100" dirty="0">
              <a:latin typeface="Verdana" pitchFamily="34" charset="0"/>
            </a:endParaRPr>
          </a:p>
          <a:p>
            <a:pPr marL="782638" lvl="2" indent="-382588" defTabSz="1019175">
              <a:lnSpc>
                <a:spcPct val="120000"/>
              </a:lnSpc>
              <a:spcAft>
                <a:spcPct val="20000"/>
              </a:spcAft>
              <a:buClr>
                <a:schemeClr val="tx2"/>
              </a:buClr>
              <a:buSzPct val="70000"/>
              <a:buFont typeface="Wingdings" pitchFamily="2" charset="2"/>
              <a:buChar char="v"/>
            </a:pPr>
            <a:r>
              <a:rPr lang="es-CO" sz="1100" dirty="0">
                <a:latin typeface="Verdana" pitchFamily="34" charset="0"/>
              </a:rPr>
              <a:t>Electrónico (hasta 14 días mas rápido</a:t>
            </a:r>
            <a:r>
              <a:rPr lang="es-CO" sz="1100" dirty="0" smtClean="0">
                <a:latin typeface="Verdana" pitchFamily="34" charset="0"/>
              </a:rPr>
              <a:t>!)</a:t>
            </a:r>
          </a:p>
          <a:p>
            <a:pPr marL="782638" lvl="2" indent="-382588" defTabSz="1019175">
              <a:lnSpc>
                <a:spcPct val="120000"/>
              </a:lnSpc>
              <a:spcAft>
                <a:spcPct val="20000"/>
              </a:spcAft>
              <a:buClr>
                <a:schemeClr val="tx2"/>
              </a:buClr>
              <a:buSzPct val="70000"/>
              <a:buFont typeface="Wingdings" pitchFamily="2" charset="2"/>
              <a:buChar char="v"/>
            </a:pPr>
            <a:r>
              <a:rPr lang="es-CO" sz="1100" dirty="0" smtClean="0">
                <a:latin typeface="Verdana" pitchFamily="34" charset="0"/>
              </a:rPr>
              <a:t>Obtenga los códigos de las escuelas</a:t>
            </a:r>
          </a:p>
          <a:p>
            <a:pPr marL="782638" lvl="2" indent="-382588" defTabSz="1019175">
              <a:lnSpc>
                <a:spcPct val="120000"/>
              </a:lnSpc>
              <a:spcAft>
                <a:spcPct val="20000"/>
              </a:spcAft>
              <a:buClr>
                <a:schemeClr val="tx2"/>
              </a:buClr>
              <a:buSzPct val="70000"/>
              <a:buFont typeface="Wingdings" pitchFamily="2" charset="2"/>
              <a:buChar char="v"/>
            </a:pPr>
            <a:r>
              <a:rPr lang="es-CO" sz="1100" dirty="0">
                <a:latin typeface="Verdana" pitchFamily="34" charset="0"/>
              </a:rPr>
              <a:t>Firma electrónica </a:t>
            </a:r>
            <a:r>
              <a:rPr lang="es-CO" sz="1100" dirty="0" smtClean="0">
                <a:latin typeface="Verdana" pitchFamily="34" charset="0"/>
              </a:rPr>
              <a:t>requiere de un </a:t>
            </a:r>
            <a:r>
              <a:rPr lang="en-US" sz="1100" b="1" dirty="0"/>
              <a:t>FSA ID </a:t>
            </a:r>
            <a:r>
              <a:rPr lang="en-US" sz="1100" b="1" dirty="0" smtClean="0"/>
              <a:t>y  </a:t>
            </a:r>
            <a:r>
              <a:rPr lang="en-US" sz="1100" b="1" dirty="0" err="1" smtClean="0"/>
              <a:t>una</a:t>
            </a:r>
            <a:r>
              <a:rPr lang="en-US" sz="1100" b="1" dirty="0" smtClean="0"/>
              <a:t> clave de FSA  </a:t>
            </a:r>
            <a:r>
              <a:rPr lang="es-CO" sz="1100" dirty="0" smtClean="0">
                <a:latin typeface="Verdana" pitchFamily="34" charset="0"/>
                <a:ea typeface="Verdana" panose="020B0604030504040204" pitchFamily="34" charset="0"/>
                <a:cs typeface="Verdana" panose="020B0604030504040204" pitchFamily="34" charset="0"/>
              </a:rPr>
              <a:t>antes </a:t>
            </a:r>
            <a:r>
              <a:rPr lang="es-CO" sz="1100" dirty="0">
                <a:latin typeface="Verdana" pitchFamily="34" charset="0"/>
              </a:rPr>
              <a:t>o durante el proceso de solicitud</a:t>
            </a:r>
          </a:p>
          <a:p>
            <a:pPr marL="782638" lvl="2" indent="-382588" defTabSz="1019175">
              <a:lnSpc>
                <a:spcPct val="120000"/>
              </a:lnSpc>
              <a:spcAft>
                <a:spcPct val="20000"/>
              </a:spcAft>
              <a:buClr>
                <a:schemeClr val="tx2"/>
              </a:buClr>
              <a:buSzPct val="70000"/>
              <a:buFont typeface="Wingdings" pitchFamily="2" charset="2"/>
              <a:buChar char="v"/>
            </a:pPr>
            <a:r>
              <a:rPr lang="es-CO" sz="1100" dirty="0" smtClean="0">
                <a:latin typeface="Verdana" pitchFamily="34" charset="0"/>
              </a:rPr>
              <a:t>Manualmente ( puede tomar hasta 4 semanas o mas)</a:t>
            </a:r>
            <a:endParaRPr lang="es-CO" sz="1100" dirty="0">
              <a:latin typeface="Verdana" pitchFamily="34" charset="0"/>
            </a:endParaRPr>
          </a:p>
          <a:p>
            <a:pPr marL="755206" lvl="1" indent="-382588" defTabSz="1019175">
              <a:lnSpc>
                <a:spcPct val="120000"/>
              </a:lnSpc>
              <a:spcAft>
                <a:spcPct val="20000"/>
              </a:spcAft>
              <a:buClr>
                <a:schemeClr val="tx2"/>
              </a:buClr>
              <a:buSzPct val="70000"/>
              <a:buFont typeface="Wingdings" pitchFamily="2" charset="2"/>
              <a:buChar char="v"/>
            </a:pPr>
            <a:r>
              <a:rPr lang="es-CO" sz="1100" dirty="0">
                <a:latin typeface="Verdana" pitchFamily="34" charset="0"/>
              </a:rPr>
              <a:t>Firmar y </a:t>
            </a:r>
            <a:r>
              <a:rPr lang="es-CO" sz="1100" dirty="0" smtClean="0">
                <a:latin typeface="Verdana" pitchFamily="34" charset="0"/>
              </a:rPr>
              <a:t>enviar </a:t>
            </a:r>
            <a:r>
              <a:rPr lang="es-CO" sz="1100" dirty="0">
                <a:latin typeface="Verdana" pitchFamily="34" charset="0"/>
              </a:rPr>
              <a:t>la solicitud a la dirección indicada en la aplicación</a:t>
            </a:r>
          </a:p>
          <a:p>
            <a:endParaRPr lang="en-US" sz="110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6</a:t>
            </a:fld>
            <a:endParaRPr lang="en-US"/>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32863" y="5486400"/>
            <a:ext cx="3229276" cy="105536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163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66800"/>
            <a:ext cx="7024744" cy="1103864"/>
          </a:xfrm>
        </p:spPr>
        <p:txBody>
          <a:bodyPr>
            <a:noAutofit/>
          </a:bodyPr>
          <a:lstStyle/>
          <a:p>
            <a:pPr algn="ctr"/>
            <a:r>
              <a:rPr lang="es-CO" sz="2800" b="1" i="1" dirty="0">
                <a:ea typeface="Arial Unicode MS" panose="020B0604020202020204" pitchFamily="34" charset="-128"/>
                <a:cs typeface="Arial Unicode MS" panose="020B0604020202020204" pitchFamily="34" charset="-128"/>
              </a:rPr>
              <a:t>Antes de comenzar la  aplicación de FAFSA – Organice sus documentos</a:t>
            </a:r>
            <a:endParaRPr lang="en-US" sz="2800" dirty="0"/>
          </a:p>
        </p:txBody>
      </p:sp>
      <p:sp>
        <p:nvSpPr>
          <p:cNvPr id="3" name="Content Placeholder 2"/>
          <p:cNvSpPr>
            <a:spLocks noGrp="1"/>
          </p:cNvSpPr>
          <p:nvPr>
            <p:ph idx="1"/>
          </p:nvPr>
        </p:nvSpPr>
        <p:spPr/>
        <p:txBody>
          <a:bodyPr>
            <a:normAutofit fontScale="85000" lnSpcReduction="20000"/>
          </a:bodyPr>
          <a:lstStyle/>
          <a:p>
            <a:pPr indent="-382588" algn="just" defTabSz="1019175">
              <a:lnSpc>
                <a:spcPct val="80000"/>
              </a:lnSpc>
              <a:spcAft>
                <a:spcPct val="20000"/>
              </a:spcAft>
              <a:buClr>
                <a:schemeClr val="tx2"/>
              </a:buClr>
              <a:buSzPct val="70000"/>
              <a:buFont typeface="Wingdings" pitchFamily="2" charset="2"/>
              <a:buChar char="v"/>
            </a:pPr>
            <a:r>
              <a:rPr lang="es-CO" sz="1750" dirty="0" smtClean="0">
                <a:latin typeface="Verdana" pitchFamily="34" charset="0"/>
                <a:ea typeface="Verdana" pitchFamily="34" charset="0"/>
                <a:cs typeface="Verdana" pitchFamily="34" charset="0"/>
              </a:rPr>
              <a:t>2016-17 </a:t>
            </a:r>
            <a:r>
              <a:rPr lang="es-CO" sz="1750" dirty="0">
                <a:latin typeface="Verdana" pitchFamily="34" charset="0"/>
                <a:ea typeface="Verdana" pitchFamily="34" charset="0"/>
                <a:cs typeface="Verdana" pitchFamily="34" charset="0"/>
              </a:rPr>
              <a:t>documentos necesarios para completar la FAFSA incluyen:</a:t>
            </a:r>
          </a:p>
          <a:p>
            <a:pPr marL="966788" lvl="1" indent="-382588" algn="just" defTabSz="1019175">
              <a:lnSpc>
                <a:spcPct val="80000"/>
              </a:lnSpc>
              <a:spcAft>
                <a:spcPct val="20000"/>
              </a:spcAft>
              <a:buClr>
                <a:schemeClr val="tx2"/>
              </a:buClr>
              <a:buSzPct val="70000"/>
              <a:buFont typeface="Wingdings" pitchFamily="2" charset="2"/>
              <a:buChar char="v"/>
            </a:pPr>
            <a:r>
              <a:rPr lang="es-CO" sz="1750" dirty="0">
                <a:latin typeface="Verdana" pitchFamily="34" charset="0"/>
                <a:ea typeface="Verdana" pitchFamily="34" charset="0"/>
                <a:cs typeface="Verdana" pitchFamily="34" charset="0"/>
              </a:rPr>
              <a:t>Su numero de Seguro Social</a:t>
            </a:r>
          </a:p>
          <a:p>
            <a:pPr marL="966788" lvl="1" indent="-382588" algn="just" defTabSz="1019175">
              <a:lnSpc>
                <a:spcPct val="80000"/>
              </a:lnSpc>
              <a:spcAft>
                <a:spcPct val="20000"/>
              </a:spcAft>
              <a:buClr>
                <a:schemeClr val="tx2"/>
              </a:buClr>
              <a:buSzPct val="70000"/>
              <a:buFont typeface="Wingdings" pitchFamily="2" charset="2"/>
              <a:buChar char="v"/>
            </a:pPr>
            <a:r>
              <a:rPr lang="es-CO" sz="1750" dirty="0">
                <a:latin typeface="Verdana" pitchFamily="34" charset="0"/>
                <a:ea typeface="Verdana" pitchFamily="34" charset="0"/>
                <a:cs typeface="Verdana" pitchFamily="34" charset="0"/>
              </a:rPr>
              <a:t>Numero de licencia de conducir (si tiene) </a:t>
            </a:r>
          </a:p>
          <a:p>
            <a:pPr marL="966788" lvl="1" indent="-382588" algn="just" defTabSz="1019175">
              <a:lnSpc>
                <a:spcPct val="80000"/>
              </a:lnSpc>
              <a:spcAft>
                <a:spcPct val="20000"/>
              </a:spcAft>
              <a:buClr>
                <a:schemeClr val="tx2"/>
              </a:buClr>
              <a:buSzPct val="70000"/>
              <a:buFont typeface="Wingdings" pitchFamily="2" charset="2"/>
              <a:buChar char="v"/>
            </a:pPr>
            <a:r>
              <a:rPr lang="es-CO" sz="1750" dirty="0" smtClean="0">
                <a:latin typeface="Verdana" pitchFamily="34" charset="0"/>
                <a:ea typeface="Verdana" pitchFamily="34" charset="0"/>
                <a:cs typeface="Verdana" pitchFamily="34" charset="0"/>
              </a:rPr>
              <a:t>2015 </a:t>
            </a:r>
            <a:r>
              <a:rPr lang="es-CO" sz="1750" dirty="0">
                <a:latin typeface="Verdana" pitchFamily="34" charset="0"/>
                <a:ea typeface="Verdana" pitchFamily="34" charset="0"/>
                <a:cs typeface="Verdana" pitchFamily="34" charset="0"/>
              </a:rPr>
              <a:t>Formularios W-2 </a:t>
            </a:r>
            <a:r>
              <a:rPr lang="es-CO" sz="1750" dirty="0" smtClean="0">
                <a:latin typeface="Verdana" pitchFamily="34" charset="0"/>
                <a:ea typeface="Verdana" pitchFamily="34" charset="0"/>
                <a:cs typeface="Verdana" pitchFamily="34" charset="0"/>
              </a:rPr>
              <a:t>y/o </a:t>
            </a:r>
            <a:r>
              <a:rPr lang="es-CO" sz="1750" dirty="0">
                <a:latin typeface="Verdana" pitchFamily="34" charset="0"/>
                <a:ea typeface="Verdana" pitchFamily="34" charset="0"/>
                <a:cs typeface="Verdana" pitchFamily="34" charset="0"/>
              </a:rPr>
              <a:t>otros </a:t>
            </a:r>
            <a:r>
              <a:rPr lang="es-CO" sz="1750" dirty="0" smtClean="0">
                <a:latin typeface="Verdana" pitchFamily="34" charset="0"/>
                <a:ea typeface="Verdana" pitchFamily="34" charset="0"/>
                <a:cs typeface="Verdana" pitchFamily="34" charset="0"/>
              </a:rPr>
              <a:t>registros de </a:t>
            </a:r>
            <a:r>
              <a:rPr lang="es-CO" sz="1750" dirty="0">
                <a:latin typeface="Verdana" pitchFamily="34" charset="0"/>
                <a:ea typeface="Verdana" pitchFamily="34" charset="0"/>
                <a:cs typeface="Verdana" pitchFamily="34" charset="0"/>
              </a:rPr>
              <a:t>dinero ganado</a:t>
            </a:r>
          </a:p>
          <a:p>
            <a:pPr marL="966788" lvl="1" indent="-382588" algn="just" defTabSz="1019175">
              <a:lnSpc>
                <a:spcPct val="80000"/>
              </a:lnSpc>
              <a:spcAft>
                <a:spcPct val="20000"/>
              </a:spcAft>
              <a:buClr>
                <a:schemeClr val="tx2"/>
              </a:buClr>
              <a:buSzPct val="70000"/>
              <a:buFont typeface="Wingdings" pitchFamily="2" charset="2"/>
              <a:buChar char="v"/>
            </a:pPr>
            <a:r>
              <a:rPr lang="es-CO" sz="1750" dirty="0" smtClean="0">
                <a:latin typeface="Verdana" pitchFamily="34" charset="0"/>
                <a:ea typeface="Verdana" pitchFamily="34" charset="0"/>
                <a:cs typeface="Verdana" pitchFamily="34" charset="0"/>
              </a:rPr>
              <a:t>Declaración de impuestos federales del 2015 (si recibió  </a:t>
            </a:r>
          </a:p>
          <a:p>
            <a:pPr marL="584200" lvl="1" indent="0" algn="just" defTabSz="1019175">
              <a:lnSpc>
                <a:spcPct val="80000"/>
              </a:lnSpc>
              <a:spcAft>
                <a:spcPct val="20000"/>
              </a:spcAft>
              <a:buClr>
                <a:schemeClr val="tx2"/>
              </a:buClr>
              <a:buSzPct val="70000"/>
              <a:buNone/>
            </a:pPr>
            <a:r>
              <a:rPr lang="es-CO" sz="1750" dirty="0">
                <a:latin typeface="Verdana" pitchFamily="34" charset="0"/>
                <a:ea typeface="Verdana" pitchFamily="34" charset="0"/>
                <a:cs typeface="Verdana" pitchFamily="34" charset="0"/>
              </a:rPr>
              <a:t> </a:t>
            </a:r>
            <a:r>
              <a:rPr lang="es-CO" sz="1750" dirty="0" smtClean="0">
                <a:latin typeface="Verdana" pitchFamily="34" charset="0"/>
                <a:ea typeface="Verdana" pitchFamily="34" charset="0"/>
                <a:cs typeface="Verdana" pitchFamily="34" charset="0"/>
              </a:rPr>
              <a:t>     ingresos en el 2015) </a:t>
            </a:r>
            <a:endParaRPr lang="es-CO" sz="1750" dirty="0">
              <a:latin typeface="Verdana" pitchFamily="34" charset="0"/>
              <a:ea typeface="Verdana" pitchFamily="34" charset="0"/>
              <a:cs typeface="Verdana" pitchFamily="34" charset="0"/>
            </a:endParaRPr>
          </a:p>
          <a:p>
            <a:pPr marL="966788" lvl="1" indent="-382588" algn="just" defTabSz="1019175">
              <a:lnSpc>
                <a:spcPct val="80000"/>
              </a:lnSpc>
              <a:spcAft>
                <a:spcPct val="20000"/>
              </a:spcAft>
              <a:buClr>
                <a:schemeClr val="tx2"/>
              </a:buClr>
              <a:buSzPct val="70000"/>
              <a:buFont typeface="Wingdings" pitchFamily="2" charset="2"/>
              <a:buChar char="v"/>
            </a:pPr>
            <a:r>
              <a:rPr lang="es-CO" sz="1750" dirty="0" smtClean="0">
                <a:latin typeface="Verdana" pitchFamily="34" charset="0"/>
                <a:ea typeface="Verdana" pitchFamily="34" charset="0"/>
                <a:cs typeface="Verdana" pitchFamily="34" charset="0"/>
              </a:rPr>
              <a:t>Declaración de impuestos federales presentada por sus padres si depende económicamente de ellos.</a:t>
            </a:r>
            <a:endParaRPr lang="es-CO" sz="1750" dirty="0">
              <a:latin typeface="Verdana" pitchFamily="34" charset="0"/>
              <a:ea typeface="Verdana" pitchFamily="34" charset="0"/>
              <a:cs typeface="Verdana" pitchFamily="34" charset="0"/>
            </a:endParaRPr>
          </a:p>
          <a:p>
            <a:pPr marL="966788" lvl="1" indent="-382588" algn="just" defTabSz="1019175">
              <a:lnSpc>
                <a:spcPct val="80000"/>
              </a:lnSpc>
              <a:spcAft>
                <a:spcPct val="20000"/>
              </a:spcAft>
              <a:buClr>
                <a:schemeClr val="tx2"/>
              </a:buClr>
              <a:buSzPct val="70000"/>
              <a:buFont typeface="Wingdings" pitchFamily="2" charset="2"/>
              <a:buChar char="v"/>
            </a:pPr>
            <a:r>
              <a:rPr lang="es-CO" sz="1750" dirty="0" smtClean="0">
                <a:latin typeface="Verdana" pitchFamily="34" charset="0"/>
                <a:ea typeface="Verdana" pitchFamily="34" charset="0"/>
                <a:cs typeface="Verdana" pitchFamily="34" charset="0"/>
              </a:rPr>
              <a:t>2015 </a:t>
            </a:r>
            <a:r>
              <a:rPr lang="es-CO" sz="1750" dirty="0">
                <a:latin typeface="Verdana" pitchFamily="34" charset="0"/>
                <a:ea typeface="Verdana" pitchFamily="34" charset="0"/>
                <a:cs typeface="Verdana" pitchFamily="34" charset="0"/>
              </a:rPr>
              <a:t>libres de impuestos</a:t>
            </a:r>
          </a:p>
          <a:p>
            <a:pPr marL="966788" lvl="1" indent="-382588" algn="just" defTabSz="1019175">
              <a:lnSpc>
                <a:spcPct val="80000"/>
              </a:lnSpc>
              <a:spcAft>
                <a:spcPct val="20000"/>
              </a:spcAft>
              <a:buClr>
                <a:schemeClr val="tx2"/>
              </a:buClr>
              <a:buSzPct val="70000"/>
              <a:buFont typeface="Wingdings" pitchFamily="2" charset="2"/>
              <a:buChar char="v"/>
            </a:pPr>
            <a:r>
              <a:rPr lang="es-CO" sz="1750" dirty="0">
                <a:latin typeface="Verdana" pitchFamily="34" charset="0"/>
                <a:ea typeface="Verdana" pitchFamily="34" charset="0"/>
                <a:cs typeface="Verdana" pitchFamily="34" charset="0"/>
              </a:rPr>
              <a:t>Los </a:t>
            </a:r>
            <a:r>
              <a:rPr lang="es-CO" sz="1750" dirty="0" smtClean="0">
                <a:latin typeface="Verdana" pitchFamily="34" charset="0"/>
                <a:ea typeface="Verdana" pitchFamily="34" charset="0"/>
                <a:cs typeface="Verdana" pitchFamily="34" charset="0"/>
              </a:rPr>
              <a:t>estados de banco </a:t>
            </a:r>
            <a:r>
              <a:rPr lang="es-CO" sz="1750" dirty="0">
                <a:latin typeface="Verdana" pitchFamily="34" charset="0"/>
                <a:ea typeface="Verdana" pitchFamily="34" charset="0"/>
                <a:cs typeface="Verdana" pitchFamily="34" charset="0"/>
              </a:rPr>
              <a:t>de cuenta </a:t>
            </a:r>
            <a:r>
              <a:rPr lang="es-CO" sz="1750" dirty="0" smtClean="0">
                <a:latin typeface="Verdana" pitchFamily="34" charset="0"/>
                <a:ea typeface="Verdana" pitchFamily="34" charset="0"/>
                <a:cs typeface="Verdana" pitchFamily="34" charset="0"/>
              </a:rPr>
              <a:t>corriente</a:t>
            </a:r>
            <a:endParaRPr lang="es-CO" sz="1750" dirty="0">
              <a:latin typeface="Verdana" pitchFamily="34" charset="0"/>
              <a:ea typeface="Verdana" pitchFamily="34" charset="0"/>
              <a:cs typeface="Verdana" pitchFamily="34" charset="0"/>
            </a:endParaRPr>
          </a:p>
          <a:p>
            <a:pPr marL="966788" lvl="1" indent="-382588" algn="just" defTabSz="1019175">
              <a:lnSpc>
                <a:spcPct val="80000"/>
              </a:lnSpc>
              <a:spcAft>
                <a:spcPct val="20000"/>
              </a:spcAft>
              <a:buClr>
                <a:schemeClr val="tx2"/>
              </a:buClr>
              <a:buSzPct val="70000"/>
              <a:buFont typeface="Wingdings" pitchFamily="2" charset="2"/>
              <a:buChar char="v"/>
            </a:pPr>
            <a:r>
              <a:rPr lang="es-CO" sz="1750" dirty="0">
                <a:latin typeface="Verdana" pitchFamily="34" charset="0"/>
                <a:ea typeface="Verdana" pitchFamily="34" charset="0"/>
                <a:cs typeface="Verdana" pitchFamily="34" charset="0"/>
              </a:rPr>
              <a:t>Registros de su negocio actual y la información de la hipoteca de inversión, negocios o fincas, acciones, bonos y otros registros de </a:t>
            </a:r>
            <a:r>
              <a:rPr lang="es-CO" sz="1750" dirty="0" smtClean="0">
                <a:latin typeface="Verdana" pitchFamily="34" charset="0"/>
                <a:ea typeface="Verdana" pitchFamily="34" charset="0"/>
                <a:cs typeface="Verdana" pitchFamily="34" charset="0"/>
              </a:rPr>
              <a:t>inversiones</a:t>
            </a:r>
            <a:endParaRPr lang="es-CO" sz="1750" dirty="0">
              <a:latin typeface="Verdana" pitchFamily="34" charset="0"/>
              <a:ea typeface="Verdana" pitchFamily="34" charset="0"/>
              <a:cs typeface="Verdana" pitchFamily="34" charset="0"/>
            </a:endParaRPr>
          </a:p>
          <a:p>
            <a:pPr marL="966788" lvl="1" indent="-382588" algn="just" defTabSz="1019175">
              <a:lnSpc>
                <a:spcPct val="80000"/>
              </a:lnSpc>
              <a:spcAft>
                <a:spcPct val="20000"/>
              </a:spcAft>
              <a:buClr>
                <a:schemeClr val="tx2"/>
              </a:buClr>
              <a:buSzPct val="70000"/>
              <a:buFont typeface="Wingdings" pitchFamily="2" charset="2"/>
              <a:buChar char="v"/>
            </a:pPr>
            <a:r>
              <a:rPr lang="es-CO" sz="1750" dirty="0">
                <a:latin typeface="Verdana" pitchFamily="34" charset="0"/>
                <a:ea typeface="Verdana" pitchFamily="34" charset="0"/>
                <a:cs typeface="Verdana" pitchFamily="34" charset="0"/>
              </a:rPr>
              <a:t>El registro de extranjeros o tarjeta de residencia permanente  (si no es ciudadano de </a:t>
            </a:r>
            <a:r>
              <a:rPr lang="es-CO" sz="1600" dirty="0">
                <a:latin typeface="Verdana" pitchFamily="34" charset="0"/>
                <a:ea typeface="Verdana" pitchFamily="34" charset="0"/>
                <a:cs typeface="Verdana" pitchFamily="34" charset="0"/>
              </a:rPr>
              <a:t>Los Estados Unidos)</a:t>
            </a:r>
          </a:p>
        </p:txBody>
      </p:sp>
      <p:sp>
        <p:nvSpPr>
          <p:cNvPr id="6" name="Slide Number Placeholder 5"/>
          <p:cNvSpPr>
            <a:spLocks noGrp="1"/>
          </p:cNvSpPr>
          <p:nvPr>
            <p:ph type="sldNum" sz="quarter" idx="12"/>
          </p:nvPr>
        </p:nvSpPr>
        <p:spPr/>
        <p:txBody>
          <a:bodyPr/>
          <a:lstStyle/>
          <a:p>
            <a:fld id="{8B37D5FE-740C-46F5-801A-FA5477D9711F}" type="slidenum">
              <a:rPr lang="en-US" smtClean="0"/>
              <a:pPr/>
              <a:t>7</a:t>
            </a:fld>
            <a:endParaRPr lang="en-US"/>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293649"/>
            <a:ext cx="1676399" cy="762000"/>
          </a:xfrm>
          <a:prstGeom prst="rect">
            <a:avLst/>
          </a:prstGeom>
        </p:spPr>
      </p:pic>
    </p:spTree>
    <p:extLst>
      <p:ext uri="{BB962C8B-B14F-4D97-AF65-F5344CB8AC3E}">
        <p14:creationId xmlns:p14="http://schemas.microsoft.com/office/powerpoint/2010/main" val="342471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b="1" i="1" dirty="0">
                <a:ea typeface="Arial Unicode MS" panose="020B0604020202020204" pitchFamily="34" charset="-128"/>
                <a:cs typeface="Arial Unicode MS" panose="020B0604020202020204" pitchFamily="34" charset="-128"/>
              </a:rPr>
              <a:t>FAFSA en el </a:t>
            </a:r>
            <a:r>
              <a:rPr lang="es-CO" b="1" i="1" dirty="0" smtClean="0">
                <a:ea typeface="Arial Unicode MS" panose="020B0604020202020204" pitchFamily="34" charset="-128"/>
                <a:cs typeface="Arial Unicode MS" panose="020B0604020202020204" pitchFamily="34" charset="-128"/>
              </a:rPr>
              <a:t>Internet</a:t>
            </a:r>
            <a:r>
              <a:rPr lang="es-CO" b="1" i="1" dirty="0">
                <a:ea typeface="Arial Unicode MS" panose="020B0604020202020204" pitchFamily="34" charset="-128"/>
                <a:cs typeface="Arial Unicode MS" panose="020B0604020202020204" pitchFamily="34" charset="-128"/>
              </a:rPr>
              <a:t/>
            </a:r>
            <a:br>
              <a:rPr lang="es-CO" b="1" i="1" dirty="0">
                <a:ea typeface="Arial Unicode MS" panose="020B0604020202020204" pitchFamily="34" charset="-128"/>
                <a:cs typeface="Arial Unicode MS" panose="020B0604020202020204" pitchFamily="34" charset="-128"/>
              </a:rPr>
            </a:br>
            <a:r>
              <a:rPr lang="es-CO" b="1" i="1" dirty="0">
                <a:ea typeface="Arial Unicode MS" panose="020B0604020202020204" pitchFamily="34" charset="-128"/>
                <a:cs typeface="Arial Unicode MS" panose="020B0604020202020204" pitchFamily="34" charset="-128"/>
              </a:rPr>
              <a:t>Hoja de Trabajo</a:t>
            </a:r>
            <a:endParaRPr lang="en-US" dirty="0"/>
          </a:p>
        </p:txBody>
      </p:sp>
      <p:sp>
        <p:nvSpPr>
          <p:cNvPr id="3" name="Content Placeholder 2"/>
          <p:cNvSpPr>
            <a:spLocks noGrp="1"/>
          </p:cNvSpPr>
          <p:nvPr>
            <p:ph idx="1"/>
          </p:nvPr>
        </p:nvSpPr>
        <p:spPr/>
        <p:txBody>
          <a:bodyPr>
            <a:normAutofit/>
          </a:bodyPr>
          <a:lstStyle/>
          <a:p>
            <a:pPr indent="-382588" algn="just" defTabSz="1019175">
              <a:lnSpc>
                <a:spcPct val="80000"/>
              </a:lnSpc>
              <a:spcAft>
                <a:spcPct val="20000"/>
              </a:spcAft>
              <a:buClr>
                <a:schemeClr val="tx2"/>
              </a:buClr>
              <a:buSzPct val="70000"/>
              <a:buFont typeface="Wingdings" pitchFamily="2" charset="2"/>
              <a:buChar char="v"/>
            </a:pPr>
            <a:r>
              <a:rPr lang="es-CO" sz="1600" dirty="0">
                <a:latin typeface="Verdana" pitchFamily="34" charset="0"/>
              </a:rPr>
              <a:t>Le permite leer y completar preguntas sobre FAFSA antes de entrar la información en el </a:t>
            </a:r>
            <a:r>
              <a:rPr lang="es-CO" sz="1600" dirty="0" smtClean="0">
                <a:latin typeface="Verdana" pitchFamily="34" charset="0"/>
              </a:rPr>
              <a:t>Internet</a:t>
            </a:r>
          </a:p>
          <a:p>
            <a:pPr indent="-382588" algn="just" defTabSz="1019175">
              <a:lnSpc>
                <a:spcPct val="80000"/>
              </a:lnSpc>
              <a:spcAft>
                <a:spcPct val="20000"/>
              </a:spcAft>
              <a:buClr>
                <a:schemeClr val="tx2"/>
              </a:buClr>
              <a:buSzPct val="70000"/>
              <a:buFont typeface="Wingdings" pitchFamily="2" charset="2"/>
              <a:buChar char="v"/>
            </a:pPr>
            <a:endParaRPr lang="es-CO" sz="1600" dirty="0">
              <a:latin typeface="Verdana" pitchFamily="34" charset="0"/>
            </a:endParaRPr>
          </a:p>
          <a:p>
            <a:pPr indent="-382588" algn="just" defTabSz="1019175">
              <a:lnSpc>
                <a:spcPct val="80000"/>
              </a:lnSpc>
              <a:spcAft>
                <a:spcPct val="20000"/>
              </a:spcAft>
              <a:buClr>
                <a:schemeClr val="tx2"/>
              </a:buClr>
              <a:buSzPct val="70000"/>
              <a:buFont typeface="Wingdings" pitchFamily="2" charset="2"/>
              <a:buChar char="v"/>
            </a:pPr>
            <a:r>
              <a:rPr lang="es-CO" sz="1600" dirty="0">
                <a:latin typeface="Verdana" pitchFamily="34" charset="0"/>
              </a:rPr>
              <a:t>Las preguntas se encuentran en el mismo orden en que aparecen en la solicitud electrónica </a:t>
            </a:r>
            <a:r>
              <a:rPr lang="es-CO" sz="1600" dirty="0" smtClean="0">
                <a:latin typeface="Verdana" pitchFamily="34" charset="0"/>
              </a:rPr>
              <a:t>oficial</a:t>
            </a:r>
          </a:p>
          <a:p>
            <a:pPr indent="-382588" algn="just" defTabSz="1019175">
              <a:lnSpc>
                <a:spcPct val="80000"/>
              </a:lnSpc>
              <a:spcAft>
                <a:spcPct val="20000"/>
              </a:spcAft>
              <a:buClr>
                <a:schemeClr val="tx2"/>
              </a:buClr>
              <a:buSzPct val="70000"/>
              <a:buFont typeface="Wingdings" pitchFamily="2" charset="2"/>
              <a:buChar char="v"/>
            </a:pPr>
            <a:endParaRPr lang="es-CO" sz="1600" dirty="0">
              <a:latin typeface="Verdana" pitchFamily="34" charset="0"/>
            </a:endParaRPr>
          </a:p>
          <a:p>
            <a:pPr indent="-382588" algn="just" defTabSz="1019175">
              <a:lnSpc>
                <a:spcPct val="80000"/>
              </a:lnSpc>
              <a:spcAft>
                <a:spcPct val="20000"/>
              </a:spcAft>
              <a:buClr>
                <a:schemeClr val="tx2"/>
              </a:buClr>
              <a:buSzPct val="70000"/>
              <a:buFont typeface="Wingdings" pitchFamily="2" charset="2"/>
              <a:buChar char="v"/>
            </a:pPr>
            <a:r>
              <a:rPr lang="es-CO" sz="1600" dirty="0">
                <a:latin typeface="Verdana" pitchFamily="34" charset="0"/>
              </a:rPr>
              <a:t>Disponible en el Internet: </a:t>
            </a:r>
            <a:r>
              <a:rPr lang="es-CO" sz="1600" dirty="0" smtClean="0">
                <a:solidFill>
                  <a:srgbClr val="FF0000"/>
                </a:solidFill>
                <a:latin typeface="Verdana" pitchFamily="34" charset="0"/>
                <a:hlinkClick r:id="rId3"/>
              </a:rPr>
              <a:t>www.fafsa.gov</a:t>
            </a:r>
            <a:endParaRPr lang="es-CO" sz="1600" dirty="0" smtClean="0">
              <a:solidFill>
                <a:srgbClr val="FF0000"/>
              </a:solidFill>
              <a:latin typeface="Verdana" pitchFamily="34" charset="0"/>
            </a:endParaRPr>
          </a:p>
          <a:p>
            <a:pPr indent="-382588" algn="just" defTabSz="1019175">
              <a:lnSpc>
                <a:spcPct val="80000"/>
              </a:lnSpc>
              <a:spcAft>
                <a:spcPct val="20000"/>
              </a:spcAft>
              <a:buClr>
                <a:schemeClr val="tx2"/>
              </a:buClr>
              <a:buSzPct val="70000"/>
              <a:buFont typeface="Wingdings" pitchFamily="2" charset="2"/>
              <a:buChar char="v"/>
            </a:pPr>
            <a:endParaRPr lang="es-CO" sz="1600" dirty="0">
              <a:solidFill>
                <a:srgbClr val="FF0000"/>
              </a:solidFill>
              <a:latin typeface="Verdana" pitchFamily="34" charset="0"/>
            </a:endParaRPr>
          </a:p>
          <a:p>
            <a:pPr indent="-382588" algn="just" defTabSz="1019175">
              <a:lnSpc>
                <a:spcPct val="80000"/>
              </a:lnSpc>
              <a:spcAft>
                <a:spcPct val="20000"/>
              </a:spcAft>
              <a:buClr>
                <a:schemeClr val="tx2"/>
              </a:buClr>
              <a:buSzPct val="70000"/>
              <a:buFont typeface="Wingdings" pitchFamily="2" charset="2"/>
              <a:buChar char="v"/>
            </a:pPr>
            <a:r>
              <a:rPr lang="es-CO" sz="1600" dirty="0">
                <a:latin typeface="Verdana" pitchFamily="34" charset="0"/>
              </a:rPr>
              <a:t>También puede obtener copias impresas de esta hoja de </a:t>
            </a:r>
            <a:r>
              <a:rPr lang="es-CO" sz="1600" dirty="0" smtClean="0">
                <a:latin typeface="Verdana" pitchFamily="34" charset="0"/>
              </a:rPr>
              <a:t>   trabajo</a:t>
            </a:r>
            <a:r>
              <a:rPr lang="es-CO" sz="1600" dirty="0">
                <a:latin typeface="Verdana" pitchFamily="34" charset="0"/>
              </a:rPr>
              <a:t>, llamando al </a:t>
            </a:r>
            <a:r>
              <a:rPr lang="es-CO" sz="1600" dirty="0" smtClean="0">
                <a:latin typeface="Verdana" pitchFamily="34" charset="0"/>
              </a:rPr>
              <a:t>1-800-4-FED-AID (</a:t>
            </a:r>
            <a:r>
              <a:rPr lang="es-CO" sz="1600" dirty="0" smtClean="0">
                <a:solidFill>
                  <a:srgbClr val="FF0000"/>
                </a:solidFill>
                <a:latin typeface="Verdana" pitchFamily="34" charset="0"/>
              </a:rPr>
              <a:t>1-800-433-3243</a:t>
            </a:r>
            <a:r>
              <a:rPr lang="es-CO" sz="1600" dirty="0" smtClean="0">
                <a:latin typeface="Verdana" pitchFamily="34" charset="0"/>
              </a:rPr>
              <a:t>)</a:t>
            </a:r>
            <a:endParaRPr lang="es-CO" sz="1600" dirty="0">
              <a:latin typeface="Verdana" pitchFamily="34" charset="0"/>
            </a:endParaRPr>
          </a:p>
          <a:p>
            <a:pPr marL="0" indent="0" defTabSz="1019175">
              <a:lnSpc>
                <a:spcPct val="80000"/>
              </a:lnSpc>
              <a:spcAft>
                <a:spcPct val="20000"/>
              </a:spcAft>
              <a:buClr>
                <a:schemeClr val="tx2"/>
              </a:buClr>
              <a:buSzPct val="70000"/>
              <a:buNone/>
            </a:pPr>
            <a:endParaRPr lang="es-CO" sz="2000" dirty="0">
              <a:latin typeface="Verdana" pitchFamily="34" charset="0"/>
            </a:endParaRP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8</a:t>
            </a:fld>
            <a:endParaRPr lang="en-US"/>
          </a:p>
        </p:txBody>
      </p:sp>
      <p:pic>
        <p:nvPicPr>
          <p:cNvPr id="7" name="Picture 6"/>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331870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b="1" i="1">
                <a:ea typeface="Arial Unicode MS" panose="020B0604020202020204" pitchFamily="34" charset="-128"/>
                <a:cs typeface="Arial Unicode MS" panose="020B0604020202020204" pitchFamily="34" charset="-128"/>
              </a:rPr>
              <a:t>Completar FAFSA – Electrónicamente</a:t>
            </a:r>
            <a:endParaRPr lang="en-US"/>
          </a:p>
        </p:txBody>
      </p:sp>
      <p:sp>
        <p:nvSpPr>
          <p:cNvPr id="3" name="Content Placeholder 2"/>
          <p:cNvSpPr>
            <a:spLocks noGrp="1"/>
          </p:cNvSpPr>
          <p:nvPr>
            <p:ph idx="1"/>
          </p:nvPr>
        </p:nvSpPr>
        <p:spPr/>
        <p:txBody>
          <a:bodyPr>
            <a:normAutofit/>
          </a:bodyPr>
          <a:lstStyle/>
          <a:p>
            <a:pPr marL="342900" lvl="1" indent="-382588" defTabSz="1019175">
              <a:lnSpc>
                <a:spcPct val="80000"/>
              </a:lnSpc>
              <a:spcAft>
                <a:spcPct val="20000"/>
              </a:spcAft>
              <a:buClr>
                <a:schemeClr val="tx2"/>
              </a:buClr>
              <a:buSzPct val="70000"/>
              <a:buFont typeface="Wingdings" pitchFamily="2" charset="2"/>
              <a:buChar char="v"/>
            </a:pPr>
            <a:r>
              <a:rPr lang="es-CO" sz="1600" dirty="0">
                <a:latin typeface="Verdana" panose="020B0604030504040204" pitchFamily="34" charset="0"/>
                <a:ea typeface="Verdana" panose="020B0604030504040204" pitchFamily="34" charset="0"/>
                <a:cs typeface="Verdana" panose="020B0604030504040204" pitchFamily="34" charset="0"/>
              </a:rPr>
              <a:t>Entre a </a:t>
            </a:r>
            <a:r>
              <a:rPr lang="es-CO" sz="1600" dirty="0">
                <a:latin typeface="Verdana" panose="020B0604030504040204" pitchFamily="34" charset="0"/>
                <a:ea typeface="Verdana" panose="020B0604030504040204" pitchFamily="34" charset="0"/>
                <a:cs typeface="Verdana" panose="020B0604030504040204" pitchFamily="34" charset="0"/>
                <a:hlinkClick r:id="rId3"/>
              </a:rPr>
              <a:t>www.fafsa.gov</a:t>
            </a:r>
            <a:r>
              <a:rPr lang="es-CO" sz="1600" dirty="0">
                <a:latin typeface="Verdana" panose="020B0604030504040204" pitchFamily="34" charset="0"/>
                <a:ea typeface="Verdana" panose="020B0604030504040204" pitchFamily="34" charset="0"/>
                <a:cs typeface="Verdana" panose="020B0604030504040204" pitchFamily="34" charset="0"/>
              </a:rPr>
              <a:t> y haga </a:t>
            </a:r>
            <a:r>
              <a:rPr lang="es-CO" sz="1600" b="1" dirty="0" err="1" smtClean="0">
                <a:latin typeface="Verdana" panose="020B0604030504040204" pitchFamily="34" charset="0"/>
                <a:ea typeface="Verdana" panose="020B0604030504040204" pitchFamily="34" charset="0"/>
                <a:cs typeface="Verdana" panose="020B0604030504040204" pitchFamily="34" charset="0"/>
              </a:rPr>
              <a:t>click</a:t>
            </a:r>
            <a:r>
              <a:rPr lang="es-CO" sz="1600" dirty="0" smtClean="0">
                <a:latin typeface="Verdana" panose="020B0604030504040204" pitchFamily="34" charset="0"/>
                <a:ea typeface="Verdana" panose="020B0604030504040204" pitchFamily="34" charset="0"/>
                <a:cs typeface="Verdana" panose="020B0604030504040204" pitchFamily="34" charset="0"/>
              </a:rPr>
              <a:t> </a:t>
            </a:r>
            <a:r>
              <a:rPr lang="es-CO" sz="1600" dirty="0">
                <a:latin typeface="Verdana" panose="020B0604030504040204" pitchFamily="34" charset="0"/>
                <a:ea typeface="Verdana" panose="020B0604030504040204" pitchFamily="34" charset="0"/>
                <a:cs typeface="Verdana" panose="020B0604030504040204" pitchFamily="34" charset="0"/>
              </a:rPr>
              <a:t>en “Complete su </a:t>
            </a:r>
            <a:r>
              <a:rPr lang="es-CO" sz="1600" dirty="0" smtClean="0">
                <a:latin typeface="Verdana" panose="020B0604030504040204" pitchFamily="34" charset="0"/>
                <a:ea typeface="Verdana" panose="020B0604030504040204" pitchFamily="34" charset="0"/>
                <a:cs typeface="Verdana" panose="020B0604030504040204" pitchFamily="34" charset="0"/>
              </a:rPr>
              <a:t>FAFSA”</a:t>
            </a:r>
          </a:p>
          <a:p>
            <a:pPr marL="342900" lvl="1" indent="-382588" defTabSz="1019175">
              <a:lnSpc>
                <a:spcPct val="80000"/>
              </a:lnSpc>
              <a:spcAft>
                <a:spcPct val="20000"/>
              </a:spcAft>
              <a:buClr>
                <a:schemeClr val="tx2"/>
              </a:buClr>
              <a:buSzPct val="70000"/>
              <a:buFont typeface="Wingdings" pitchFamily="2" charset="2"/>
              <a:buChar char="v"/>
            </a:pPr>
            <a:endParaRPr lang="es-CO" sz="1600" dirty="0" smtClean="0">
              <a:latin typeface="Verdana" panose="020B0604030504040204"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CO" sz="1600" dirty="0" smtClean="0">
                <a:latin typeface="Verdana" panose="020B0604030504040204" pitchFamily="34" charset="0"/>
                <a:ea typeface="Verdana" panose="020B0604030504040204" pitchFamily="34" charset="0"/>
                <a:cs typeface="Verdana" panose="020B0604030504040204" pitchFamily="34" charset="0"/>
              </a:rPr>
              <a:t>O </a:t>
            </a:r>
            <a:r>
              <a:rPr lang="es-CO" sz="1600" dirty="0">
                <a:latin typeface="Verdana" panose="020B0604030504040204" pitchFamily="34" charset="0"/>
                <a:ea typeface="Verdana" panose="020B0604030504040204" pitchFamily="34" charset="0"/>
                <a:cs typeface="Verdana" panose="020B0604030504040204" pitchFamily="34" charset="0"/>
              </a:rPr>
              <a:t>completar la FAFSA transfiriendo los datos de la "FAFSA en el Internet" hoja de trabajo para su solicitud   electrónica, si se </a:t>
            </a:r>
            <a:r>
              <a:rPr lang="es-CO" sz="1600" dirty="0" smtClean="0">
                <a:latin typeface="Verdana" panose="020B0604030504040204" pitchFamily="34" charset="0"/>
                <a:ea typeface="Verdana" panose="020B0604030504040204" pitchFamily="34" charset="0"/>
                <a:cs typeface="Verdana" panose="020B0604030504040204" pitchFamily="34" charset="0"/>
              </a:rPr>
              <a:t>aplicada</a:t>
            </a:r>
          </a:p>
          <a:p>
            <a:pPr marL="342900" lvl="1" indent="-382588" defTabSz="1019175">
              <a:lnSpc>
                <a:spcPct val="80000"/>
              </a:lnSpc>
              <a:spcAft>
                <a:spcPct val="20000"/>
              </a:spcAft>
              <a:buClr>
                <a:schemeClr val="tx2"/>
              </a:buClr>
              <a:buSzPct val="70000"/>
              <a:buFont typeface="Wingdings" pitchFamily="2" charset="2"/>
              <a:buChar char="v"/>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CO" sz="1600" dirty="0" smtClean="0">
                <a:latin typeface="Verdana" panose="020B0604030504040204" pitchFamily="34" charset="0"/>
                <a:ea typeface="Verdana" panose="020B0604030504040204" pitchFamily="34" charset="0"/>
                <a:cs typeface="Verdana" panose="020B0604030504040204" pitchFamily="34" charset="0"/>
              </a:rPr>
              <a:t>IRS </a:t>
            </a:r>
            <a:r>
              <a:rPr lang="es-CO" sz="1600" dirty="0">
                <a:latin typeface="Verdana" panose="020B0604030504040204" pitchFamily="34" charset="0"/>
                <a:ea typeface="Verdana" panose="020B0604030504040204" pitchFamily="34" charset="0"/>
                <a:cs typeface="Verdana" panose="020B0604030504040204" pitchFamily="34" charset="0"/>
              </a:rPr>
              <a:t>opción de recuperación de datos </a:t>
            </a:r>
            <a:r>
              <a:rPr lang="es-CO" sz="1600" dirty="0" smtClean="0">
                <a:latin typeface="Verdana" panose="020B0604030504040204" pitchFamily="34" charset="0"/>
                <a:ea typeface="Verdana" panose="020B0604030504040204" pitchFamily="34" charset="0"/>
                <a:cs typeface="Verdana" panose="020B0604030504040204" pitchFamily="34" charset="0"/>
              </a:rPr>
              <a:t>estará disponible </a:t>
            </a:r>
            <a:r>
              <a:rPr lang="es-CO"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Octubre 1ro. </a:t>
            </a:r>
          </a:p>
          <a:p>
            <a:pPr marL="342900" lvl="1" indent="-382588" defTabSz="1019175">
              <a:lnSpc>
                <a:spcPct val="80000"/>
              </a:lnSpc>
              <a:spcAft>
                <a:spcPct val="20000"/>
              </a:spcAft>
              <a:buClr>
                <a:schemeClr val="tx2"/>
              </a:buClr>
              <a:buSzPct val="70000"/>
              <a:buFont typeface="Wingdings" pitchFamily="2" charset="2"/>
              <a:buChar char="v"/>
            </a:pPr>
            <a:endParaRPr lang="es-CO" sz="1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42900" lvl="1" indent="-382588" defTabSz="1019175">
              <a:lnSpc>
                <a:spcPct val="80000"/>
              </a:lnSpc>
              <a:spcAft>
                <a:spcPct val="20000"/>
              </a:spcAft>
              <a:buClr>
                <a:schemeClr val="tx2"/>
              </a:buClr>
              <a:buSzPct val="70000"/>
              <a:buFont typeface="Wingdings" pitchFamily="2" charset="2"/>
              <a:buChar char="v"/>
            </a:pPr>
            <a:r>
              <a:rPr lang="es-CO" sz="1600" dirty="0" smtClean="0">
                <a:latin typeface="Verdana" panose="020B0604030504040204" pitchFamily="34" charset="0"/>
                <a:ea typeface="Verdana" panose="020B0604030504040204" pitchFamily="34" charset="0"/>
                <a:cs typeface="Verdana" panose="020B0604030504040204" pitchFamily="34" charset="0"/>
              </a:rPr>
              <a:t>Firme </a:t>
            </a:r>
            <a:r>
              <a:rPr lang="es-CO" sz="1600" dirty="0">
                <a:latin typeface="Verdana" panose="020B0604030504040204" pitchFamily="34" charset="0"/>
                <a:ea typeface="Verdana" panose="020B0604030504040204" pitchFamily="34" charset="0"/>
                <a:cs typeface="Verdana" panose="020B0604030504040204" pitchFamily="34" charset="0"/>
              </a:rPr>
              <a:t>y someta FAFSA electrónicamente con </a:t>
            </a:r>
            <a:r>
              <a:rPr lang="es-CO" sz="1600" dirty="0" smtClean="0">
                <a:latin typeface="Verdana" panose="020B0604030504040204" pitchFamily="34" charset="0"/>
                <a:ea typeface="Verdana" panose="020B0604030504040204" pitchFamily="34" charset="0"/>
                <a:cs typeface="Verdana" panose="020B0604030504040204" pitchFamily="34" charset="0"/>
              </a:rPr>
              <a:t>su </a:t>
            </a:r>
            <a:r>
              <a:rPr lang="en-US" sz="1600" b="1" dirty="0" smtClean="0"/>
              <a:t>FSA </a:t>
            </a:r>
            <a:r>
              <a:rPr lang="en-US" sz="1600" b="1" dirty="0"/>
              <a:t>ID </a:t>
            </a:r>
            <a:r>
              <a:rPr lang="en-US" sz="1600" dirty="0"/>
              <a:t>y </a:t>
            </a:r>
            <a:r>
              <a:rPr lang="en-US" sz="1600" dirty="0" smtClean="0"/>
              <a:t>su </a:t>
            </a:r>
            <a:r>
              <a:rPr lang="en-US" sz="1600" b="1" dirty="0" smtClean="0"/>
              <a:t>clave de FSA</a:t>
            </a:r>
            <a:endParaRPr lang="en-US" sz="1600" b="1"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9</a:t>
            </a:fld>
            <a:endParaRPr lang="en-US"/>
          </a:p>
        </p:txBody>
      </p:sp>
      <p:pic>
        <p:nvPicPr>
          <p:cNvPr id="7" name="Picture 6"/>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1" y="304800"/>
            <a:ext cx="1676399" cy="762000"/>
          </a:xfrm>
          <a:prstGeom prst="rect">
            <a:avLst/>
          </a:prstGeom>
        </p:spPr>
      </p:pic>
    </p:spTree>
    <p:extLst>
      <p:ext uri="{BB962C8B-B14F-4D97-AF65-F5344CB8AC3E}">
        <p14:creationId xmlns:p14="http://schemas.microsoft.com/office/powerpoint/2010/main" val="4067839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4A3521"/>
      </a:hlink>
      <a:folHlink>
        <a:srgbClr val="4A352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2666</TotalTime>
  <Words>4449</Words>
  <Application>Microsoft Office PowerPoint</Application>
  <PresentationFormat>On-screen Show (4:3)</PresentationFormat>
  <Paragraphs>416</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Visión General De La Ayuda Financiera </vt:lpstr>
      <vt:lpstr>Que es La Ayuda Financiera?</vt:lpstr>
      <vt:lpstr>Costo Estimado De Los Estudios </vt:lpstr>
      <vt:lpstr>Que es FAFSA? </vt:lpstr>
      <vt:lpstr>FAFSA</vt:lpstr>
      <vt:lpstr>Antes de comenzar la aplicación de FAFSA</vt:lpstr>
      <vt:lpstr>Antes de comenzar la  aplicación de FAFSA – Organice sus documentos</vt:lpstr>
      <vt:lpstr>FAFSA en el Internet Hoja de Trabajo</vt:lpstr>
      <vt:lpstr>Completar FAFSA – Electrónicamente</vt:lpstr>
      <vt:lpstr>Completar FAFSA - Papel</vt:lpstr>
      <vt:lpstr>Su informe de ayuda estudiantil (SAR)</vt:lpstr>
      <vt:lpstr>Su informe de ayuda estudiantil (SAR)</vt:lpstr>
      <vt:lpstr>Su informe de ayuda estudiantil (SAR)</vt:lpstr>
      <vt:lpstr>Información para tener presente</vt:lpstr>
      <vt:lpstr>FFAA BECAS DEL ESTADO DE LA FLORIDA</vt:lpstr>
      <vt:lpstr>          CUANDO APLICAR PARA FFAA?</vt:lpstr>
      <vt:lpstr>FFAA</vt:lpstr>
      <vt:lpstr>PowerPoint Presentation</vt:lpstr>
      <vt:lpstr>PowerPoint Presentation</vt:lpstr>
      <vt:lpstr>Becas </vt:lpstr>
      <vt:lpstr>Scholarships  </vt:lpstr>
      <vt:lpstr>Mas…  </vt:lpstr>
      <vt:lpstr>2016-17 award amounts</vt:lpstr>
      <vt:lpstr>FloridaShines.org  </vt:lpstr>
      <vt:lpstr>FloridaShines.org  </vt:lpstr>
      <vt:lpstr>Importante</vt:lpstr>
      <vt:lpstr>Becas Privadas:  Fastweb  (www.fastweb.com)</vt:lpstr>
      <vt:lpstr>Other </vt:lpstr>
      <vt:lpstr>Creditos  Educativos  Federales Para La Educacion</vt:lpstr>
      <vt:lpstr>Mapping Your future </vt:lpstr>
      <vt:lpstr>NyFF </vt:lpstr>
      <vt:lpstr>Preguntas ? </vt:lpstr>
      <vt:lpstr>Contactos:</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Administrator</cp:lastModifiedBy>
  <cp:revision>154</cp:revision>
  <cp:lastPrinted>2015-10-09T14:01:44Z</cp:lastPrinted>
  <dcterms:created xsi:type="dcterms:W3CDTF">2014-07-15T18:41:34Z</dcterms:created>
  <dcterms:modified xsi:type="dcterms:W3CDTF">2016-11-22T20:50:00Z</dcterms:modified>
</cp:coreProperties>
</file>