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8.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17.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notesSlides/notesSlide20.xml" ContentType="application/vnd.openxmlformats-officedocument.presentationml.notesSlid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notesSlides/notesSlide21.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22.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notesSlides/notesSlide23.xml" ContentType="application/vnd.openxmlformats-officedocument.presentationml.notesSlid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4.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25.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26.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notesSlides/notesSlide27.xml" ContentType="application/vnd.openxmlformats-officedocument.presentationml.notesSlide+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56" r:id="rId2"/>
    <p:sldId id="291" r:id="rId3"/>
    <p:sldId id="258" r:id="rId4"/>
    <p:sldId id="260" r:id="rId5"/>
    <p:sldId id="261" r:id="rId6"/>
    <p:sldId id="283" r:id="rId7"/>
    <p:sldId id="262" r:id="rId8"/>
    <p:sldId id="263" r:id="rId9"/>
    <p:sldId id="264" r:id="rId10"/>
    <p:sldId id="284" r:id="rId11"/>
    <p:sldId id="285" r:id="rId12"/>
    <p:sldId id="293" r:id="rId13"/>
    <p:sldId id="287" r:id="rId14"/>
    <p:sldId id="288" r:id="rId15"/>
    <p:sldId id="294" r:id="rId16"/>
    <p:sldId id="265" r:id="rId17"/>
    <p:sldId id="266" r:id="rId18"/>
    <p:sldId id="267" r:id="rId19"/>
    <p:sldId id="268" r:id="rId20"/>
    <p:sldId id="281" r:id="rId21"/>
    <p:sldId id="282" r:id="rId22"/>
    <p:sldId id="270" r:id="rId23"/>
    <p:sldId id="269" r:id="rId24"/>
    <p:sldId id="271" r:id="rId25"/>
    <p:sldId id="274" r:id="rId26"/>
    <p:sldId id="275" r:id="rId27"/>
    <p:sldId id="277" r:id="rId28"/>
    <p:sldId id="278" r:id="rId29"/>
    <p:sldId id="289" r:id="rId30"/>
    <p:sldId id="27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60" autoAdjust="0"/>
  </p:normalViewPr>
  <p:slideViewPr>
    <p:cSldViewPr>
      <p:cViewPr varScale="1">
        <p:scale>
          <a:sx n="79" d="100"/>
          <a:sy n="79" d="100"/>
        </p:scale>
        <p:origin x="2544" y="90"/>
      </p:cViewPr>
      <p:guideLst>
        <p:guide orient="horz" pos="2160"/>
        <p:guide pos="2880"/>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6/13/2018</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6/13/2018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appingyourfuture.org/Money/" TargetMode="External"/><Relationship Id="rId5" Type="http://schemas.openxmlformats.org/officeDocument/2006/relationships/hyperlink" Target="http://www.mappingyourfuture.org/Paying/" TargetMode="External"/><Relationship Id="rId4" Type="http://schemas.openxmlformats.org/officeDocument/2006/relationships/hyperlink" Target="http://www.mappingyourfuture.org/PlanYourCaree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Welcome to</a:t>
            </a:r>
            <a:r>
              <a:rPr lang="en-US" baseline="0" dirty="0" smtClean="0"/>
              <a:t> financial aid overview.  It is brought to you by the Office of Student Financial Assistance, a division of the Florida Department of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DOE identifies students dependency status based on the following questions:</a:t>
            </a:r>
          </a:p>
          <a:p>
            <a:endParaRPr lang="en-US" baseline="0" dirty="0" smtClean="0"/>
          </a:p>
          <a:p>
            <a:r>
              <a:rPr lang="en-US" dirty="0" smtClean="0">
                <a:effectLst/>
              </a:rPr>
              <a:t>If you can answer </a:t>
            </a:r>
            <a:r>
              <a:rPr lang="en-US" b="1" dirty="0" smtClean="0">
                <a:effectLst/>
              </a:rPr>
              <a:t>Yes</a:t>
            </a:r>
            <a:r>
              <a:rPr lang="en-US" dirty="0" smtClean="0">
                <a:effectLst/>
              </a:rPr>
              <a:t> to </a:t>
            </a:r>
            <a:r>
              <a:rPr lang="en-US" b="1" dirty="0" smtClean="0">
                <a:effectLst/>
              </a:rPr>
              <a:t>any</a:t>
            </a:r>
            <a:r>
              <a:rPr lang="en-US" dirty="0" smtClean="0">
                <a:effectLst/>
              </a:rPr>
              <a:t> of the following questions, you are considered an independent student on the 2018-19</a:t>
            </a:r>
            <a:r>
              <a:rPr lang="en-US" baseline="0" dirty="0" smtClean="0">
                <a:effectLst/>
              </a:rPr>
              <a:t>  </a:t>
            </a:r>
            <a:r>
              <a:rPr lang="en-US" dirty="0" smtClean="0">
                <a:effectLst/>
              </a:rPr>
              <a:t>Free Application for Federal Student Aid (FAFSA), and you generally will </a:t>
            </a:r>
            <a:r>
              <a:rPr lang="en-US" u="sng" dirty="0" smtClean="0">
                <a:effectLst/>
              </a:rPr>
              <a:t>not</a:t>
            </a:r>
            <a:r>
              <a:rPr lang="en-US" dirty="0" smtClean="0">
                <a:effectLst/>
              </a:rPr>
              <a:t> need to provide your parents’ information.</a:t>
            </a:r>
          </a:p>
          <a:p>
            <a:r>
              <a:rPr lang="en-US" dirty="0" smtClean="0">
                <a:effectLst/>
              </a:rPr>
              <a:t/>
            </a:r>
            <a:br>
              <a:rPr lang="en-US" dirty="0" smtClean="0">
                <a:effectLst/>
              </a:rPr>
            </a:br>
            <a:r>
              <a:rPr lang="en-US" dirty="0" smtClean="0">
                <a:effectLst/>
              </a:rPr>
              <a:t>However, if you can answer </a:t>
            </a:r>
            <a:r>
              <a:rPr lang="en-US" b="1" dirty="0" smtClean="0">
                <a:effectLst/>
              </a:rPr>
              <a:t>No</a:t>
            </a:r>
            <a:r>
              <a:rPr lang="en-US" dirty="0" smtClean="0">
                <a:effectLst/>
              </a:rPr>
              <a:t> to </a:t>
            </a:r>
            <a:r>
              <a:rPr lang="en-US" b="1" dirty="0" smtClean="0">
                <a:effectLst/>
              </a:rPr>
              <a:t>all</a:t>
            </a:r>
            <a:r>
              <a:rPr lang="en-US" dirty="0" smtClean="0">
                <a:effectLst/>
              </a:rPr>
              <a:t> of the following questions, you are considered a dependent student and generally your parents </a:t>
            </a:r>
            <a:r>
              <a:rPr lang="en-US" u="sng" dirty="0" smtClean="0">
                <a:effectLst/>
              </a:rPr>
              <a:t>must</a:t>
            </a:r>
            <a:r>
              <a:rPr lang="en-US" dirty="0" smtClean="0">
                <a:effectLst/>
              </a:rPr>
              <a:t> provide parental information on your FAFSA.</a:t>
            </a:r>
          </a:p>
          <a:p>
            <a:endParaRPr lang="en-US" dirty="0" smtClean="0"/>
          </a:p>
          <a:p>
            <a:r>
              <a:rPr lang="en-US" dirty="0" smtClean="0"/>
              <a:t>Read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330630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p>
          <a:p>
            <a:r>
              <a:rPr lang="en-US" dirty="0" smtClean="0"/>
              <a:t>Add:</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you are not sure if you were in foster care, check with your state child welfare agency.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3700303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a:t>
            </a:r>
            <a:r>
              <a:rPr lang="en-US" baseline="0" dirty="0" smtClean="0"/>
              <a:t> two bullet points and then add:</a:t>
            </a:r>
            <a:endParaRPr lang="en-US" dirty="0" smtClean="0"/>
          </a:p>
          <a:p>
            <a:endParaRPr lang="en-US" dirty="0" smtClean="0"/>
          </a:p>
          <a:p>
            <a:r>
              <a:rPr lang="en-US" dirty="0" smtClean="0"/>
              <a:t>The</a:t>
            </a:r>
            <a:r>
              <a:rPr lang="en-US" baseline="0" dirty="0" smtClean="0"/>
              <a:t> next few questions pertain to applicants who are designated as being:</a:t>
            </a:r>
          </a:p>
          <a:p>
            <a:r>
              <a:rPr lang="en-US" baseline="0" dirty="0" smtClean="0"/>
              <a:t>Homeless</a:t>
            </a:r>
          </a:p>
          <a:p>
            <a:r>
              <a:rPr lang="en-US" baseline="0" dirty="0" smtClean="0"/>
              <a:t>An unaccompanied youth</a:t>
            </a:r>
          </a:p>
          <a:p>
            <a:r>
              <a:rPr lang="en-US" baseline="0" dirty="0" smtClean="0"/>
              <a:t>Self-supporting</a:t>
            </a:r>
          </a:p>
          <a:p>
            <a:r>
              <a:rPr lang="en-US" baseline="0" dirty="0" smtClean="0"/>
              <a:t>At risk of being homeless</a:t>
            </a:r>
          </a:p>
          <a:p>
            <a:endParaRPr lang="en-US" baseline="0" dirty="0" smtClean="0"/>
          </a:p>
          <a:p>
            <a:r>
              <a:rPr lang="en-US" baseline="0" dirty="0" smtClean="0"/>
              <a:t>All designations are to be documented by one of the following:</a:t>
            </a:r>
          </a:p>
          <a:p>
            <a:r>
              <a:rPr lang="en-US" baseline="0" dirty="0" smtClean="0"/>
              <a:t>Director of an emergency shelter</a:t>
            </a:r>
          </a:p>
          <a:p>
            <a:r>
              <a:rPr lang="en-US" baseline="0" dirty="0" smtClean="0"/>
              <a:t>Director of a transitional housing program</a:t>
            </a:r>
          </a:p>
          <a:p>
            <a:r>
              <a:rPr lang="en-US" baseline="0" dirty="0" smtClean="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798637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questions were addressed on the previous slide)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152787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Read slide</a:t>
            </a:r>
          </a:p>
          <a:p>
            <a:endParaRPr lang="en-US" dirty="0" smtClean="0">
              <a:effectLst/>
            </a:endParaRPr>
          </a:p>
          <a:p>
            <a:r>
              <a:rPr lang="en-US" dirty="0" smtClean="0">
                <a:effectLst/>
              </a:rPr>
              <a:t>Parents’ Marital Status</a:t>
            </a:r>
            <a:r>
              <a:rPr lang="en-US" baseline="0" dirty="0" smtClean="0">
                <a:effectLst/>
              </a:rPr>
              <a:t> – often there is confusion regarding the marital status of parents and how to report a parent on the FAFSA.</a:t>
            </a:r>
            <a:endParaRPr lang="en-US" dirty="0" smtClean="0">
              <a:effectLst/>
            </a:endParaRPr>
          </a:p>
          <a:p>
            <a:endParaRPr lang="en-US" dirty="0" smtClean="0">
              <a:effectLst/>
            </a:endParaRPr>
          </a:p>
          <a:p>
            <a:pPr lvl="0"/>
            <a:r>
              <a:rPr lang="en-US" sz="1200" kern="1200" dirty="0" smtClean="0">
                <a:solidFill>
                  <a:schemeClr val="tx1"/>
                </a:solidFill>
                <a:effectLst/>
                <a:latin typeface="+mn-lt"/>
                <a:ea typeface="+mn-ea"/>
                <a:cs typeface="+mn-cs"/>
              </a:rPr>
              <a:t>If the parents’ marital status is: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a:t>
            </a:r>
            <a:r>
              <a:rPr lang="en-US" sz="1200" kern="1200" baseline="0" dirty="0" smtClean="0">
                <a:solidFill>
                  <a:schemeClr val="tx1"/>
                </a:solidFill>
                <a:effectLst/>
                <a:latin typeface="+mn-lt"/>
                <a:ea typeface="+mn-ea"/>
                <a:cs typeface="+mn-cs"/>
              </a:rPr>
              <a:t> parent who is living</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the parent’s marital status is:</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parents’ marital status is: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 parent who</a:t>
            </a:r>
            <a:r>
              <a:rPr lang="en-US" sz="1200" kern="1200" baseline="0" dirty="0" smtClean="0">
                <a:solidFill>
                  <a:schemeClr val="tx1"/>
                </a:solidFill>
                <a:effectLst/>
                <a:latin typeface="+mn-lt"/>
                <a:ea typeface="+mn-ea"/>
                <a:cs typeface="+mn-cs"/>
              </a:rPr>
              <a:t> is living </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Once you submit your FAFSA you will receive a SAR (Student Aid Report)</a:t>
            </a:r>
          </a:p>
          <a:p>
            <a:pPr eaLnBrk="1" hangingPunct="1"/>
            <a:endParaRPr lang="en-US" altLang="en-US" baseline="0" dirty="0" smtClean="0"/>
          </a:p>
          <a:p>
            <a:pPr eaLnBrk="1" hangingPunct="1"/>
            <a:r>
              <a:rPr lang="en-US" altLang="en-US" baseline="0" dirty="0" smtClean="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smtClean="0"/>
          </a:p>
          <a:p>
            <a:pPr eaLnBrk="1" hangingPunct="1"/>
            <a:r>
              <a:rPr lang="en-US" altLang="en-US" baseline="0" dirty="0" smtClean="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smtClean="0"/>
          </a:p>
          <a:p>
            <a:pPr eaLnBrk="1" hangingPunct="1"/>
            <a:r>
              <a:rPr lang="en-US" altLang="en-US" baseline="0" dirty="0" smtClean="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is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with </a:t>
            </a:r>
            <a:r>
              <a:rPr lang="en-US" sz="1200" i="1" kern="1200" dirty="0" smtClean="0">
                <a:solidFill>
                  <a:schemeClr val="tx1"/>
                </a:solidFill>
                <a:effectLst/>
                <a:latin typeface="+mn-lt"/>
                <a:ea typeface="+mn-ea"/>
                <a:cs typeface="+mn-cs"/>
              </a:rPr>
              <a:t>Where Do I Apply for Financial Aid</a:t>
            </a:r>
            <a:r>
              <a:rPr lang="en-US" sz="1200" kern="1200" dirty="0" smtClean="0">
                <a:solidFill>
                  <a:schemeClr val="tx1"/>
                </a:solidFill>
                <a:effectLst/>
                <a:latin typeface="+mn-lt"/>
                <a:ea typeface="+mn-ea"/>
                <a:cs typeface="+mn-cs"/>
              </a:rPr>
              <a:t> question, let’s now discuss aid offered by the state of Florida.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often refer to the Florida Financial Aid Application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Scholarship. This is NOT true. We encourage ALL students to complete the application and give OSFA the opportunity to determine their eligibility for all Florida grants and scholarships.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common misconception is that students do not need to complete the application if they are planning to attend school out of state. This is NOT true either. We encourage you to complete it anyway and have it as a backup should your plans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FFAA opens October 1.  Students may apply their SENIOR year.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*Students graduating early and seeking funding for the spring term must submit the FFAA by August 31 PRIOR TO the intended graduation date.  There are NO EXCEPTIONS to this application deadline. </a:t>
            </a:r>
            <a:r>
              <a:rPr lang="en-US" sz="1200" b="0" i="0" u="none" strike="noStrike" kern="1200" baseline="0" dirty="0" smtClean="0">
                <a:solidFill>
                  <a:srgbClr val="FF0000"/>
                </a:solidFill>
                <a:latin typeface="+mn-lt"/>
                <a:ea typeface="+mn-ea"/>
                <a:cs typeface="+mn-cs"/>
              </a:rPr>
              <a:t>If a student does not graduate mid-year as planned and wishes to apply as an end-of-year graduate, the student must submit a new FFAA after the new application opens on October 1. </a:t>
            </a:r>
            <a:endParaRPr lang="en-US" dirty="0" smtClean="0">
              <a:solidFill>
                <a:srgbClr val="FF0000"/>
              </a:solidFill>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Students will want to check their account for application status, notifications, and award history.</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The next few slides contain screenshots of what the OSFA website looks like.  If you look at the first screen, you will see the </a:t>
            </a:r>
            <a:r>
              <a:rPr lang="en-US" sz="1200" b="1" kern="1200" dirty="0" smtClean="0">
                <a:solidFill>
                  <a:schemeClr val="tx1"/>
                </a:solidFill>
                <a:effectLst/>
                <a:latin typeface="+mn-lt"/>
                <a:ea typeface="+mn-ea"/>
                <a:cs typeface="+mn-cs"/>
              </a:rPr>
              <a:t>State Grants, Scholarships, and Applications </a:t>
            </a:r>
            <a:r>
              <a:rPr lang="en-US" sz="1200" kern="1200" dirty="0" smtClean="0">
                <a:solidFill>
                  <a:schemeClr val="tx1"/>
                </a:solidFill>
                <a:effectLst/>
                <a:latin typeface="+mn-lt"/>
                <a:ea typeface="+mn-ea"/>
                <a:cs typeface="+mn-cs"/>
              </a:rPr>
              <a:t>link.  By selecting the link, you will be taken to…(advance to next slide). </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a:t>
            </a:r>
            <a:r>
              <a:rPr lang="en-US" baseline="0" dirty="0" smtClean="0"/>
              <a:t> aid has its own language and acronyms.  We will explain these as we move through the presentation.  If at any point throughout the process you do not understand a term or acronym,  </a:t>
            </a:r>
            <a:r>
              <a:rPr lang="en-US" dirty="0" smtClean="0"/>
              <a:t>always ask for clarification.</a:t>
            </a:r>
            <a:endParaRPr lang="en-US" baseline="0" dirty="0" smtClean="0"/>
          </a:p>
          <a:p>
            <a:endParaRPr lang="en-US" dirty="0" smtClean="0"/>
          </a:p>
          <a:p>
            <a:r>
              <a:rPr lang="en-US" sz="1200" kern="1200" dirty="0" smtClean="0">
                <a:solidFill>
                  <a:schemeClr val="tx1"/>
                </a:solidFill>
                <a:effectLst/>
                <a:latin typeface="+mn-lt"/>
                <a:ea typeface="+mn-ea"/>
                <a:cs typeface="+mn-cs"/>
              </a:rPr>
              <a:t>COA means “cost of attendance.”</a:t>
            </a:r>
          </a:p>
          <a:p>
            <a:r>
              <a:rPr lang="en-US" sz="1200" kern="1200" dirty="0" smtClean="0">
                <a:solidFill>
                  <a:schemeClr val="tx1"/>
                </a:solidFill>
                <a:effectLst/>
                <a:latin typeface="+mn-lt"/>
                <a:ea typeface="+mn-ea"/>
                <a:cs typeface="+mn-cs"/>
              </a:rPr>
              <a:t>SAR means “student aid report.”</a:t>
            </a:r>
          </a:p>
          <a:p>
            <a:r>
              <a:rPr lang="en-US" sz="1200" kern="1200" dirty="0" smtClean="0">
                <a:solidFill>
                  <a:schemeClr val="tx1"/>
                </a:solidFill>
                <a:effectLst/>
                <a:latin typeface="+mn-lt"/>
                <a:ea typeface="+mn-ea"/>
                <a:cs typeface="+mn-cs"/>
              </a:rPr>
              <a:t>EFC means “expected family contribution.”</a:t>
            </a:r>
          </a:p>
          <a:p>
            <a:r>
              <a:rPr lang="en-US" sz="1200" kern="1200" dirty="0" smtClean="0">
                <a:solidFill>
                  <a:schemeClr val="tx1"/>
                </a:solidFill>
                <a:effectLst/>
                <a:latin typeface="+mn-lt"/>
                <a:ea typeface="+mn-ea"/>
                <a:cs typeface="+mn-cs"/>
              </a:rPr>
              <a:t>FAFSA means “Free Application for Federal Student Aid.”</a:t>
            </a:r>
          </a:p>
          <a:p>
            <a:r>
              <a:rPr lang="en-US" sz="1200" kern="1200" dirty="0" smtClean="0">
                <a:solidFill>
                  <a:schemeClr val="tx1"/>
                </a:solidFill>
                <a:effectLst/>
                <a:latin typeface="+mn-lt"/>
                <a:ea typeface="+mn-ea"/>
                <a:cs typeface="+mn-cs"/>
              </a:rPr>
              <a:t>FSA</a:t>
            </a:r>
            <a:r>
              <a:rPr lang="en-US" sz="1200" kern="1200" baseline="0" dirty="0" smtClean="0">
                <a:solidFill>
                  <a:schemeClr val="tx1"/>
                </a:solidFill>
                <a:effectLst/>
                <a:latin typeface="+mn-lt"/>
                <a:ea typeface="+mn-ea"/>
                <a:cs typeface="+mn-cs"/>
              </a:rPr>
              <a:t> ID means “Federal Student Aid Identification.”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FFAA means “Florida Financial Aid Application.”</a:t>
            </a:r>
          </a:p>
          <a:p>
            <a:r>
              <a:rPr lang="en-US" sz="1200" kern="1200" dirty="0" smtClean="0">
                <a:solidFill>
                  <a:schemeClr val="tx1"/>
                </a:solidFill>
                <a:effectLst/>
                <a:latin typeface="+mn-lt"/>
                <a:ea typeface="+mn-ea"/>
                <a:cs typeface="+mn-cs"/>
              </a:rPr>
              <a:t>FAO means “Financial Aid Office.”</a:t>
            </a:r>
          </a:p>
          <a:p>
            <a:r>
              <a:rPr lang="en-US" sz="1200" kern="1200" dirty="0" smtClean="0">
                <a:solidFill>
                  <a:schemeClr val="tx1"/>
                </a:solidFill>
                <a:effectLst/>
                <a:latin typeface="+mn-lt"/>
                <a:ea typeface="+mn-ea"/>
                <a:cs typeface="+mn-cs"/>
              </a:rPr>
              <a:t>USED means “United States Department of Education.”</a:t>
            </a:r>
          </a:p>
          <a:p>
            <a:r>
              <a:rPr lang="en-US" sz="1200" kern="1200" dirty="0" smtClean="0">
                <a:solidFill>
                  <a:schemeClr val="tx1"/>
                </a:solidFill>
                <a:effectLst/>
                <a:latin typeface="+mn-lt"/>
                <a:ea typeface="+mn-ea"/>
                <a:cs typeface="+mn-cs"/>
              </a:rPr>
              <a:t>FDOE means “Florida Department of Education.”</a:t>
            </a:r>
          </a:p>
          <a:p>
            <a:r>
              <a:rPr lang="en-US" sz="1200" kern="1200" dirty="0" smtClean="0">
                <a:solidFill>
                  <a:schemeClr val="tx1"/>
                </a:solidFill>
                <a:effectLst/>
                <a:latin typeface="+mn-lt"/>
                <a:ea typeface="+mn-ea"/>
                <a:cs typeface="+mn-cs"/>
              </a:rPr>
              <a:t>OSFA means “Office of Student Financial Assistance.”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31395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page provides you with information about each individual scholarship and grant programs (FACT sheets).  The </a:t>
            </a:r>
            <a:r>
              <a:rPr lang="en-US" sz="1200" b="1" kern="1200" dirty="0" smtClean="0">
                <a:solidFill>
                  <a:schemeClr val="tx1"/>
                </a:solidFill>
                <a:effectLst/>
                <a:latin typeface="+mn-lt"/>
                <a:ea typeface="+mn-ea"/>
                <a:cs typeface="+mn-cs"/>
              </a:rPr>
              <a:t>Applications and Updates</a:t>
            </a:r>
            <a:r>
              <a:rPr lang="en-US" sz="1200" kern="1200" dirty="0" smtClean="0">
                <a:solidFill>
                  <a:schemeClr val="tx1"/>
                </a:solidFill>
                <a:effectLst/>
                <a:latin typeface="+mn-lt"/>
                <a:ea typeface="+mn-ea"/>
                <a:cs typeface="+mn-cs"/>
              </a:rPr>
              <a:t> tab will be where the student will be able to complete their initial application, and also return to log in and check his or her application status.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You can also find the application and other helpful links under the applicant quick links.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This screen shows you what the application portal looks like.  First time applicants will choose the FFAA link.</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(Read slide and provide the information below for each scholarship and grant.)</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dirty="0" smtClean="0"/>
          </a:p>
          <a:p>
            <a:pPr eaLnBrk="1" hangingPunct="1"/>
            <a:r>
              <a:rPr lang="en-US" dirty="0" smtClean="0"/>
              <a:t>FWEP – Provides eligible Florida</a:t>
            </a:r>
            <a:r>
              <a:rPr lang="en-US" baseline="0" dirty="0" smtClean="0"/>
              <a:t> resident undergraduate students the opportunity to secure work experiences that complement their educational program and career goals.</a:t>
            </a:r>
          </a:p>
          <a:p>
            <a:pPr eaLnBrk="1" hangingPunct="1"/>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ABLE - </a:t>
            </a:r>
            <a:r>
              <a:rPr lang="en-US" dirty="0" smtClean="0"/>
              <a:t>Provides tuition assistance to full-time Florida undergraduate students enrolled in degree programs at eligible private Florida colleges or universities. </a:t>
            </a:r>
          </a:p>
          <a:p>
            <a:pPr eaLnBrk="1" hangingPunct="1"/>
            <a:endParaRPr lang="en-US" altLang="en-US" dirty="0"/>
          </a:p>
          <a:p>
            <a:pPr eaLnBrk="1" hangingPunct="1"/>
            <a:r>
              <a:rPr lang="en-US" altLang="en-US" dirty="0" smtClean="0"/>
              <a:t>Effective</a:t>
            </a:r>
            <a:r>
              <a:rPr lang="en-US" altLang="en-US" baseline="0" dirty="0" smtClean="0"/>
              <a:t> Access to Student Education Grant Program</a:t>
            </a:r>
            <a:r>
              <a:rPr lang="en-US" altLang="en-US" dirty="0" smtClean="0"/>
              <a:t> </a:t>
            </a:r>
            <a:r>
              <a:rPr lang="en-US" altLang="en-US" dirty="0"/>
              <a:t>- </a:t>
            </a:r>
            <a:r>
              <a:rPr lang="en-US" dirty="0"/>
              <a:t>Provides tuition assistance to full-time Florida undergraduate students who attend eligible private, non-profit Florida colleges or universities. </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a:t>
            </a:r>
            <a:r>
              <a:rPr lang="en-US" b="1" dirty="0" smtClean="0"/>
              <a:t>October </a:t>
            </a:r>
            <a:r>
              <a:rPr lang="en-US" b="1" dirty="0"/>
              <a:t>1st and prior to </a:t>
            </a:r>
            <a:r>
              <a:rPr lang="en-US" b="1" dirty="0" smtClean="0"/>
              <a:t>August 31). </a:t>
            </a:r>
            <a:r>
              <a:rPr lang="en-US" dirty="0"/>
              <a:t>Students graduating mid-year must submit the completed FFAA by August 31st of their graduation year (prior to the spring term enrolled). </a:t>
            </a:r>
            <a:endParaRPr lang="en-US" dirty="0" smtClean="0"/>
          </a:p>
          <a:p>
            <a:pPr eaLnBrk="1" hangingPunct="1"/>
            <a:endParaRPr lang="en-US" dirty="0" smtClean="0"/>
          </a:p>
          <a:p>
            <a:pPr eaLnBrk="1" hangingPunct="1"/>
            <a:r>
              <a:rPr lang="en-US" dirty="0" smtClean="0"/>
              <a:t>(PRESENTER: </a:t>
            </a:r>
            <a:r>
              <a:rPr lang="en-US" i="1" u="sng" dirty="0" smtClean="0"/>
              <a:t>Print </a:t>
            </a:r>
            <a:r>
              <a:rPr lang="en-US" i="1" u="sng" dirty="0"/>
              <a:t>out Student Handbook and Chart of </a:t>
            </a:r>
            <a:r>
              <a:rPr lang="en-US" i="1" u="sng" dirty="0" smtClean="0"/>
              <a:t>Eligibility</a:t>
            </a:r>
            <a:r>
              <a:rPr lang="en-US" i="1" u="sng" baseline="0" dirty="0" smtClean="0"/>
              <a:t> </a:t>
            </a:r>
            <a:r>
              <a:rPr lang="en-US" i="1" u="sng" dirty="0" smtClean="0"/>
              <a:t>and </a:t>
            </a:r>
            <a:r>
              <a:rPr lang="en-US" i="1" u="sng" dirty="0"/>
              <a:t>Award Criteria for additional speaking points during this part of the </a:t>
            </a:r>
            <a:r>
              <a:rPr lang="en-US" i="1" u="sng" dirty="0" smtClean="0"/>
              <a:t>presentation</a:t>
            </a:r>
            <a:r>
              <a:rPr lang="en-US" i="1" u="sng" baseline="0" dirty="0" smtClean="0"/>
              <a:t> in case specific questions are asked about this scholarship</a:t>
            </a:r>
            <a:r>
              <a:rPr lang="en-US" i="1" u="sng" dirty="0" smtClean="0"/>
              <a:t> (i.e., test scores, community service hours, etc.) </a:t>
            </a:r>
          </a:p>
          <a:p>
            <a:pPr eaLnBrk="1" hangingPunct="1"/>
            <a:endParaRPr lang="en-US" altLang="en-US" dirty="0"/>
          </a:p>
          <a:p>
            <a:r>
              <a:rPr lang="en-US" altLang="en-US" dirty="0" err="1" smtClean="0"/>
              <a:t>Benacquisto</a:t>
            </a:r>
            <a:r>
              <a:rPr lang="en-US" altLang="en-US" dirty="0" smtClean="0"/>
              <a:t>–</a:t>
            </a:r>
            <a:r>
              <a:rPr lang="en-US" dirty="0"/>
              <a:t>is a merit scholarship for </a:t>
            </a:r>
            <a:r>
              <a:rPr lang="en-US" dirty="0" smtClean="0"/>
              <a:t>Florida </a:t>
            </a:r>
            <a:r>
              <a:rPr lang="en-US" dirty="0"/>
              <a:t>high school graduates </a:t>
            </a:r>
            <a:r>
              <a:rPr lang="en-US" dirty="0" smtClean="0"/>
              <a:t>and non-Florida</a:t>
            </a:r>
            <a:r>
              <a:rPr lang="en-US" baseline="0" dirty="0" smtClean="0"/>
              <a:t> residents </a:t>
            </a:r>
            <a:r>
              <a:rPr lang="en-US" dirty="0" smtClean="0"/>
              <a:t>who </a:t>
            </a:r>
            <a:r>
              <a:rPr lang="en-US" dirty="0"/>
              <a:t>receive recognition as a National Merit</a:t>
            </a:r>
            <a:r>
              <a:rPr lang="en-US" dirty="0" smtClean="0"/>
              <a:t>® </a:t>
            </a:r>
            <a:r>
              <a:rPr lang="en-US" dirty="0"/>
              <a:t>Scholar. </a:t>
            </a:r>
          </a:p>
          <a:p>
            <a:r>
              <a:rPr lang="en-US" dirty="0"/>
              <a:t>Eligible scholars will receive an award, which is equal to the institutional cost of attendance minus the sum of Bright Futures and the National </a:t>
            </a:r>
            <a:r>
              <a:rPr lang="en-US" dirty="0" smtClean="0"/>
              <a:t>Merit</a:t>
            </a:r>
            <a:r>
              <a:rPr lang="en-US" baseline="0" dirty="0" smtClean="0"/>
              <a:t> </a:t>
            </a:r>
            <a:r>
              <a:rPr lang="en-US" dirty="0" smtClean="0"/>
              <a:t>award.</a:t>
            </a:r>
            <a:r>
              <a:rPr lang="en-US" baseline="0" dirty="0" smtClean="0"/>
              <a:t>  </a:t>
            </a:r>
            <a:r>
              <a:rPr lang="en-US" dirty="0" smtClean="0"/>
              <a:t>An </a:t>
            </a:r>
            <a:r>
              <a:rPr lang="en-US" dirty="0"/>
              <a:t>initial application is not required.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smtClean="0"/>
              <a:t> submit the FFAA  </a:t>
            </a:r>
            <a:r>
              <a:rPr lang="en-US" altLang="en-US" dirty="0" smtClean="0"/>
              <a:t>by </a:t>
            </a:r>
            <a:r>
              <a:rPr lang="en-US" altLang="en-US" b="1" dirty="0" smtClean="0">
                <a:solidFill>
                  <a:srgbClr val="FF0000"/>
                </a:solidFill>
              </a:rPr>
              <a:t>April 1</a:t>
            </a:r>
            <a:r>
              <a:rPr lang="en-US" altLang="en-US" b="1" baseline="30000" dirty="0" smtClean="0">
                <a:solidFill>
                  <a:srgbClr val="FF0000"/>
                </a:solidFill>
              </a:rPr>
              <a:t>st</a:t>
            </a:r>
            <a:r>
              <a:rPr lang="en-US" altLang="en-US" b="0" baseline="0" dirty="0" smtClean="0">
                <a:solidFill>
                  <a:schemeClr val="tx1"/>
                </a:solidFill>
              </a:rPr>
              <a:t> and a processed </a:t>
            </a:r>
            <a:r>
              <a:rPr lang="en-US" altLang="en-US" dirty="0" smtClean="0"/>
              <a:t>FAFSA  by  </a:t>
            </a:r>
            <a:r>
              <a:rPr lang="en-US" altLang="en-US" b="1" dirty="0" smtClean="0"/>
              <a:t>May 15th</a:t>
            </a:r>
            <a:r>
              <a:rPr lang="en-US" altLang="en-US" baseline="0" dirty="0" smtClean="0"/>
              <a:t>.  Awards are made until the allocation has been depleted.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Please refer to the Jose Marti fact sheet online for specific requirements.</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MMB – Provides scholarship assistance to undergraduate students who meet academic requirements, demonstrate financial need, and attend on of the following universities: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Bethune </a:t>
            </a:r>
            <a:r>
              <a:rPr lang="en-US" altLang="en-US" baseline="0" dirty="0" err="1" smtClean="0"/>
              <a:t>Cookman</a:t>
            </a:r>
            <a:r>
              <a:rPr lang="en-US" altLang="en-US" baseline="0" dirty="0" smtClean="0"/>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Edward Waters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Agricultural and Mechanical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Memorial University</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sz="1200" u="sng" kern="1200" dirty="0" err="1" smtClean="0">
                <a:solidFill>
                  <a:schemeClr val="tx1"/>
                </a:solidFill>
                <a:effectLst/>
                <a:latin typeface="+mn-lt"/>
                <a:ea typeface="+mn-ea"/>
                <a:cs typeface="+mn-cs"/>
                <a:hlinkClick r:id="rId3"/>
              </a:rPr>
              <a:t>www.ffmt.org</a:t>
            </a:r>
            <a:r>
              <a:rPr lang="en-US" sz="1200" kern="1200" dirty="0" smtClean="0">
                <a:solidFill>
                  <a:schemeClr val="tx1"/>
                </a:solidFill>
                <a:effectLst/>
                <a:latin typeface="+mn-lt"/>
                <a:ea typeface="+mn-ea"/>
                <a:cs typeface="+mn-cs"/>
              </a:rPr>
              <a:t>.</a:t>
            </a:r>
          </a:p>
          <a:p>
            <a:pPr eaLnBrk="1" hangingPunct="1"/>
            <a:endParaRPr lang="en-US" sz="1200" kern="1200" dirty="0" smtClean="0">
              <a:solidFill>
                <a:schemeClr val="tx1"/>
              </a:solidFill>
              <a:effectLst/>
              <a:latin typeface="+mn-lt"/>
              <a:ea typeface="+mn-ea"/>
              <a:cs typeface="+mn-cs"/>
            </a:endParaRPr>
          </a:p>
          <a:p>
            <a:pPr eaLnBrk="1" hangingPunct="1"/>
            <a:r>
              <a:rPr lang="en-US" sz="1200" kern="1200" dirty="0" smtClean="0">
                <a:solidFill>
                  <a:schemeClr val="tx1"/>
                </a:solidFill>
                <a:effectLst/>
                <a:latin typeface="+mn-lt"/>
                <a:ea typeface="+mn-ea"/>
                <a:cs typeface="+mn-cs"/>
              </a:rPr>
              <a:t>RFS – Provides scholarship assistance to a maximum of 50 direct descendants</a:t>
            </a:r>
            <a:r>
              <a:rPr lang="en-US" sz="1200" kern="1200" baseline="0" dirty="0" smtClean="0">
                <a:solidFill>
                  <a:schemeClr val="tx1"/>
                </a:solidFill>
                <a:effectLst/>
                <a:latin typeface="+mn-lt"/>
                <a:ea typeface="+mn-ea"/>
                <a:cs typeface="+mn-cs"/>
              </a:rPr>
              <a:t> of Rosewood families affected by the incidents of January 1923.</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CSDDV – Provides scholarship assistance for dependent children and spouses of Florida veterans who:</a:t>
            </a:r>
          </a:p>
          <a:p>
            <a:pPr eaLnBrk="1" hangingPunct="1"/>
            <a:r>
              <a:rPr lang="en-US" sz="1200" kern="1200" baseline="0" dirty="0" smtClean="0">
                <a:solidFill>
                  <a:schemeClr val="tx1"/>
                </a:solidFill>
                <a:effectLst/>
                <a:latin typeface="+mn-lt"/>
                <a:ea typeface="+mn-ea"/>
                <a:cs typeface="+mn-cs"/>
              </a:rPr>
              <a:t>Died as a result of services connected injuries, diseases, or disability sustained while on active duty</a:t>
            </a:r>
          </a:p>
          <a:p>
            <a:pPr eaLnBrk="1" hangingPunct="1"/>
            <a:r>
              <a:rPr lang="en-US" sz="1200" kern="1200" baseline="0" dirty="0" smtClean="0">
                <a:solidFill>
                  <a:schemeClr val="tx1"/>
                </a:solidFill>
                <a:effectLst/>
                <a:latin typeface="+mn-lt"/>
                <a:ea typeface="+mn-ea"/>
                <a:cs typeface="+mn-cs"/>
              </a:rPr>
              <a:t>Have a service connected 100% total and permanent disability</a:t>
            </a:r>
          </a:p>
          <a:p>
            <a:pPr eaLnBrk="1" hangingPunct="1"/>
            <a:r>
              <a:rPr lang="en-US" sz="1200" kern="1200" baseline="0" dirty="0" smtClean="0">
                <a:solidFill>
                  <a:schemeClr val="tx1"/>
                </a:solidFill>
                <a:effectLst/>
                <a:latin typeface="+mn-lt"/>
                <a:ea typeface="+mn-ea"/>
                <a:cs typeface="+mn-cs"/>
              </a:rPr>
              <a:t>Are classified as a prisoner of war or missing in action by the Armed Forces of the U.S.</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The Florida Department of Veteran’s Affairs will certify a veteran’s eligibility.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smtClean="0">
                <a:effectLst/>
              </a:rPr>
              <a:t>Fastweb</a:t>
            </a:r>
            <a:r>
              <a:rPr lang="en-US" dirty="0" smtClean="0">
                <a:effectLst/>
              </a:rPr>
              <a:t> works by matching the information in your completed profile to scholarships contained in</a:t>
            </a:r>
            <a:r>
              <a:rPr lang="en-US" baseline="0" dirty="0" smtClean="0">
                <a:effectLst/>
              </a:rPr>
              <a:t> their database. </a:t>
            </a:r>
            <a:r>
              <a:rPr lang="en-US" dirty="0" smtClean="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TIP- Set up a separate email account solely for scholarship searches to prevent your personal inbox becoming inundated with information.</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Finaid.org offers a great list of scholarships. The list includes a section called “unusual scholarships” that include items such as Star Trek scholarships, Left-handed scholarships, Tall People/Little People scholarships</a:t>
            </a:r>
            <a:r>
              <a:rPr lang="en-US" altLang="en-US" baseline="0" dirty="0" smtClean="0"/>
              <a:t> as well as scholarships for </a:t>
            </a:r>
            <a:r>
              <a:rPr lang="en-US" altLang="en-US" dirty="0" smtClean="0"/>
              <a:t>students with disabilities, medical</a:t>
            </a:r>
            <a:r>
              <a:rPr lang="en-US" altLang="en-US" baseline="0" dirty="0" smtClean="0"/>
              <a:t> conditions (i.e., cancer survivors), </a:t>
            </a:r>
            <a:r>
              <a:rPr lang="en-US" altLang="en-US" dirty="0" smtClean="0"/>
              <a:t>etc.</a:t>
            </a:r>
          </a:p>
          <a:p>
            <a:endParaRPr lang="en-US" altLang="en-US" dirty="0" smtClean="0"/>
          </a:p>
          <a:p>
            <a:r>
              <a:rPr lang="en-US" altLang="en-US" dirty="0" smtClean="0"/>
              <a:t>Your high school guidance office is a great resource for local scholarships. Many local employers will contact the high school guidance office to advertise their scholarship applications and guidelines. Your</a:t>
            </a:r>
            <a:r>
              <a:rPr lang="en-US" altLang="en-US" baseline="0" dirty="0" smtClean="0"/>
              <a:t> school district may also provide an online resource so be sure to check out the district website for additional information.  </a:t>
            </a:r>
            <a:endParaRPr lang="en-US" altLang="en-US" dirty="0" smtClean="0"/>
          </a:p>
          <a:p>
            <a:endParaRPr lang="en-US" altLang="en-US" dirty="0" smtClean="0"/>
          </a:p>
          <a:p>
            <a:r>
              <a:rPr lang="en-US" altLang="en-US" dirty="0" smtClean="0"/>
              <a:t>Be aware</a:t>
            </a:r>
            <a:r>
              <a:rPr lang="en-US" altLang="en-US" baseline="0" dirty="0" smtClean="0"/>
              <a:t> of scholarship scams!</a:t>
            </a:r>
            <a:endParaRPr lang="en-US" altLang="en-US" dirty="0" smtClean="0"/>
          </a:p>
          <a:p>
            <a:r>
              <a:rPr lang="en-US" altLang="en-US" dirty="0" smtClean="0"/>
              <a:t>As we discussed earlier, “You should never pay money for free money!”</a:t>
            </a:r>
            <a:r>
              <a:rPr lang="en-US" altLang="en-US" baseline="0" dirty="0" smtClean="0"/>
              <a:t>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altLang="en-US" baseline="0" dirty="0" smtClean="0"/>
              <a:t>Through OSFA’s sponsorship, all of Mapping Your Future’s (MYF) products and services are free of charge to Florida’s students and families. </a:t>
            </a:r>
            <a:r>
              <a:rPr lang="en-US" dirty="0" smtClean="0"/>
              <a:t>Mapping Your Future’s goal is to help students plan for higher education by offering reliable and unbiased money management advice and counseling. Online and offline resources include </a:t>
            </a:r>
            <a:r>
              <a:rPr lang="en-US" dirty="0" smtClean="0">
                <a:hlinkClick r:id="rId3"/>
              </a:rPr>
              <a:t>college preparation</a:t>
            </a:r>
            <a:r>
              <a:rPr lang="en-US" dirty="0" smtClean="0"/>
              <a:t>, school selection, </a:t>
            </a:r>
            <a:r>
              <a:rPr lang="en-US" dirty="0" smtClean="0">
                <a:hlinkClick r:id="rId4"/>
              </a:rPr>
              <a:t>career exploration</a:t>
            </a:r>
            <a:r>
              <a:rPr lang="en-US" dirty="0" smtClean="0"/>
              <a:t>, and counseling aimed at helping students and families better understand </a:t>
            </a:r>
            <a:r>
              <a:rPr lang="en-US" dirty="0" smtClean="0">
                <a:hlinkClick r:id="rId5"/>
              </a:rPr>
              <a:t>student loan</a:t>
            </a:r>
            <a:r>
              <a:rPr lang="en-US" dirty="0" smtClean="0"/>
              <a:t> obligations.</a:t>
            </a:r>
            <a:r>
              <a:rPr lang="en-US" baseline="0" dirty="0" smtClean="0"/>
              <a:t>  Mapping Your Future also provides information</a:t>
            </a:r>
            <a:r>
              <a:rPr lang="en-US" dirty="0" smtClean="0"/>
              <a:t> about practical </a:t>
            </a:r>
            <a:r>
              <a:rPr lang="en-US" dirty="0" smtClean="0">
                <a:hlinkClick r:id="rId6"/>
              </a:rPr>
              <a:t>money management</a:t>
            </a:r>
            <a:r>
              <a:rPr lang="en-US" dirty="0" smtClean="0"/>
              <a:t> solutions to ensure healthy finances while in school and beyond. </a:t>
            </a:r>
          </a:p>
          <a:p>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OSFA offers free resources and guidance through the Navigating Your Financial Future website.  Please visit </a:t>
            </a:r>
            <a:r>
              <a:rPr lang="en-US" sz="1200" u="sng" kern="1200" dirty="0" smtClean="0">
                <a:solidFill>
                  <a:schemeClr val="tx1"/>
                </a:solidFill>
                <a:effectLst/>
                <a:latin typeface="+mn-lt"/>
                <a:ea typeface="+mn-ea"/>
                <a:cs typeface="+mn-cs"/>
                <a:hlinkClick r:id="rId3"/>
              </a:rPr>
              <a:t>www.NavigatingYourFuture.org</a:t>
            </a:r>
            <a:r>
              <a:rPr lang="en-US" sz="1200" kern="1200" dirty="0" smtClean="0">
                <a:solidFill>
                  <a:schemeClr val="tx1"/>
                </a:solidFill>
                <a:effectLst/>
                <a:latin typeface="+mn-lt"/>
                <a:ea typeface="+mn-ea"/>
                <a:cs typeface="+mn-cs"/>
              </a:rPr>
              <a:t> to see all of the free brochures, online trainings, financial calculators and more.</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let’s review what we’ve discussed and create an action plan for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Reminder:</a:t>
            </a:r>
          </a:p>
          <a:p>
            <a:pPr lvl="0"/>
            <a:r>
              <a:rPr lang="en-US" sz="1200" kern="1200" dirty="0" smtClean="0">
                <a:solidFill>
                  <a:schemeClr val="tx1"/>
                </a:solidFill>
                <a:effectLst/>
                <a:latin typeface="+mn-lt"/>
                <a:ea typeface="+mn-ea"/>
                <a:cs typeface="+mn-cs"/>
              </a:rPr>
              <a:t>Students graduating early and seeking funding for the spring term must submit the FFAA by August 31 </a:t>
            </a:r>
            <a:r>
              <a:rPr lang="en-US" sz="1200" u="sng" kern="1200" dirty="0" smtClean="0">
                <a:solidFill>
                  <a:schemeClr val="tx1"/>
                </a:solidFill>
                <a:effectLst/>
                <a:latin typeface="+mn-lt"/>
                <a:ea typeface="+mn-ea"/>
                <a:cs typeface="+mn-cs"/>
              </a:rPr>
              <a:t>PRIOR TO the intended graduation date</a:t>
            </a:r>
            <a:r>
              <a:rPr lang="en-US" sz="1200" kern="1200" dirty="0" smtClean="0">
                <a:solidFill>
                  <a:schemeClr val="tx1"/>
                </a:solidFill>
                <a:effectLst/>
                <a:latin typeface="+mn-lt"/>
                <a:ea typeface="+mn-ea"/>
                <a:cs typeface="+mn-cs"/>
              </a:rPr>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29</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goal of this session is to understand</a:t>
            </a:r>
            <a:r>
              <a:rPr lang="en-US" baseline="0" dirty="0" smtClean="0"/>
              <a:t> of the entire financial aid process.  This will be accomplished by reviewing the following four questions:</a:t>
            </a:r>
          </a:p>
          <a:p>
            <a:endParaRPr lang="en-US" dirty="0" smtClean="0"/>
          </a:p>
          <a:p>
            <a:r>
              <a:rPr lang="en-US" dirty="0" smtClean="0"/>
              <a:t>What is financial aid?</a:t>
            </a:r>
          </a:p>
          <a:p>
            <a:r>
              <a:rPr lang="en-US" dirty="0" smtClean="0"/>
              <a:t>Where do I find financial aid? </a:t>
            </a:r>
          </a:p>
          <a:p>
            <a:r>
              <a:rPr lang="en-US" dirty="0" smtClean="0"/>
              <a:t>How and when do I apply? </a:t>
            </a:r>
          </a:p>
          <a:p>
            <a:r>
              <a:rPr lang="en-US" dirty="0" smtClean="0"/>
              <a:t>Who can help me? </a:t>
            </a:r>
          </a:p>
          <a:p>
            <a:endParaRPr lang="en-US" dirty="0" smtClean="0"/>
          </a:p>
          <a:p>
            <a:r>
              <a:rPr lang="en-US" dirty="0" smtClean="0"/>
              <a:t>After this brief yet comprehensive review,</a:t>
            </a:r>
            <a:r>
              <a:rPr lang="en-US" baseline="0" dirty="0" smtClean="0"/>
              <a:t> you will be able to better understand the 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If you need assistance or further information, please do not hesitate to contact us. We are here to help! </a:t>
            </a:r>
          </a:p>
          <a:p>
            <a:r>
              <a:rPr lang="en-US" altLang="en-US" baseline="0" dirty="0" smtClean="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30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Let us begin</a:t>
            </a:r>
            <a:r>
              <a:rPr lang="en-US" altLang="en-US" baseline="0" dirty="0" smtClean="0"/>
              <a:t> by answering the first question: what is financial aid?</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Financial aid is defined as m</a:t>
            </a:r>
            <a:r>
              <a:rPr lang="en-US" dirty="0" smtClean="0"/>
              <a:t>onies received from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Federal aid includes funding such as the Pell Grant,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smtClean="0">
                <a:solidFill>
                  <a:schemeClr val="tx1"/>
                </a:solidFill>
                <a:effectLst/>
                <a:latin typeface="+mn-lt"/>
                <a:ea typeface="+mn-ea"/>
                <a:cs typeface="+mn-cs"/>
              </a:rPr>
              <a:t>Institutional aid is monies offered directly from the postsecondary school.</a:t>
            </a:r>
          </a:p>
          <a:p>
            <a:r>
              <a:rPr lang="en-US" sz="1200" kern="1200" dirty="0" smtClean="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altLang="en-US" baseline="0" dirty="0" smtClean="0"/>
              <a:t>It is important to research and apply for each of these resources.  </a:t>
            </a:r>
          </a:p>
          <a:p>
            <a:pPr eaLnBrk="1" hangingPunct="1"/>
            <a:endParaRPr lang="en-US" altLang="en-US" baseline="0" dirty="0" smtClean="0"/>
          </a:p>
          <a:p>
            <a:pPr eaLnBrk="1" hangingPunct="1"/>
            <a:r>
              <a:rPr lang="en-US" altLang="en-US" baseline="0" dirty="0" smtClean="0"/>
              <a:t>Financial Aid is divided into different categories:</a:t>
            </a:r>
          </a:p>
          <a:p>
            <a:pPr eaLnBrk="1" hangingPunct="1"/>
            <a:endParaRPr lang="en-US" altLang="en-US" baseline="0" dirty="0" smtClean="0"/>
          </a:p>
          <a:p>
            <a:pPr eaLnBrk="1" hangingPunct="1"/>
            <a:r>
              <a:rPr lang="en-US" altLang="en-US" baseline="0" dirty="0" smtClean="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smtClean="0"/>
          </a:p>
          <a:p>
            <a:pPr eaLnBrk="1" hangingPunct="1"/>
            <a:r>
              <a:rPr lang="en-US" altLang="en-US" baseline="0" dirty="0" smtClean="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smtClean="0"/>
          </a:p>
          <a:p>
            <a:pPr eaLnBrk="1" hangingPunct="1"/>
            <a:r>
              <a:rPr lang="en-US" altLang="en-US" baseline="0" dirty="0" smtClean="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smtClean="0"/>
          </a:p>
          <a:p>
            <a:pPr eaLnBrk="1" hangingPunct="1"/>
            <a:r>
              <a:rPr lang="en-US" altLang="en-US" baseline="0" dirty="0" smtClean="0"/>
              <a:t>Merit-based – merit-based monies are available through a variety of avenues that we will discuss throughout today’s presentation. For example, Bright Futures is a merit-based program. </a:t>
            </a:r>
            <a:endParaRPr lang="en-US" altLang="en-US" dirty="0" smtClean="0"/>
          </a:p>
          <a:p>
            <a:pPr eaLnBrk="1" hangingPunct="1"/>
            <a:endParaRPr lang="en-US" altLang="en-US" dirty="0" smtClean="0"/>
          </a:p>
          <a:p>
            <a:pPr eaLnBrk="1" hangingPunct="1"/>
            <a:r>
              <a:rPr lang="en-US" altLang="en-US" dirty="0" smtClean="0"/>
              <a:t>College costs include tuition, fees,</a:t>
            </a:r>
            <a:r>
              <a:rPr lang="en-US" altLang="en-US" baseline="0" dirty="0" smtClean="0"/>
              <a:t> and books, along with </a:t>
            </a:r>
            <a:r>
              <a:rPr lang="en-US" altLang="en-US" dirty="0" smtClean="0"/>
              <a:t>other expenses such as: transportation, food, housing, clothing and computer costs. Cost of attendance can vary from institution to institution,</a:t>
            </a:r>
            <a:r>
              <a:rPr lang="en-US" altLang="en-US" baseline="0" dirty="0" smtClean="0"/>
              <a:t> so check your college’s website for additional information. Financial aid monies can be used toward all items included within the cost of attendance.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The cost of attendance (COA) varies  from institution to institution. There are also variances between in-state and out of state schools and whether the student lives on campus or off campus.  It is important to take this into consideration when looking at your options. </a:t>
            </a:r>
          </a:p>
          <a:p>
            <a:pPr eaLnBrk="1" hangingPunct="1"/>
            <a:endParaRPr lang="en-US" altLang="en-US" baseline="0" dirty="0" smtClean="0"/>
          </a:p>
          <a:p>
            <a:pPr eaLnBrk="1" hangingPunct="1"/>
            <a:r>
              <a:rPr lang="en-US" altLang="en-US" baseline="0" dirty="0" smtClean="0"/>
              <a:t>Cost of attendance includes both direct and indirect costs.</a:t>
            </a:r>
          </a:p>
          <a:p>
            <a:pPr eaLnBrk="1" hangingPunct="1"/>
            <a:r>
              <a:rPr lang="en-US" altLang="en-US" baseline="0" dirty="0" smtClean="0"/>
              <a:t>Direct Costs include tuition and fees.</a:t>
            </a:r>
          </a:p>
          <a:p>
            <a:pPr eaLnBrk="1" hangingPunct="1"/>
            <a:r>
              <a:rPr lang="en-US" altLang="en-US" baseline="0" dirty="0" smtClean="0"/>
              <a:t>Indirect costs include items such as books, food, transportation, housing, and computer.</a:t>
            </a:r>
          </a:p>
          <a:p>
            <a:pPr eaLnBrk="1" hangingPunct="1"/>
            <a:endParaRPr lang="en-US" altLang="en-US" baseline="0" dirty="0" smtClean="0"/>
          </a:p>
          <a:p>
            <a:pPr eaLnBrk="1" hangingPunct="1"/>
            <a:r>
              <a:rPr lang="en-US" altLang="en-US" baseline="0" dirty="0" smtClean="0"/>
              <a:t>Every school is now required to have a Net Price Calculator available.</a:t>
            </a:r>
          </a:p>
          <a:p>
            <a:pPr eaLnBrk="1" hangingPunct="1"/>
            <a:r>
              <a:rPr lang="en-US" altLang="en-US" baseline="0" dirty="0" smtClean="0"/>
              <a:t>You can use the Net Price Calculator to assist in analyzing your budget. </a:t>
            </a:r>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As we outlined on the previous slide, college costs include both direct and indirect costs. </a:t>
            </a:r>
          </a:p>
          <a:p>
            <a:pPr eaLnBrk="1" hangingPunct="1"/>
            <a:endParaRPr lang="en-US" altLang="en-US" baseline="0" dirty="0" smtClean="0"/>
          </a:p>
          <a:p>
            <a:pPr eaLnBrk="1" hangingPunct="1"/>
            <a:r>
              <a:rPr lang="en-US" altLang="en-US" baseline="0" dirty="0" smtClean="0"/>
              <a:t>Let us briefly review the average </a:t>
            </a:r>
            <a:r>
              <a:rPr lang="en-US" altLang="en-US" u="sng" baseline="0" dirty="0" smtClean="0"/>
              <a:t>direct cost </a:t>
            </a:r>
            <a:r>
              <a:rPr lang="en-US" altLang="en-US" u="none" baseline="0" dirty="0" smtClean="0"/>
              <a:t>which is </a:t>
            </a:r>
            <a:r>
              <a:rPr lang="en-US" altLang="en-US" u="sng" baseline="0" dirty="0" smtClean="0"/>
              <a:t>only tuition and fees</a:t>
            </a:r>
            <a:r>
              <a:rPr lang="en-US" altLang="en-US" u="none" baseline="0" dirty="0" smtClean="0"/>
              <a:t> per year </a:t>
            </a:r>
            <a:r>
              <a:rPr lang="en-US" altLang="en-US" baseline="0" dirty="0" smtClean="0"/>
              <a:t>at different types of institutions. </a:t>
            </a:r>
          </a:p>
          <a:p>
            <a:pPr eaLnBrk="1" hangingPunct="1"/>
            <a:endParaRPr lang="en-US" altLang="en-US" baseline="0" dirty="0" smtClean="0"/>
          </a:p>
          <a:p>
            <a:pPr eaLnBrk="1" hangingPunct="1"/>
            <a:r>
              <a:rPr lang="en-US" altLang="en-US" baseline="0" dirty="0" smtClean="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does</a:t>
            </a:r>
            <a:r>
              <a:rPr lang="en-US" sz="1200" kern="1200" baseline="0" dirty="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find financial aid?  One essential step is completing the Free Application for Federal Student Aid (FAFSA). </a:t>
            </a:r>
          </a:p>
          <a:p>
            <a:r>
              <a:rPr lang="en-US" sz="1200" kern="1200" dirty="0" smtClean="0">
                <a:solidFill>
                  <a:schemeClr val="tx1"/>
                </a:solidFill>
                <a:effectLst/>
                <a:latin typeface="+mn-lt"/>
                <a:ea typeface="+mn-ea"/>
                <a:cs typeface="+mn-cs"/>
              </a:rPr>
              <a:t>While filing the FAFSA is not required, it is used by many institutions to determine need based financial aid provided by the school.</a:t>
            </a:r>
          </a:p>
          <a:p>
            <a:r>
              <a:rPr lang="en-US" sz="1200" kern="1200" dirty="0" smtClean="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err="1" smtClean="0">
                <a:solidFill>
                  <a:schemeClr val="tx1"/>
                </a:solidFill>
                <a:effectLst/>
                <a:latin typeface="+mn-lt"/>
                <a:ea typeface="+mn-ea"/>
                <a:cs typeface="+mn-cs"/>
                <a:hlinkClick r:id="rId3" action="ppaction://hlinkfile"/>
              </a:rPr>
              <a:t>FAFSA.gov</a:t>
            </a:r>
            <a:r>
              <a:rPr lang="en-US" sz="1200" kern="1200" dirty="0" smtClean="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ways to submit the FAFSA: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On-line using your FSA ID to electronically</a:t>
            </a:r>
            <a:r>
              <a:rPr lang="en-US" sz="1200" kern="1200" baseline="0" dirty="0" smtClean="0">
                <a:solidFill>
                  <a:schemeClr val="tx1"/>
                </a:solidFill>
                <a:effectLst/>
                <a:latin typeface="+mn-lt"/>
                <a:ea typeface="+mn-ea"/>
                <a:cs typeface="+mn-cs"/>
              </a:rPr>
              <a:t> sign the application</a:t>
            </a:r>
            <a:r>
              <a:rPr lang="en-US" sz="1200" kern="1200" dirty="0" smtClean="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Submit information online and print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 out the entire PDF application from website and submit with signatures by mail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2019-20 application becomes available October 1.</a:t>
            </a:r>
          </a:p>
          <a:p>
            <a:r>
              <a:rPr lang="en-US" sz="1200" kern="1200" dirty="0" smtClean="0">
                <a:solidFill>
                  <a:schemeClr val="tx1"/>
                </a:solidFill>
                <a:effectLst/>
                <a:latin typeface="+mn-lt"/>
                <a:ea typeface="+mn-ea"/>
                <a:cs typeface="+mn-cs"/>
              </a:rPr>
              <a:t>Applicants will use their 2017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 screenshot of www.fafsa.gov. The reason that we show</a:t>
            </a:r>
            <a:r>
              <a:rPr lang="en-US" altLang="en-US" baseline="0" dirty="0" smtClean="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Institutions also have their own FAFSA priority deadline and you can check their website for the specifics.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students living on their own, etc.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smtClean="0">
                <a:solidFill>
                  <a:schemeClr val="tx1"/>
                </a:solidFill>
                <a:effectLst/>
                <a:latin typeface="+mn-lt"/>
                <a:ea typeface="+mn-ea"/>
                <a:cs typeface="+mn-cs"/>
              </a:rPr>
              <a:t> and vice versa.</a:t>
            </a:r>
            <a:endParaRPr lang="en-US" sz="1200" kern="1200" dirty="0" smtClean="0">
              <a:solidFill>
                <a:schemeClr val="tx1"/>
              </a:solidFill>
              <a:effectLst/>
              <a:latin typeface="+mn-lt"/>
              <a:ea typeface="+mn-ea"/>
              <a:cs typeface="+mn-cs"/>
            </a:endParaRP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 Id="rId8" Type="http://schemas.openxmlformats.org/officeDocument/2006/relationships/tags" Target="../tags/tag50.xml"/><Relationship Id="rId3" Type="http://schemas.openxmlformats.org/officeDocument/2006/relationships/tags" Target="../tags/tag45.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June 13, 2018</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June 13,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June 13,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2017-18</a:t>
            </a:r>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June 13, 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June 13, 2018</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June 13, 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June 13, 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June 13, 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June 13, 2018</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June 13, 2018</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4.xml"/><Relationship Id="rId29" Type="http://schemas.openxmlformats.org/officeDocument/2006/relationships/tags" Target="../tags/tag17.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 Id="rId3" Type="http://schemas.openxmlformats.org/officeDocument/2006/relationships/slideLayout" Target="../slideLayouts/slideLayout3.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0" Type="http://schemas.openxmlformats.org/officeDocument/2006/relationships/tags" Target="../tags/tag8.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June 13, 2018</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9.xml"/><Relationship Id="rId7" Type="http://schemas.openxmlformats.org/officeDocument/2006/relationships/image" Target="../media/image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2.xml"/><Relationship Id="rId7" Type="http://schemas.openxmlformats.org/officeDocument/2006/relationships/notesSlide" Target="../notesSlides/notesSlide16.xml"/><Relationship Id="rId12" Type="http://schemas.openxmlformats.org/officeDocument/2006/relationships/image" Target="../media/image6.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4.xml"/><Relationship Id="rId10" Type="http://schemas.openxmlformats.org/officeDocument/2006/relationships/image" Target="../media/image4.jpeg"/><Relationship Id="rId4" Type="http://schemas.openxmlformats.org/officeDocument/2006/relationships/tags" Target="../tags/tag133.xml"/><Relationship Id="rId9"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7.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notesSlide" Target="../notesSlides/notesSlide17.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8.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41.xml"/><Relationship Id="rId7" Type="http://schemas.openxmlformats.org/officeDocument/2006/relationships/notesSlide" Target="../notesSlides/notesSlide18.xml"/><Relationship Id="rId12" Type="http://schemas.openxmlformats.org/officeDocument/2006/relationships/image" Target="../media/image6.jpe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43.xml"/><Relationship Id="rId10" Type="http://schemas.openxmlformats.org/officeDocument/2006/relationships/image" Target="../media/image4.jpeg"/><Relationship Id="rId4" Type="http://schemas.openxmlformats.org/officeDocument/2006/relationships/tags" Target="../tags/tag142.xml"/><Relationship Id="rId9" Type="http://schemas.openxmlformats.org/officeDocument/2006/relationships/image" Target="../media/image3.jpeg"/><Relationship Id="rId14" Type="http://schemas.openxmlformats.org/officeDocument/2006/relationships/hyperlink" Target="http://www.floridastudentfinancialaid.org/"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1.png"/><Relationship Id="rId3" Type="http://schemas.openxmlformats.org/officeDocument/2006/relationships/tags" Target="../tags/tag14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7.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0.xml"/><Relationship Id="rId7" Type="http://schemas.openxmlformats.org/officeDocument/2006/relationships/image" Target="../media/image2.jpe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2.png"/><Relationship Id="rId11" Type="http://schemas.openxmlformats.org/officeDocument/2006/relationships/image" Target="../media/image7.jpg"/><Relationship Id="rId5" Type="http://schemas.openxmlformats.org/officeDocument/2006/relationships/notesSlide" Target="../notesSlides/notesSlide20.xml"/><Relationship Id="rId10" Type="http://schemas.openxmlformats.org/officeDocument/2006/relationships/image" Target="../media/image5.jpeg"/><Relationship Id="rId4" Type="http://schemas.openxmlformats.org/officeDocument/2006/relationships/slideLayout" Target="../slideLayouts/slideLayout4.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53.xml"/><Relationship Id="rId7" Type="http://schemas.openxmlformats.org/officeDocument/2006/relationships/image" Target="../media/image3.jpeg"/><Relationship Id="rId12" Type="http://schemas.openxmlformats.org/officeDocument/2006/relationships/image" Target="../media/image13.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notesSlide" Target="../notesSlides/notesSlide21.xml"/><Relationship Id="rId10" Type="http://schemas.openxmlformats.org/officeDocument/2006/relationships/image" Target="../media/image6.jpeg"/><Relationship Id="rId4" Type="http://schemas.openxmlformats.org/officeDocument/2006/relationships/slideLayout" Target="../slideLayouts/slideLayout2.xml"/><Relationship Id="rId9" Type="http://schemas.openxmlformats.org/officeDocument/2006/relationships/image" Target="../media/image5.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notesSlide" Target="../notesSlides/notesSlide22.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7.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http://www.floridastudentfinancialaid.org/SSFAD/PDF/BFEligibilityAwardChart.pdf" TargetMode="External"/><Relationship Id="rId13" Type="http://schemas.openxmlformats.org/officeDocument/2006/relationships/image" Target="../media/image6.jpeg"/><Relationship Id="rId3" Type="http://schemas.openxmlformats.org/officeDocument/2006/relationships/tags" Target="../tags/tag160.xml"/><Relationship Id="rId7" Type="http://schemas.openxmlformats.org/officeDocument/2006/relationships/hyperlink" Target="http://www.floridastudentfinancialaid.org/SSFAD/PDF/BFHandbookChapter1.pdf" TargetMode="External"/><Relationship Id="rId12" Type="http://schemas.openxmlformats.org/officeDocument/2006/relationships/image" Target="../media/image5.jpe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notesSlide" Target="../notesSlides/notesSlide23.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61.xml"/><Relationship Id="rId9" Type="http://schemas.openxmlformats.org/officeDocument/2006/relationships/image" Target="../media/image2.jpeg"/><Relationship Id="rId14"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64.xml"/><Relationship Id="rId7" Type="http://schemas.openxmlformats.org/officeDocument/2006/relationships/notesSlide" Target="../notesSlides/notesSlide24.xml"/><Relationship Id="rId12" Type="http://schemas.openxmlformats.org/officeDocument/2006/relationships/image" Target="../media/image6.jpe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66.xml"/><Relationship Id="rId10" Type="http://schemas.openxmlformats.org/officeDocument/2006/relationships/image" Target="../media/image4.jpeg"/><Relationship Id="rId4" Type="http://schemas.openxmlformats.org/officeDocument/2006/relationships/tags" Target="../tags/tag165.xml"/><Relationship Id="rId9" Type="http://schemas.openxmlformats.org/officeDocument/2006/relationships/image" Target="../media/image3.jpeg"/><Relationship Id="rId14" Type="http://schemas.openxmlformats.org/officeDocument/2006/relationships/hyperlink" Target="https://www.floridastudentfinancialaidsg.org/pdf/nm4c_brochure.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69.xml"/><Relationship Id="rId7" Type="http://schemas.openxmlformats.org/officeDocument/2006/relationships/notesSlide" Target="../notesSlides/notesSlide25.xml"/><Relationship Id="rId12" Type="http://schemas.openxmlformats.org/officeDocument/2006/relationships/image" Target="../media/image6.jpe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71.xml"/><Relationship Id="rId10" Type="http://schemas.openxmlformats.org/officeDocument/2006/relationships/image" Target="../media/image4.jpeg"/><Relationship Id="rId4" Type="http://schemas.openxmlformats.org/officeDocument/2006/relationships/tags" Target="../tags/tag170.xml"/><Relationship Id="rId9" Type="http://schemas.openxmlformats.org/officeDocument/2006/relationships/image" Target="../media/image3.jpeg"/><Relationship Id="rId14" Type="http://schemas.openxmlformats.org/officeDocument/2006/relationships/hyperlink" Target="http://www.fastweb.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tc.gov/" TargetMode="External"/><Relationship Id="rId13" Type="http://schemas.openxmlformats.org/officeDocument/2006/relationships/image" Target="../media/image6.jpeg"/><Relationship Id="rId3" Type="http://schemas.openxmlformats.org/officeDocument/2006/relationships/tags" Target="../tags/tag174.xml"/><Relationship Id="rId7" Type="http://schemas.openxmlformats.org/officeDocument/2006/relationships/hyperlink" Target="http://www.finaid.org/" TargetMode="External"/><Relationship Id="rId12" Type="http://schemas.openxmlformats.org/officeDocument/2006/relationships/image" Target="../media/image5.jpeg"/><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notesSlide" Target="../notesSlides/notesSlide26.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75.xml"/><Relationship Id="rId9" Type="http://schemas.openxmlformats.org/officeDocument/2006/relationships/image" Target="../media/image2.jpeg"/><Relationship Id="rId1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jpeg"/><Relationship Id="rId3" Type="http://schemas.openxmlformats.org/officeDocument/2006/relationships/tags" Target="../tags/tag178.xml"/><Relationship Id="rId7" Type="http://schemas.openxmlformats.org/officeDocument/2006/relationships/tags" Target="../tags/tag182.xml"/><Relationship Id="rId12" Type="http://schemas.openxmlformats.org/officeDocument/2006/relationships/image" Target="../media/image4.jpeg"/><Relationship Id="rId2" Type="http://schemas.openxmlformats.org/officeDocument/2006/relationships/tags" Target="../tags/tag177.xml"/><Relationship Id="rId16" Type="http://schemas.openxmlformats.org/officeDocument/2006/relationships/hyperlink" Target="http://www.mappingyourfuture.org/" TargetMode="External"/><Relationship Id="rId1" Type="http://schemas.openxmlformats.org/officeDocument/2006/relationships/tags" Target="../tags/tag176.xml"/><Relationship Id="rId6" Type="http://schemas.openxmlformats.org/officeDocument/2006/relationships/tags" Target="../tags/tag181.xml"/><Relationship Id="rId11" Type="http://schemas.openxmlformats.org/officeDocument/2006/relationships/image" Target="../media/image3.jpeg"/><Relationship Id="rId5" Type="http://schemas.openxmlformats.org/officeDocument/2006/relationships/tags" Target="../tags/tag180.xml"/><Relationship Id="rId15" Type="http://schemas.openxmlformats.org/officeDocument/2006/relationships/image" Target="../media/image7.jpg"/><Relationship Id="rId10" Type="http://schemas.openxmlformats.org/officeDocument/2006/relationships/image" Target="../media/image2.jpeg"/><Relationship Id="rId4" Type="http://schemas.openxmlformats.org/officeDocument/2006/relationships/tags" Target="../tags/tag179.xml"/><Relationship Id="rId9" Type="http://schemas.openxmlformats.org/officeDocument/2006/relationships/notesSlide" Target="../notesSlides/notesSlide27.xml"/><Relationship Id="rId14" Type="http://schemas.openxmlformats.org/officeDocument/2006/relationships/image" Target="../media/image6.jpe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5.xml"/><Relationship Id="rId7" Type="http://schemas.openxmlformats.org/officeDocument/2006/relationships/notesSlide" Target="../notesSlides/notesSlide28.xml"/><Relationship Id="rId12" Type="http://schemas.openxmlformats.org/officeDocument/2006/relationships/image" Target="../media/image6.jpe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7.xml"/><Relationship Id="rId10" Type="http://schemas.openxmlformats.org/officeDocument/2006/relationships/image" Target="../media/image4.jpeg"/><Relationship Id="rId4" Type="http://schemas.openxmlformats.org/officeDocument/2006/relationships/tags" Target="../tags/tag186.xml"/><Relationship Id="rId9" Type="http://schemas.openxmlformats.org/officeDocument/2006/relationships/image" Target="../media/image3.jpeg"/><Relationship Id="rId14" Type="http://schemas.openxmlformats.org/officeDocument/2006/relationships/hyperlink" Target="http://www.navigatingyourfutu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3.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90.xml"/><Relationship Id="rId7" Type="http://schemas.openxmlformats.org/officeDocument/2006/relationships/hyperlink" Target="mailto:osfa@fldoe.org" TargetMode="External"/><Relationship Id="rId12" Type="http://schemas.openxmlformats.org/officeDocument/2006/relationships/image" Target="../media/image6.jpe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30.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191.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4.xml"/><Relationship Id="rId7" Type="http://schemas.openxmlformats.org/officeDocument/2006/relationships/notesSlide" Target="../notesSlides/notesSlide6.xml"/><Relationship Id="rId12" Type="http://schemas.openxmlformats.org/officeDocument/2006/relationships/image" Target="../media/image6.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16.xml"/><Relationship Id="rId10" Type="http://schemas.openxmlformats.org/officeDocument/2006/relationships/image" Target="../media/image4.jpeg"/><Relationship Id="rId4" Type="http://schemas.openxmlformats.org/officeDocument/2006/relationships/tags" Target="../tags/tag115.xml"/><Relationship Id="rId9" Type="http://schemas.openxmlformats.org/officeDocument/2006/relationships/image" Target="../media/image3.jpeg"/><Relationship Id="rId14" Type="http://schemas.openxmlformats.org/officeDocument/2006/relationships/hyperlink" Target="https://bigfuture.collegeboard.org/pay-for-college/college-costs/college-costs-faq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9.xml"/><Relationship Id="rId7" Type="http://schemas.openxmlformats.org/officeDocument/2006/relationships/notesSlide" Target="../notesSlides/notesSlide7.xml"/><Relationship Id="rId12" Type="http://schemas.openxmlformats.org/officeDocument/2006/relationships/image" Target="../media/image6.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1.xml"/><Relationship Id="rId10" Type="http://schemas.openxmlformats.org/officeDocument/2006/relationships/image" Target="../media/image4.jpeg"/><Relationship Id="rId4" Type="http://schemas.openxmlformats.org/officeDocument/2006/relationships/tags" Target="../tags/tag120.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24.xml"/><Relationship Id="rId7" Type="http://schemas.openxmlformats.org/officeDocument/2006/relationships/image" Target="../media/image8.png"/><Relationship Id="rId12" Type="http://schemas.openxmlformats.org/officeDocument/2006/relationships/image" Target="../media/image7.jp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8.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125.xml"/><Relationship Id="rId9" Type="http://schemas.openxmlformats.org/officeDocument/2006/relationships/image" Target="../media/image3.jpe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29.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3276600"/>
            <a:ext cx="3313355" cy="2362200"/>
          </a:xfrm>
        </p:spPr>
        <p:txBody>
          <a:bodyPr>
            <a:normAutofit/>
          </a:bodyPr>
          <a:lstStyle/>
          <a:p>
            <a:r>
              <a:rPr lang="en-US" dirty="0" smtClean="0"/>
              <a:t>Financial Aid Overview</a:t>
            </a:r>
            <a:endParaRPr lang="en-US" dirty="0"/>
          </a:p>
        </p:txBody>
      </p:sp>
      <p:sp>
        <p:nvSpPr>
          <p:cNvPr id="5" name="Footer Placeholder 4"/>
          <p:cNvSpPr>
            <a:spLocks noGrp="1"/>
          </p:cNvSpPr>
          <p:nvPr>
            <p:ph type="ftr" sz="quarter" idx="11"/>
            <p:custDataLst>
              <p:tags r:id="rId2"/>
            </p:custDataLst>
          </p:nvPr>
        </p:nvSpPr>
        <p:spPr/>
        <p:txBody>
          <a:bodyPr>
            <a:normAutofit fontScale="92500"/>
          </a:bodyPr>
          <a:lstStyle/>
          <a:p>
            <a:r>
              <a:rPr lang="en-US" dirty="0" smtClean="0"/>
              <a:t>Office of Student Financial Assistance</a:t>
            </a:r>
            <a:endParaRPr lang="en-US" dirty="0"/>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Dependent or Independent?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Were you born before January 1, </a:t>
            </a:r>
            <a:r>
              <a:rPr lang="en-US" dirty="0" smtClean="0"/>
              <a:t>1996?</a:t>
            </a:r>
            <a:endParaRPr lang="en-US" dirty="0"/>
          </a:p>
          <a:p>
            <a:r>
              <a:rPr lang="en-US" dirty="0"/>
              <a:t>As of today are you married?</a:t>
            </a:r>
          </a:p>
          <a:p>
            <a:r>
              <a:rPr lang="en-US" dirty="0"/>
              <a:t>At the beginning of the </a:t>
            </a:r>
            <a:r>
              <a:rPr lang="en-US" dirty="0" smtClean="0"/>
              <a:t>2019-20 </a:t>
            </a:r>
            <a:r>
              <a:rPr lang="en-US" dirty="0"/>
              <a:t>school year, will you be working on a master’s or doctorate program (such as an MA, MBA, MD, JD, PhD, </a:t>
            </a:r>
            <a:r>
              <a:rPr lang="en-US" dirty="0" err="1"/>
              <a:t>EdD</a:t>
            </a:r>
            <a:r>
              <a:rPr lang="en-US" dirty="0"/>
              <a:t>, or graduate certificate, etc.)?</a:t>
            </a:r>
          </a:p>
          <a:p>
            <a:r>
              <a:rPr lang="en-US" dirty="0"/>
              <a:t>Are you currently serving on active duty in the U.S. Armed Forces for purposes other than training?</a:t>
            </a:r>
          </a:p>
          <a:p>
            <a:r>
              <a:rPr lang="en-US" dirty="0"/>
              <a:t>Are you a veteran of the U.S. Armed Forces?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10</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638800" y="5587932"/>
            <a:ext cx="3153076" cy="1055364"/>
          </a:xfrm>
          <a:prstGeom prst="rect">
            <a:avLst/>
          </a:prstGeom>
        </p:spPr>
      </p:pic>
    </p:spTree>
    <p:extLst>
      <p:ext uri="{BB962C8B-B14F-4D97-AF65-F5344CB8AC3E}">
        <p14:creationId xmlns:p14="http://schemas.microsoft.com/office/powerpoint/2010/main" val="2407843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Do you now have or will you have children who will receive more than half of their support from you between July 1, </a:t>
            </a:r>
            <a:r>
              <a:rPr lang="en-US" dirty="0" smtClean="0"/>
              <a:t>2019 </a:t>
            </a:r>
            <a:r>
              <a:rPr lang="en-US" dirty="0"/>
              <a:t>and June 30, </a:t>
            </a:r>
            <a:r>
              <a:rPr lang="en-US" dirty="0" smtClean="0"/>
              <a:t>2020?</a:t>
            </a:r>
            <a:endParaRPr lang="en-US" dirty="0"/>
          </a:p>
          <a:p>
            <a:r>
              <a:rPr lang="en-US" dirty="0"/>
              <a:t>Do you have dependents (other than your children or spouse) who live with you and who receive more than half of their support from you, now and through June 30, </a:t>
            </a:r>
            <a:r>
              <a:rPr lang="en-US" dirty="0" smtClean="0"/>
              <a:t>2020?</a:t>
            </a:r>
            <a:endParaRPr lang="en-US" dirty="0"/>
          </a:p>
          <a:p>
            <a:r>
              <a:rPr lang="en-US" dirty="0"/>
              <a:t>At any time since you turned age 13, were both your parents deceased, were you in foster care or were you a dependent or ward of the court?</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243891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As determined by a court in your state of legal residence, are you or were you an emancipated minor?</a:t>
            </a:r>
          </a:p>
          <a:p>
            <a:r>
              <a:rPr lang="en-US" dirty="0" smtClean="0">
                <a:solidFill>
                  <a:schemeClr val="tx1"/>
                </a:solidFill>
              </a:rPr>
              <a:t>Does someone other than your parent or stepparent have legal guardianship of you, as determined by a court in your state of legal residence?</a:t>
            </a:r>
          </a:p>
          <a:p>
            <a:r>
              <a:rPr lang="en-US" dirty="0">
                <a:solidFill>
                  <a:schemeClr val="tx1"/>
                </a:solidFill>
              </a:rPr>
              <a:t>At any time on or after July 1, </a:t>
            </a:r>
            <a:r>
              <a:rPr lang="en-US" dirty="0" smtClean="0">
                <a:solidFill>
                  <a:schemeClr val="tx1"/>
                </a:solidFill>
              </a:rPr>
              <a:t>2018, </a:t>
            </a:r>
            <a:r>
              <a:rPr lang="en-US" dirty="0">
                <a:solidFill>
                  <a:schemeClr val="tx1"/>
                </a:solidFill>
              </a:rPr>
              <a:t>did your </a:t>
            </a:r>
            <a:r>
              <a:rPr lang="en-US" b="1" dirty="0">
                <a:solidFill>
                  <a:schemeClr val="tx1"/>
                </a:solidFill>
              </a:rPr>
              <a:t>high school or school district homeless liaison </a:t>
            </a:r>
            <a:r>
              <a:rPr lang="en-US" dirty="0">
                <a:solidFill>
                  <a:schemeClr val="tx1"/>
                </a:solidFill>
              </a:rPr>
              <a:t>determine that you were an unaccompanied youth who was homeless or were self-supporting and at risk of being homeless?</a:t>
            </a:r>
          </a:p>
          <a:p>
            <a:endParaRPr lang="en-US" dirty="0" smtClean="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2880057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85000" lnSpcReduction="20000"/>
          </a:bodyPr>
          <a:lstStyle/>
          <a:p>
            <a:r>
              <a:rPr lang="en-US" dirty="0"/>
              <a:t>At any time on or after July 1, </a:t>
            </a:r>
            <a:r>
              <a:rPr lang="en-US" dirty="0" smtClean="0"/>
              <a:t>2018, </a:t>
            </a:r>
            <a:r>
              <a:rPr lang="en-US" dirty="0"/>
              <a:t>did the director of an emergency shelter or transitional housing program </a:t>
            </a:r>
            <a:r>
              <a:rPr lang="en-US" b="1" dirty="0"/>
              <a:t>funded by the U.S. Department of Housing and Urban Development</a:t>
            </a:r>
            <a:r>
              <a:rPr lang="en-US" dirty="0"/>
              <a:t> determine that you were an unaccompanied youth who was homeless or were self-supporting and at risk of being homeless?</a:t>
            </a:r>
          </a:p>
          <a:p>
            <a:r>
              <a:rPr lang="en-US" dirty="0"/>
              <a:t>At any time on or after July 1, </a:t>
            </a:r>
            <a:r>
              <a:rPr lang="en-US" dirty="0" smtClean="0"/>
              <a:t>2018, </a:t>
            </a:r>
            <a:r>
              <a:rPr lang="en-US" dirty="0"/>
              <a:t>did the </a:t>
            </a:r>
            <a:r>
              <a:rPr lang="en-US" b="1" dirty="0"/>
              <a:t>director of a runaway or homeless youth basic center or transitional living program </a:t>
            </a:r>
            <a:r>
              <a:rPr lang="en-US" dirty="0"/>
              <a:t>determine that you were an unaccompanied youth who was homeless or were self-supporting and at risk of being homeless?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16041920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Parent?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endParaRPr lang="en-US" dirty="0" smtClean="0"/>
          </a:p>
          <a:p>
            <a:r>
              <a:rPr lang="en-US" dirty="0" smtClean="0"/>
              <a:t>Grandparents</a:t>
            </a:r>
            <a:r>
              <a:rPr lang="en-US" dirty="0"/>
              <a:t>,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14</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Marital Status </a:t>
            </a:r>
            <a:endParaRPr lang="en-US" dirty="0"/>
          </a:p>
        </p:txBody>
      </p:sp>
      <p:sp>
        <p:nvSpPr>
          <p:cNvPr id="3" name="Content Placeholder 2"/>
          <p:cNvSpPr>
            <a:spLocks noGrp="1"/>
          </p:cNvSpPr>
          <p:nvPr>
            <p:ph idx="1"/>
          </p:nvPr>
        </p:nvSpPr>
        <p:spPr/>
        <p:txBody>
          <a:bodyPr>
            <a:normAutofit/>
          </a:bodyPr>
          <a:lstStyle/>
          <a:p>
            <a:r>
              <a:rPr lang="en-US" dirty="0" smtClean="0"/>
              <a:t>Never Married</a:t>
            </a:r>
          </a:p>
          <a:p>
            <a:r>
              <a:rPr lang="en-US" dirty="0" smtClean="0"/>
              <a:t>Unmarried but living together</a:t>
            </a:r>
          </a:p>
          <a:p>
            <a:r>
              <a:rPr lang="en-US" dirty="0" smtClean="0"/>
              <a:t>Married</a:t>
            </a:r>
          </a:p>
          <a:p>
            <a:r>
              <a:rPr lang="en-US" dirty="0" smtClean="0"/>
              <a:t>Remarried</a:t>
            </a:r>
          </a:p>
          <a:p>
            <a:r>
              <a:rPr lang="en-US" dirty="0" smtClean="0"/>
              <a:t>Divorced or separated</a:t>
            </a:r>
          </a:p>
          <a:p>
            <a:r>
              <a:rPr lang="en-US" dirty="0" smtClean="0">
                <a:solidFill>
                  <a:schemeClr val="tx1"/>
                </a:solidFill>
              </a:rPr>
              <a:t>Widowed</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Student Aid Report (SAR)</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77500" lnSpcReduction="20000"/>
          </a:bodyPr>
          <a:lstStyle/>
          <a:p>
            <a:r>
              <a:rPr lang="en-US" dirty="0" smtClean="0"/>
              <a:t>Provides basic information about federal student aid eligibility</a:t>
            </a:r>
          </a:p>
          <a:p>
            <a:r>
              <a:rPr lang="en-US" dirty="0" smtClean="0"/>
              <a:t>Received (after you submit the FAFSA) via email within 3-5 days if you provided an email address</a:t>
            </a:r>
          </a:p>
          <a:p>
            <a:pPr lvl="1"/>
            <a:r>
              <a:rPr lang="en-US" dirty="0" smtClean="0"/>
              <a:t>Received via mail within 7-10 days if you did not provide an email address </a:t>
            </a:r>
          </a:p>
          <a:p>
            <a:r>
              <a:rPr lang="en-US" dirty="0" smtClean="0"/>
              <a:t>Correct errors, if needed</a:t>
            </a:r>
          </a:p>
          <a:p>
            <a:r>
              <a:rPr lang="en-US" dirty="0" smtClean="0"/>
              <a:t>Will contain an expected family contribution (EFC) </a:t>
            </a:r>
          </a:p>
          <a:p>
            <a:pPr lvl="1"/>
            <a:r>
              <a:rPr lang="en-US" dirty="0" smtClean="0"/>
              <a:t>Assists institutions in the financial aid award packaging process</a:t>
            </a:r>
          </a:p>
          <a:p>
            <a:r>
              <a:rPr lang="en-US" sz="2600" b="1" dirty="0" smtClean="0"/>
              <a:t>COA-EFC=Financial need 	</a:t>
            </a:r>
            <a:r>
              <a:rPr lang="en-US" dirty="0" smtClean="0"/>
              <a:t>			</a:t>
            </a:r>
          </a:p>
          <a:p>
            <a:pPr lvl="4"/>
            <a:endParaRPr lang="en-US" dirty="0"/>
          </a:p>
          <a:p>
            <a:pPr lvl="1"/>
            <a:endParaRPr lang="en-US" dirty="0" smtClean="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521451"/>
            <a:ext cx="8045792" cy="369332"/>
          </a:xfrm>
          <a:prstGeom prst="rect">
            <a:avLst/>
          </a:prstGeom>
        </p:spPr>
        <p:txBody>
          <a:bodyPr wrap="none">
            <a:spAutoFit/>
          </a:bodyPr>
          <a:lstStyle/>
          <a:p>
            <a:r>
              <a:rPr lang="en-US" dirty="0" smtClean="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smtClean="0"/>
              <a:t>Contact institution to determine award disbursement process</a:t>
            </a:r>
          </a:p>
          <a:p>
            <a:r>
              <a:rPr lang="en-US" dirty="0" smtClean="0"/>
              <a:t>Contact institution for special circumstances or professional judgment needs</a:t>
            </a:r>
          </a:p>
          <a:p>
            <a:r>
              <a:rPr lang="en-US" dirty="0" smtClean="0"/>
              <a:t>Contact institution to determine what other types of aid applications are available</a:t>
            </a:r>
          </a:p>
          <a:p>
            <a:r>
              <a:rPr lang="en-US" dirty="0" smtClean="0"/>
              <a:t>Use student loans as a </a:t>
            </a:r>
            <a:r>
              <a:rPr lang="en-US" b="1" dirty="0" smtClean="0"/>
              <a:t>LAST RESORT</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Florida Financial Aid Application (FFAA)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smtClean="0"/>
              <a:t>The Florida Financial Aid Application opens </a:t>
            </a:r>
            <a:r>
              <a:rPr lang="en-US" b="1" dirty="0" smtClean="0">
                <a:solidFill>
                  <a:srgbClr val="FF0000"/>
                </a:solidFill>
              </a:rPr>
              <a:t>October 1* </a:t>
            </a:r>
            <a:r>
              <a:rPr lang="en-US" dirty="0" smtClean="0"/>
              <a:t>of the senior year</a:t>
            </a:r>
          </a:p>
          <a:p>
            <a:pPr lvl="1"/>
            <a:r>
              <a:rPr lang="en-US" dirty="0" smtClean="0"/>
              <a:t>Apply early - must be completed prior to August 31 of high school graduation year</a:t>
            </a:r>
          </a:p>
          <a:p>
            <a:r>
              <a:rPr lang="en-US" dirty="0" smtClean="0"/>
              <a:t>One application is used for multiple programs, not just the Florida Bright Futures Scholarship Program</a:t>
            </a:r>
          </a:p>
          <a:p>
            <a:pPr lvl="1"/>
            <a:r>
              <a:rPr lang="en-US" dirty="0" smtClean="0"/>
              <a:t>Must log-in to check status, online notifications and award history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488668"/>
            <a:ext cx="4123245" cy="369332"/>
          </a:xfrm>
          <a:prstGeom prst="rect">
            <a:avLst/>
          </a:prstGeom>
        </p:spPr>
        <p:txBody>
          <a:bodyPr wrap="none">
            <a:spAutoFit/>
          </a:bodyPr>
          <a:lstStyle/>
          <a:p>
            <a:r>
              <a:rPr lang="en-US" dirty="0">
                <a:solidFill>
                  <a:schemeClr val="bg1"/>
                </a:solidFill>
                <a:hlinkClick r:id="rId14"/>
              </a:rPr>
              <a:t>www.floridastudentfinancialaid.org</a:t>
            </a:r>
            <a:endParaRPr lang="en-US" dirty="0"/>
          </a:p>
        </p:txBody>
      </p:sp>
    </p:spTree>
    <p:extLst>
      <p:ext uri="{BB962C8B-B14F-4D97-AF65-F5344CB8AC3E}">
        <p14:creationId xmlns:p14="http://schemas.microsoft.com/office/powerpoint/2010/main" val="926183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287807" y="597930"/>
            <a:ext cx="6780427" cy="1143000"/>
          </a:xfrm>
        </p:spPr>
        <p:txBody>
          <a:bodyPr/>
          <a:lstStyle/>
          <a:p>
            <a:r>
              <a:rPr lang="en-US" dirty="0" smtClean="0"/>
              <a:t>FFAA</a:t>
            </a:r>
            <a:endParaRPr lang="en-US" dirty="0"/>
          </a:p>
        </p:txBody>
      </p:sp>
      <p:sp>
        <p:nvSpPr>
          <p:cNvPr id="6" name="Slide Number Placeholder 5"/>
          <p:cNvSpPr>
            <a:spLocks noGrp="1"/>
          </p:cNvSpPr>
          <p:nvPr>
            <p:ph type="sldNum" sz="quarter" idx="12"/>
            <p:custDataLst>
              <p:tags r:id="rId2"/>
            </p:custDataLst>
          </p:nvPr>
        </p:nvSpPr>
        <p:spPr>
          <a:xfrm>
            <a:off x="4649096" y="76200"/>
            <a:ext cx="1332156" cy="365125"/>
          </a:xfrm>
        </p:spPr>
        <p:txBody>
          <a:bodyPr/>
          <a:lstStyle/>
          <a:p>
            <a:fld id="{8B37D5FE-740C-46F5-801A-FA5477D9711F}" type="slidenum">
              <a:rPr lang="en-US" smtClean="0"/>
              <a:pPr/>
              <a:t>19</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pic>
        <p:nvPicPr>
          <p:cNvPr id="20" name="Picture 2"/>
          <p:cNvPicPr>
            <a:picLocks noGrp="1" noChangeAspect="1" noChangeArrowheads="1"/>
          </p:cNvPicPr>
          <p:nvPr>
            <p:ph idx="1"/>
          </p:nvPr>
        </p:nvPicPr>
        <p:blipFill>
          <a:blip r:embed="rId13">
            <a:extLst>
              <a:ext uri="{28A0092B-C50C-407E-A947-70E740481C1C}">
                <a14:useLocalDpi xmlns:a14="http://schemas.microsoft.com/office/drawing/2010/main" val="0"/>
              </a:ext>
            </a:extLst>
          </a:blip>
          <a:srcRect/>
          <a:stretch>
            <a:fillRect/>
          </a:stretch>
        </p:blipFill>
        <p:spPr>
          <a:xfrm>
            <a:off x="1524000" y="1828800"/>
            <a:ext cx="6332193" cy="3901439"/>
          </a:xfrm>
          <a:noFill/>
          <a:l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Left Arrow 1"/>
          <p:cNvSpPr/>
          <p:nvPr/>
        </p:nvSpPr>
        <p:spPr>
          <a:xfrm>
            <a:off x="2514600" y="341132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21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Financial Aid has its own language and </a:t>
            </a:r>
            <a:r>
              <a:rPr lang="en-US" dirty="0" smtClean="0"/>
              <a:t>acronyms</a:t>
            </a:r>
            <a:r>
              <a:rPr lang="en-US" dirty="0"/>
              <a:t>:</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sp>
        <p:nvSpPr>
          <p:cNvPr id="6" name="Content Placeholder 5"/>
          <p:cNvSpPr>
            <a:spLocks noGrp="1"/>
          </p:cNvSpPr>
          <p:nvPr>
            <p:ph sz="quarter" idx="13"/>
          </p:nvPr>
        </p:nvSpPr>
        <p:spPr/>
        <p:txBody>
          <a:bodyPr/>
          <a:lstStyle/>
          <a:p>
            <a:r>
              <a:rPr lang="en-US" dirty="0"/>
              <a:t>COA </a:t>
            </a:r>
          </a:p>
          <a:p>
            <a:r>
              <a:rPr lang="en-US" dirty="0"/>
              <a:t>SAR</a:t>
            </a:r>
          </a:p>
          <a:p>
            <a:r>
              <a:rPr lang="en-US" dirty="0" smtClean="0"/>
              <a:t>EFC</a:t>
            </a:r>
          </a:p>
          <a:p>
            <a:r>
              <a:rPr lang="en-US" dirty="0" smtClean="0"/>
              <a:t>FAFSA</a:t>
            </a:r>
          </a:p>
          <a:p>
            <a:r>
              <a:rPr lang="en-US" dirty="0" smtClean="0"/>
              <a:t>FSA ID</a:t>
            </a:r>
          </a:p>
        </p:txBody>
      </p:sp>
      <p:sp>
        <p:nvSpPr>
          <p:cNvPr id="7" name="Content Placeholder 6"/>
          <p:cNvSpPr>
            <a:spLocks noGrp="1"/>
          </p:cNvSpPr>
          <p:nvPr>
            <p:ph sz="quarter" idx="14"/>
          </p:nvPr>
        </p:nvSpPr>
        <p:spPr/>
        <p:txBody>
          <a:bodyPr/>
          <a:lstStyle/>
          <a:p>
            <a:r>
              <a:rPr lang="en-US" dirty="0" smtClean="0"/>
              <a:t>FFAA</a:t>
            </a:r>
          </a:p>
          <a:p>
            <a:r>
              <a:rPr lang="en-US" dirty="0" smtClean="0"/>
              <a:t>FAO</a:t>
            </a:r>
            <a:endParaRPr lang="en-US" dirty="0"/>
          </a:p>
          <a:p>
            <a:r>
              <a:rPr lang="en-US" dirty="0" smtClean="0"/>
              <a:t>USED </a:t>
            </a:r>
            <a:endParaRPr lang="en-US" dirty="0"/>
          </a:p>
          <a:p>
            <a:r>
              <a:rPr lang="en-US" dirty="0" smtClean="0"/>
              <a:t>FDOE </a:t>
            </a:r>
          </a:p>
          <a:p>
            <a:r>
              <a:rPr lang="en-US" dirty="0" smtClean="0"/>
              <a:t>OSFA</a:t>
            </a:r>
            <a:endParaRPr lang="en-US" dirty="0"/>
          </a:p>
          <a:p>
            <a:pPr marL="68580" indent="0">
              <a:buNone/>
            </a:pPr>
            <a:endParaRPr lang="en-US" dirty="0"/>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50295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83325" y="865446"/>
            <a:ext cx="7327275" cy="52305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Slide Number Placeholder 5"/>
          <p:cNvSpPr>
            <a:spLocks noGrp="1"/>
          </p:cNvSpPr>
          <p:nvPr>
            <p:ph type="sldNum" sz="quarter" idx="12"/>
            <p:custDataLst>
              <p:tags r:id="rId1"/>
            </p:custDataLst>
          </p:nvPr>
        </p:nvSpPr>
        <p:spPr>
          <a:xfrm>
            <a:off x="4649096" y="92075"/>
            <a:ext cx="1332156" cy="365125"/>
          </a:xfrm>
        </p:spPr>
        <p:txBody>
          <a:bodyPr/>
          <a:lstStyle/>
          <a:p>
            <a:fld id="{8B37D5FE-740C-46F5-801A-FA5477D9711F}" type="slidenum">
              <a:rPr lang="en-US" smtClean="0"/>
              <a:pPr/>
              <a:t>20</a:t>
            </a:fld>
            <a:endParaRPr lang="en-US" dirty="0"/>
          </a:p>
        </p:txBody>
      </p:sp>
      <p:grpSp>
        <p:nvGrpSpPr>
          <p:cNvPr id="10" name="Group 10"/>
          <p:cNvGrpSpPr>
            <a:grpSpLocks/>
          </p:cNvGrpSpPr>
          <p:nvPr>
            <p:custDataLst>
              <p:tags r:id="rId2"/>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3"/>
            </p:custDataLst>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17" name="Left Arrow 16"/>
          <p:cNvSpPr/>
          <p:nvPr/>
        </p:nvSpPr>
        <p:spPr>
          <a:xfrm rot="4620158">
            <a:off x="2915004" y="1966903"/>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rot="2684637">
            <a:off x="2635025" y="261720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0497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custDataLst>
              <p:tags r:id="rId1"/>
            </p:custDataLst>
          </p:nvPr>
        </p:nvSpPr>
        <p:spPr>
          <a:xfrm>
            <a:off x="4649096" y="152400"/>
            <a:ext cx="1332156" cy="365125"/>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2"/>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0"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3"/>
            </p:custDataLst>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8283" y="1066800"/>
            <a:ext cx="7519315" cy="39023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Left Arrow 16"/>
          <p:cNvSpPr/>
          <p:nvPr/>
        </p:nvSpPr>
        <p:spPr>
          <a:xfrm rot="18800538">
            <a:off x="2502981" y="2229770"/>
            <a:ext cx="762000"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405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524000"/>
            <a:ext cx="6400800" cy="801136"/>
          </a:xfrm>
        </p:spPr>
        <p:txBody>
          <a:bodyPr>
            <a:normAutofit/>
          </a:bodyPr>
          <a:lstStyle/>
          <a:p>
            <a:r>
              <a:rPr lang="en-US" sz="3600" dirty="0" smtClean="0"/>
              <a:t>Need-Based Programs</a:t>
            </a:r>
            <a:endParaRPr lang="en-US" sz="3600" dirty="0"/>
          </a:p>
        </p:txBody>
      </p:sp>
      <p:sp>
        <p:nvSpPr>
          <p:cNvPr id="3" name="Content Placeholder 2"/>
          <p:cNvSpPr>
            <a:spLocks noGrp="1"/>
          </p:cNvSpPr>
          <p:nvPr>
            <p:ph idx="1"/>
            <p:custDataLst>
              <p:tags r:id="rId2"/>
            </p:custDataLst>
          </p:nvPr>
        </p:nvSpPr>
        <p:spPr>
          <a:xfrm>
            <a:off x="1295400" y="2362200"/>
            <a:ext cx="6781800" cy="3625180"/>
          </a:xfrm>
        </p:spPr>
        <p:txBody>
          <a:bodyPr>
            <a:normAutofit fontScale="40000" lnSpcReduction="20000"/>
          </a:bodyPr>
          <a:lstStyle/>
          <a:p>
            <a:r>
              <a:rPr lang="en-US" sz="5100" dirty="0" smtClean="0"/>
              <a:t>Florida Student Assistance Grant (FSAG)</a:t>
            </a:r>
          </a:p>
          <a:p>
            <a:r>
              <a:rPr lang="en-US" sz="5100" dirty="0"/>
              <a:t>Florida Work Experience Program (FWEP)</a:t>
            </a:r>
          </a:p>
          <a:p>
            <a:pPr marL="68580" indent="0">
              <a:buNone/>
            </a:pPr>
            <a:endParaRPr lang="en-US" dirty="0" smtClean="0">
              <a:solidFill>
                <a:schemeClr val="accent1"/>
              </a:solidFill>
            </a:endParaRPr>
          </a:p>
          <a:p>
            <a:pPr marL="68580" indent="0">
              <a:buNone/>
            </a:pPr>
            <a:endParaRPr lang="en-US" sz="6500" dirty="0">
              <a:solidFill>
                <a:schemeClr val="accent1"/>
              </a:solidFill>
            </a:endParaRPr>
          </a:p>
          <a:p>
            <a:pPr marL="68580" indent="0">
              <a:buNone/>
            </a:pPr>
            <a:r>
              <a:rPr lang="en-US" sz="7600" dirty="0" smtClean="0">
                <a:solidFill>
                  <a:schemeClr val="accent1"/>
                </a:solidFill>
              </a:rPr>
              <a:t>Tuition </a:t>
            </a:r>
            <a:r>
              <a:rPr lang="en-US" sz="7600" dirty="0">
                <a:solidFill>
                  <a:schemeClr val="accent1"/>
                </a:solidFill>
              </a:rPr>
              <a:t>Assistance </a:t>
            </a:r>
            <a:r>
              <a:rPr lang="en-US" sz="7600" dirty="0" smtClean="0">
                <a:solidFill>
                  <a:schemeClr val="accent1"/>
                </a:solidFill>
              </a:rPr>
              <a:t>Programs</a:t>
            </a:r>
            <a:endParaRPr lang="en-US" sz="7600" dirty="0">
              <a:solidFill>
                <a:schemeClr val="accent1"/>
              </a:solidFill>
            </a:endParaRPr>
          </a:p>
          <a:p>
            <a:r>
              <a:rPr lang="en-US" sz="5100" dirty="0" smtClean="0"/>
              <a:t>Access </a:t>
            </a:r>
            <a:r>
              <a:rPr lang="en-US" sz="5100" dirty="0"/>
              <a:t>to Better Learning and </a:t>
            </a:r>
            <a:r>
              <a:rPr lang="en-US" sz="5100" dirty="0" smtClean="0"/>
              <a:t>Education (ABLE</a:t>
            </a:r>
            <a:r>
              <a:rPr lang="en-US" sz="5100" dirty="0"/>
              <a:t>) </a:t>
            </a:r>
          </a:p>
          <a:p>
            <a:r>
              <a:rPr lang="en-US" sz="5100" dirty="0" smtClean="0"/>
              <a:t>William L. Boyd, Effective Access to Student Education Grant Program </a:t>
            </a:r>
            <a:endParaRPr lang="en-US" sz="5100" dirty="0"/>
          </a:p>
          <a:p>
            <a:endParaRPr lang="en-US" dirty="0" smtClean="0"/>
          </a:p>
          <a:p>
            <a:pPr marL="68580" indent="0">
              <a:buNone/>
            </a:pPr>
            <a:r>
              <a:rPr lang="en-US" dirty="0" smtClean="0"/>
              <a:t/>
            </a:r>
            <a:br>
              <a:rPr lang="en-US" dirty="0" smtClean="0"/>
            </a:br>
            <a:endParaRPr lang="en-US" sz="3600" dirty="0">
              <a:solidFill>
                <a:schemeClr val="accent1"/>
              </a:solidFill>
              <a:latin typeface="+mj-lt"/>
              <a:ea typeface="+mj-ea"/>
              <a:cs typeface="+mj-cs"/>
            </a:endParaRP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Merit-Based Programs	 </a:t>
            </a:r>
            <a:endParaRPr lang="en-US" dirty="0"/>
          </a:p>
        </p:txBody>
      </p:sp>
      <p:sp>
        <p:nvSpPr>
          <p:cNvPr id="3" name="Content Placeholder 2"/>
          <p:cNvSpPr>
            <a:spLocks noGrp="1"/>
          </p:cNvSpPr>
          <p:nvPr>
            <p:ph idx="1"/>
            <p:custDataLst>
              <p:tags r:id="rId2"/>
            </p:custDataLst>
          </p:nvPr>
        </p:nvSpPr>
        <p:spPr>
          <a:xfrm>
            <a:off x="1295400" y="2358423"/>
            <a:ext cx="6400800" cy="3508977"/>
          </a:xfrm>
        </p:spPr>
        <p:txBody>
          <a:bodyPr>
            <a:normAutofit/>
          </a:bodyPr>
          <a:lstStyle/>
          <a:p>
            <a:r>
              <a:rPr lang="en-US" dirty="0" smtClean="0"/>
              <a:t>Bright Futures (BF)</a:t>
            </a:r>
          </a:p>
          <a:p>
            <a:pPr lvl="1"/>
            <a:r>
              <a:rPr lang="en-US" dirty="0" smtClean="0">
                <a:hlinkClick r:id="rId7"/>
              </a:rPr>
              <a:t>Student Handbook</a:t>
            </a:r>
            <a:endParaRPr lang="en-US" dirty="0" smtClean="0"/>
          </a:p>
          <a:p>
            <a:pPr lvl="1"/>
            <a:r>
              <a:rPr lang="en-US" dirty="0" smtClean="0">
                <a:hlinkClick r:id="rId8"/>
              </a:rPr>
              <a:t>Chart of Eligibility and Award Criteria </a:t>
            </a:r>
            <a:endParaRPr lang="en-US" dirty="0" smtClean="0"/>
          </a:p>
          <a:p>
            <a:r>
              <a:rPr lang="en-US" dirty="0" err="1" smtClean="0"/>
              <a:t>Benacquisto</a:t>
            </a:r>
            <a:r>
              <a:rPr lang="en-US" dirty="0" smtClean="0"/>
              <a:t> Scholarship</a:t>
            </a:r>
            <a:endParaRPr lang="en-US" sz="2100" dirty="0" smtClean="0"/>
          </a:p>
          <a:p>
            <a:pPr marL="68580" indent="0">
              <a:buNone/>
            </a:pPr>
            <a:r>
              <a:rPr lang="en-US" dirty="0" smtClean="0"/>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0" y="2323652"/>
            <a:ext cx="6857999" cy="3619948"/>
          </a:xfrm>
        </p:spPr>
        <p:txBody>
          <a:bodyPr>
            <a:normAutofit fontScale="92500" lnSpcReduction="10000"/>
          </a:bodyPr>
          <a:lstStyle/>
          <a:p>
            <a:r>
              <a:rPr lang="en-US" dirty="0" smtClean="0"/>
              <a:t>First Generation Matching Grant (FGMG</a:t>
            </a:r>
            <a:r>
              <a:rPr lang="en-US" dirty="0" smtClean="0"/>
              <a:t>)</a:t>
            </a:r>
          </a:p>
          <a:p>
            <a:r>
              <a:rPr lang="en-US" dirty="0" smtClean="0"/>
              <a:t>Florida Farmworker Student Scholarship (FFSS)</a:t>
            </a:r>
            <a:endParaRPr lang="en-US" dirty="0" smtClean="0"/>
          </a:p>
          <a:p>
            <a:r>
              <a:rPr lang="en-US" dirty="0" smtClean="0"/>
              <a:t>José </a:t>
            </a:r>
            <a:r>
              <a:rPr lang="en-US" dirty="0" err="1"/>
              <a:t>Martí</a:t>
            </a:r>
            <a:r>
              <a:rPr lang="en-US" dirty="0"/>
              <a:t> Scholarship Challenge (JM)</a:t>
            </a:r>
          </a:p>
          <a:p>
            <a:r>
              <a:rPr lang="en-US" dirty="0" smtClean="0"/>
              <a:t>Mary </a:t>
            </a:r>
            <a:r>
              <a:rPr lang="en-US" dirty="0"/>
              <a:t>McLeod Bethune (MMB)</a:t>
            </a:r>
          </a:p>
          <a:p>
            <a:r>
              <a:rPr lang="en-US" dirty="0"/>
              <a:t>Minority Teacher Education Program Scholarship (MTES)</a:t>
            </a:r>
          </a:p>
          <a:p>
            <a:r>
              <a:rPr lang="en-US" dirty="0" smtClean="0"/>
              <a:t>Rosewood </a:t>
            </a:r>
            <a:r>
              <a:rPr lang="en-US" dirty="0"/>
              <a:t>Family Scholarship (RFS)</a:t>
            </a:r>
          </a:p>
          <a:p>
            <a:r>
              <a:rPr lang="en-US" dirty="0"/>
              <a:t>Scholarships for Children and Spouses of Deceased or Disabled Veterans (CSDDV) </a:t>
            </a:r>
            <a:r>
              <a:rPr lang="en-US" dirty="0" smtClean="0"/>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custDataLst>
              <p:tags r:id="rId5"/>
            </p:custDataLst>
          </p:nvPr>
        </p:nvSpPr>
        <p:spPr>
          <a:xfrm>
            <a:off x="1163414" y="6521451"/>
            <a:ext cx="6083717" cy="369332"/>
          </a:xfrm>
          <a:prstGeom prst="rect">
            <a:avLst/>
          </a:prstGeom>
        </p:spPr>
        <p:txBody>
          <a:bodyPr wrap="none">
            <a:spAutoFit/>
          </a:bodyPr>
          <a:lstStyle/>
          <a:p>
            <a:r>
              <a:rPr lang="en-US" dirty="0" smtClean="0">
                <a:solidFill>
                  <a:schemeClr val="bg1"/>
                </a:solidFill>
              </a:rPr>
              <a:t>Money for College  - </a:t>
            </a:r>
            <a:r>
              <a:rPr lang="en-US" dirty="0" smtClean="0">
                <a:solidFill>
                  <a:schemeClr val="bg1"/>
                </a:solidFill>
                <a:hlinkClick r:id="rId14"/>
              </a:rPr>
              <a:t>Florida Scholarships and Grants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45950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Fastweb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1.5 million scholarships worth 3.4 billion dollars</a:t>
            </a:r>
          </a:p>
          <a:p>
            <a:pPr lvl="1"/>
            <a:r>
              <a:rPr lang="en-US" dirty="0" smtClean="0"/>
              <a:t>Targeted search</a:t>
            </a:r>
          </a:p>
          <a:p>
            <a:r>
              <a:rPr lang="en-US" dirty="0" smtClean="0"/>
              <a:t>Other resources</a:t>
            </a:r>
          </a:p>
          <a:p>
            <a:pPr lvl="1"/>
            <a:r>
              <a:rPr lang="en-US" dirty="0" smtClean="0"/>
              <a:t>College search</a:t>
            </a:r>
          </a:p>
          <a:p>
            <a:pPr lvl="1"/>
            <a:r>
              <a:rPr lang="en-US" dirty="0" smtClean="0"/>
              <a:t>Career planning </a:t>
            </a:r>
          </a:p>
          <a:p>
            <a:pPr lvl="1"/>
            <a:r>
              <a:rPr lang="en-US" dirty="0" smtClean="0"/>
              <a:t>And more!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63414" y="6521451"/>
            <a:ext cx="2367956" cy="369332"/>
          </a:xfrm>
          <a:prstGeom prst="rect">
            <a:avLst/>
          </a:prstGeom>
        </p:spPr>
        <p:txBody>
          <a:bodyPr wrap="none">
            <a:spAutoFit/>
          </a:bodyPr>
          <a:lstStyle/>
          <a:p>
            <a:r>
              <a:rPr lang="en-US" dirty="0" smtClean="0">
                <a:solidFill>
                  <a:schemeClr val="bg1"/>
                </a:solidFill>
                <a:hlinkClick r:id="rId14"/>
              </a:rPr>
              <a:t>www.fastweb.com</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7578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hlinkClick r:id="rId7"/>
              </a:rPr>
              <a:t>www.FinAid.org</a:t>
            </a:r>
            <a:r>
              <a:rPr lang="en-US" dirty="0" smtClean="0"/>
              <a:t> </a:t>
            </a:r>
          </a:p>
          <a:p>
            <a:r>
              <a:rPr lang="en-US" dirty="0" smtClean="0"/>
              <a:t>High School or School District</a:t>
            </a:r>
          </a:p>
          <a:p>
            <a:r>
              <a:rPr lang="en-US" dirty="0" smtClean="0"/>
              <a:t>Protect yourself from scams</a:t>
            </a:r>
          </a:p>
          <a:p>
            <a:pPr lvl="1"/>
            <a:r>
              <a:rPr lang="en-US" dirty="0" smtClean="0"/>
              <a:t>Report to </a:t>
            </a:r>
            <a:r>
              <a:rPr lang="en-US" dirty="0" smtClean="0">
                <a:hlinkClick r:id="rId8"/>
              </a:rPr>
              <a:t>www.ftc.gov</a:t>
            </a:r>
            <a:r>
              <a:rPr lang="en-US" dirty="0" smtClean="0"/>
              <a: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5840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Mapping Your Future (MYF)</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pPr marL="68580" indent="0">
              <a:buNone/>
            </a:pPr>
            <a:r>
              <a:rPr lang="en-US" dirty="0" smtClean="0"/>
              <a:t>Mapping Your Future is a non-profit organization dedicated to combining person-to-person financial counseling with online resources to help students plan for their future with:</a:t>
            </a:r>
          </a:p>
          <a:p>
            <a:pPr lvl="1"/>
            <a:r>
              <a:rPr lang="en-US" dirty="0" smtClean="0"/>
              <a:t>College preparation</a:t>
            </a:r>
          </a:p>
          <a:p>
            <a:pPr lvl="1"/>
            <a:r>
              <a:rPr lang="en-US" dirty="0" smtClean="0"/>
              <a:t>School selection</a:t>
            </a:r>
          </a:p>
          <a:p>
            <a:pPr lvl="1"/>
            <a:r>
              <a:rPr lang="en-US" dirty="0" smtClean="0"/>
              <a:t>Career exploration </a:t>
            </a:r>
          </a:p>
          <a:p>
            <a:pPr lvl="1"/>
            <a:r>
              <a:rPr lang="en-US" dirty="0" smtClean="0"/>
              <a:t>Money management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4"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custDataLst>
              <p:tags r:id="rId6"/>
            </p:custDataLst>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custDataLst>
              <p:tags r:id="rId7"/>
            </p:custDataLst>
          </p:nvPr>
        </p:nvSpPr>
        <p:spPr>
          <a:xfrm>
            <a:off x="1147841" y="6488668"/>
            <a:ext cx="3496470" cy="369332"/>
          </a:xfrm>
          <a:prstGeom prst="rect">
            <a:avLst/>
          </a:prstGeom>
        </p:spPr>
        <p:txBody>
          <a:bodyPr wrap="none">
            <a:spAutoFit/>
          </a:bodyPr>
          <a:lstStyle/>
          <a:p>
            <a:r>
              <a:rPr lang="en-US" dirty="0" smtClean="0">
                <a:solidFill>
                  <a:schemeClr val="bg1"/>
                </a:solidFill>
                <a:hlinkClick r:id="rId16"/>
              </a:rPr>
              <a:t>www.mappingyourfuture.org</a:t>
            </a:r>
            <a:r>
              <a:rPr lang="en-US" dirty="0" smtClean="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Navigating your Financial Future (</a:t>
            </a:r>
            <a:r>
              <a:rPr lang="en-US" dirty="0" err="1" smtClean="0"/>
              <a:t>NyFF</a:t>
            </a:r>
            <a:r>
              <a:rPr lang="en-US" dirty="0"/>
              <a:t>)</a:t>
            </a:r>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Financing higher education</a:t>
            </a:r>
          </a:p>
          <a:p>
            <a:r>
              <a:rPr lang="en-US" dirty="0" smtClean="0"/>
              <a:t>Managing day-to-day money</a:t>
            </a:r>
          </a:p>
          <a:p>
            <a:r>
              <a:rPr lang="en-US" dirty="0" smtClean="0"/>
              <a:t>Career planning </a:t>
            </a:r>
          </a:p>
          <a:p>
            <a:r>
              <a:rPr lang="en-US" dirty="0" smtClean="0"/>
              <a:t>School/Life management</a:t>
            </a:r>
          </a:p>
          <a:p>
            <a:r>
              <a:rPr lang="en-US" dirty="0" smtClean="0"/>
              <a:t>Resources available at no cost</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41112" y="6488668"/>
            <a:ext cx="3672800" cy="369332"/>
          </a:xfrm>
          <a:prstGeom prst="rect">
            <a:avLst/>
          </a:prstGeom>
        </p:spPr>
        <p:txBody>
          <a:bodyPr wrap="none">
            <a:spAutoFit/>
          </a:bodyPr>
          <a:lstStyle/>
          <a:p>
            <a:r>
              <a:rPr lang="en-US" dirty="0" smtClean="0">
                <a:solidFill>
                  <a:schemeClr val="bg1"/>
                </a:solidFill>
                <a:hlinkClick r:id="rId14"/>
              </a:rPr>
              <a:t>www.navigatingyourfuture.org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56887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Action Items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Federal – Financial Aid </a:t>
            </a:r>
          </a:p>
          <a:p>
            <a:pPr lvl="1"/>
            <a:r>
              <a:rPr lang="en-US" dirty="0" smtClean="0"/>
              <a:t>Mark October 1, 2018 as FAFSA application opening date</a:t>
            </a:r>
          </a:p>
          <a:p>
            <a:pPr lvl="1"/>
            <a:r>
              <a:rPr lang="en-US" dirty="0" smtClean="0"/>
              <a:t>Create FSA ID and passwords now  </a:t>
            </a:r>
            <a:endParaRPr lang="en-US" dirty="0"/>
          </a:p>
          <a:p>
            <a:r>
              <a:rPr lang="en-US" dirty="0" smtClean="0"/>
              <a:t>State – Financial Aid </a:t>
            </a:r>
          </a:p>
          <a:p>
            <a:pPr lvl="1"/>
            <a:r>
              <a:rPr lang="en-US" dirty="0" smtClean="0"/>
              <a:t>Mark October 1, 2018 as application opening date </a:t>
            </a:r>
          </a:p>
          <a:p>
            <a:pPr lvl="1"/>
            <a:r>
              <a:rPr lang="en-US" dirty="0"/>
              <a:t>E</a:t>
            </a:r>
            <a:r>
              <a:rPr lang="en-US" dirty="0" smtClean="0"/>
              <a:t>nsure meeting requirements:</a:t>
            </a:r>
          </a:p>
          <a:p>
            <a:pPr lvl="2"/>
            <a:r>
              <a:rPr lang="en-US" dirty="0" smtClean="0"/>
              <a:t>Bright Futures </a:t>
            </a:r>
          </a:p>
          <a:p>
            <a:pPr lvl="2"/>
            <a:r>
              <a:rPr lang="en-US" dirty="0" smtClean="0"/>
              <a:t>Graduation </a:t>
            </a:r>
          </a:p>
          <a:p>
            <a:pPr lvl="1"/>
            <a:r>
              <a:rPr lang="en-US" dirty="0" smtClean="0"/>
              <a:t>Private scholarships – apply, apply, apply!</a:t>
            </a:r>
          </a:p>
          <a:p>
            <a:pPr lvl="2"/>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8B37D5FE-740C-46F5-801A-FA5477D9711F}" type="slidenum">
              <a:rPr lang="en-US" smtClean="0"/>
              <a:pPr/>
              <a:t>29</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Agenda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smtClean="0"/>
              <a:t>What is financial aid?</a:t>
            </a:r>
          </a:p>
          <a:p>
            <a:r>
              <a:rPr lang="en-US" dirty="0" smtClean="0"/>
              <a:t>Where do I find financial aid? </a:t>
            </a:r>
          </a:p>
          <a:p>
            <a:r>
              <a:rPr lang="en-US" dirty="0" smtClean="0"/>
              <a:t>How and Whe</a:t>
            </a:r>
            <a:r>
              <a:rPr lang="en-US" dirty="0"/>
              <a:t>n</a:t>
            </a:r>
            <a:r>
              <a:rPr lang="en-US" dirty="0" smtClean="0"/>
              <a:t> do I apply? </a:t>
            </a:r>
          </a:p>
          <a:p>
            <a:r>
              <a:rPr lang="en-US" dirty="0" smtClean="0"/>
              <a:t>Who can help me?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Office of Student Financial Assistance (OSFA) Contact</a:t>
            </a:r>
            <a:r>
              <a:rPr lang="en-US" dirty="0"/>
              <a: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smtClean="0"/>
              <a:t>Email: </a:t>
            </a:r>
          </a:p>
          <a:p>
            <a:pPr marL="68263" indent="333375">
              <a:buNone/>
            </a:pPr>
            <a:r>
              <a:rPr lang="en-US" dirty="0" smtClean="0">
                <a:hlinkClick r:id="rId7"/>
              </a:rPr>
              <a:t>osfa@fldoe.org</a:t>
            </a:r>
            <a:endParaRPr lang="en-US" dirty="0" smtClean="0"/>
          </a:p>
          <a:p>
            <a:r>
              <a:rPr lang="en-US" dirty="0" smtClean="0"/>
              <a:t>Telephone: </a:t>
            </a:r>
          </a:p>
          <a:p>
            <a:pPr marL="68263" indent="277813">
              <a:buNone/>
            </a:pPr>
            <a:r>
              <a:rPr lang="en-US" dirty="0" smtClean="0"/>
              <a:t>1-888-827-2004</a:t>
            </a:r>
          </a:p>
          <a:p>
            <a:r>
              <a:rPr lang="en-US" dirty="0" smtClean="0"/>
              <a:t>OSFA Outreach Services: </a:t>
            </a:r>
            <a:endParaRPr lang="en-US" sz="1800" b="1" dirty="0"/>
          </a:p>
          <a:p>
            <a:pPr lvl="1"/>
            <a:r>
              <a:rPr lang="en-US" sz="1600" b="1" dirty="0" smtClean="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What is Financial </a:t>
            </a:r>
            <a:r>
              <a:rPr lang="en-US" dirty="0"/>
              <a:t>A</a:t>
            </a:r>
            <a:r>
              <a:rPr lang="en-US" dirty="0" smtClean="0"/>
              <a:t>id?</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Monies received from federal, state, institutional or private resources</a:t>
            </a:r>
          </a:p>
          <a:p>
            <a:pPr lvl="1"/>
            <a:r>
              <a:rPr lang="en-US" dirty="0"/>
              <a:t>Monies </a:t>
            </a:r>
            <a:r>
              <a:rPr lang="en-US" dirty="0" smtClean="0"/>
              <a:t>are also </a:t>
            </a:r>
            <a:r>
              <a:rPr lang="en-US" dirty="0"/>
              <a:t>categorized as:</a:t>
            </a:r>
          </a:p>
          <a:p>
            <a:pPr lvl="2"/>
            <a:r>
              <a:rPr lang="en-US" dirty="0"/>
              <a:t>Gift aid </a:t>
            </a:r>
          </a:p>
          <a:p>
            <a:pPr lvl="2"/>
            <a:r>
              <a:rPr lang="en-US" dirty="0" smtClean="0"/>
              <a:t>Self-help</a:t>
            </a:r>
            <a:endParaRPr lang="en-US" dirty="0"/>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066800" y="2286000"/>
            <a:ext cx="7877476" cy="3508977"/>
          </a:xfrm>
        </p:spPr>
        <p:txBody>
          <a:bodyPr>
            <a:normAutofit lnSpcReduction="10000"/>
          </a:bodyPr>
          <a:lstStyle/>
          <a:p>
            <a:r>
              <a:rPr lang="en-US" dirty="0"/>
              <a:t>COA=Cost of Attendance </a:t>
            </a:r>
            <a:r>
              <a:rPr lang="en-US" dirty="0" smtClean="0"/>
              <a:t>varies from:</a:t>
            </a:r>
            <a:endParaRPr lang="en-US" dirty="0"/>
          </a:p>
          <a:p>
            <a:pPr marL="617220" lvl="2"/>
            <a:r>
              <a:rPr lang="en-US" dirty="0"/>
              <a:t>I</a:t>
            </a:r>
            <a:r>
              <a:rPr lang="en-US" dirty="0" smtClean="0"/>
              <a:t>nstitution </a:t>
            </a:r>
            <a:r>
              <a:rPr lang="en-US" dirty="0"/>
              <a:t>to i</a:t>
            </a:r>
            <a:r>
              <a:rPr lang="en-US" dirty="0" smtClean="0"/>
              <a:t>nstitution</a:t>
            </a:r>
            <a:endParaRPr lang="en-US" dirty="0"/>
          </a:p>
          <a:p>
            <a:pPr marL="617220" lvl="2"/>
            <a:r>
              <a:rPr lang="en-US" dirty="0" smtClean="0"/>
              <a:t>In State vs. </a:t>
            </a:r>
            <a:r>
              <a:rPr lang="en-US" dirty="0"/>
              <a:t>o</a:t>
            </a:r>
            <a:r>
              <a:rPr lang="en-US" dirty="0" smtClean="0"/>
              <a:t>ut </a:t>
            </a:r>
            <a:r>
              <a:rPr lang="en-US" dirty="0"/>
              <a:t>of </a:t>
            </a:r>
            <a:r>
              <a:rPr lang="en-US" dirty="0" smtClean="0"/>
              <a:t>state </a:t>
            </a:r>
            <a:endParaRPr lang="en-US" dirty="0"/>
          </a:p>
          <a:p>
            <a:pPr marL="617220" lvl="2"/>
            <a:r>
              <a:rPr lang="en-US" dirty="0"/>
              <a:t>O</a:t>
            </a:r>
            <a:r>
              <a:rPr lang="en-US" dirty="0" smtClean="0"/>
              <a:t>n </a:t>
            </a:r>
            <a:r>
              <a:rPr lang="en-US" dirty="0"/>
              <a:t>campus </a:t>
            </a:r>
            <a:r>
              <a:rPr lang="en-US" dirty="0" smtClean="0"/>
              <a:t>vs. </a:t>
            </a:r>
            <a:r>
              <a:rPr lang="en-US" dirty="0"/>
              <a:t>off campus </a:t>
            </a:r>
          </a:p>
          <a:p>
            <a:endParaRPr lang="en-US" dirty="0" smtClean="0"/>
          </a:p>
          <a:p>
            <a:r>
              <a:rPr lang="en-US" dirty="0" smtClean="0"/>
              <a:t>COA</a:t>
            </a:r>
            <a:r>
              <a:rPr lang="en-US" dirty="0"/>
              <a:t>= Direct </a:t>
            </a:r>
            <a:r>
              <a:rPr lang="en-US" dirty="0" smtClean="0"/>
              <a:t>Costs </a:t>
            </a:r>
            <a:r>
              <a:rPr lang="en-US" dirty="0"/>
              <a:t>+ Indirect </a:t>
            </a:r>
            <a:r>
              <a:rPr lang="en-US" dirty="0" smtClean="0"/>
              <a:t>Costs </a:t>
            </a:r>
            <a:endParaRPr lang="en-US" dirty="0"/>
          </a:p>
          <a:p>
            <a:endParaRPr lang="en-US" dirty="0" smtClean="0"/>
          </a:p>
          <a:p>
            <a:r>
              <a:rPr lang="en-US" dirty="0" smtClean="0"/>
              <a:t>Net </a:t>
            </a:r>
            <a:r>
              <a:rPr lang="en-US" dirty="0"/>
              <a:t>Price </a:t>
            </a:r>
            <a:r>
              <a:rPr lang="en-US" dirty="0" smtClean="0"/>
              <a:t>Calculator</a:t>
            </a:r>
          </a:p>
          <a:p>
            <a:pPr lvl="1"/>
            <a:r>
              <a:rPr lang="en-US" dirty="0" smtClean="0"/>
              <a:t>Requirement for every institution  </a:t>
            </a:r>
            <a:endParaRPr lang="en-US" dirty="0"/>
          </a:p>
          <a:p>
            <a:endParaRPr lang="en-US" b="1" dirty="0" smtClean="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447800" y="2286000"/>
            <a:ext cx="7086600" cy="3508977"/>
          </a:xfrm>
        </p:spPr>
        <p:txBody>
          <a:bodyPr>
            <a:normAutofit lnSpcReduction="10000"/>
          </a:bodyPr>
          <a:lstStyle/>
          <a:p>
            <a:r>
              <a:rPr lang="en-US" dirty="0" smtClean="0"/>
              <a:t>Public 2-year college (tuition and fees, in-state) - </a:t>
            </a:r>
            <a:r>
              <a:rPr lang="en-US" b="1" dirty="0" smtClean="0"/>
              <a:t>$3,440</a:t>
            </a:r>
          </a:p>
          <a:p>
            <a:r>
              <a:rPr lang="en-US" dirty="0" smtClean="0"/>
              <a:t>Public 4-year college (tuition and fees, in-state) - </a:t>
            </a:r>
            <a:r>
              <a:rPr lang="en-US" b="1" dirty="0" smtClean="0"/>
              <a:t>$9,410</a:t>
            </a:r>
          </a:p>
          <a:p>
            <a:r>
              <a:rPr lang="en-US" dirty="0" smtClean="0"/>
              <a:t>Public 4-year college (tuition and fees, out of state) </a:t>
            </a:r>
            <a:r>
              <a:rPr lang="en-US" dirty="0"/>
              <a:t>-</a:t>
            </a:r>
            <a:r>
              <a:rPr lang="en-US" dirty="0" smtClean="0"/>
              <a:t> </a:t>
            </a:r>
          </a:p>
          <a:p>
            <a:pPr marL="68263" indent="333375">
              <a:buNone/>
            </a:pPr>
            <a:r>
              <a:rPr lang="en-US" b="1" dirty="0" smtClean="0"/>
              <a:t>$23,890</a:t>
            </a:r>
          </a:p>
          <a:p>
            <a:r>
              <a:rPr lang="en-US" dirty="0" smtClean="0"/>
              <a:t>Private 4-year college (tuition and fees) - </a:t>
            </a:r>
          </a:p>
          <a:p>
            <a:pPr marL="68263" indent="333375">
              <a:buNone/>
            </a:pPr>
            <a:r>
              <a:rPr lang="en-US" b="1" dirty="0" smtClean="0"/>
              <a:t>$32,410</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a:t>
            </a:r>
            <a:r>
              <a:rPr lang="en-US" dirty="0" smtClean="0">
                <a:solidFill>
                  <a:schemeClr val="bg1"/>
                </a:solidFill>
                <a:hlinkClick r:id="rId14"/>
              </a:rPr>
              <a:t>bigfuture</a:t>
            </a:r>
            <a:r>
              <a:rPr lang="en-US" dirty="0" smtClean="0">
                <a:solidFill>
                  <a:schemeClr val="bg1"/>
                </a:solidFill>
              </a:rPr>
              <a:t> by The College Board</a:t>
            </a:r>
            <a:endParaRPr lang="en-US" dirty="0">
              <a:solidFill>
                <a:schemeClr val="bg1"/>
              </a:solidFill>
            </a:endParaRPr>
          </a:p>
        </p:txBody>
      </p:sp>
    </p:spTree>
    <p:extLst>
      <p:ext uri="{BB962C8B-B14F-4D97-AF65-F5344CB8AC3E}">
        <p14:creationId xmlns:p14="http://schemas.microsoft.com/office/powerpoint/2010/main" val="57283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Free Application for Federal Student Aid (FAFSA)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92500" lnSpcReduction="20000"/>
          </a:bodyPr>
          <a:lstStyle/>
          <a:p>
            <a:r>
              <a:rPr lang="en-US" dirty="0" smtClean="0"/>
              <a:t>Federal government is largest source of student aid; FAFSA distributed and processed by the U.S. Department of Education</a:t>
            </a:r>
          </a:p>
          <a:p>
            <a:pPr lvl="1"/>
            <a:r>
              <a:rPr lang="en-US" dirty="0" smtClean="0"/>
              <a:t>Manual or </a:t>
            </a:r>
            <a:r>
              <a:rPr lang="en-US" b="1" dirty="0" smtClean="0"/>
              <a:t>electronic</a:t>
            </a:r>
            <a:r>
              <a:rPr lang="en-US" dirty="0" smtClean="0"/>
              <a:t> options</a:t>
            </a:r>
          </a:p>
          <a:p>
            <a:pPr lvl="1"/>
            <a:r>
              <a:rPr lang="en-US" dirty="0" smtClean="0"/>
              <a:t>2019-20 FAFSA opens October 1</a:t>
            </a:r>
          </a:p>
          <a:p>
            <a:pPr lvl="1"/>
            <a:r>
              <a:rPr lang="en-US" dirty="0"/>
              <a:t>IRS Data Retrieval Tool </a:t>
            </a:r>
            <a:r>
              <a:rPr lang="en-US" dirty="0" smtClean="0"/>
              <a:t> opens October 1 and will allow students to import </a:t>
            </a:r>
            <a:r>
              <a:rPr lang="en-US" b="1" dirty="0" smtClean="0"/>
              <a:t>PRIOR PRIOR (2017) </a:t>
            </a:r>
            <a:r>
              <a:rPr lang="en-US" dirty="0" smtClean="0"/>
              <a:t>year tax data </a:t>
            </a:r>
          </a:p>
          <a:p>
            <a:r>
              <a:rPr lang="en-US" dirty="0" smtClean="0"/>
              <a:t>Must </a:t>
            </a:r>
            <a:r>
              <a:rPr lang="en-US" dirty="0"/>
              <a:t>be completed </a:t>
            </a:r>
            <a:r>
              <a:rPr lang="en-US" b="1" dirty="0" smtClean="0"/>
              <a:t>ANNUALLY </a:t>
            </a:r>
            <a:r>
              <a:rPr lang="en-US" dirty="0" smtClean="0"/>
              <a:t>(per academic year) to be evaluated for financial aid </a:t>
            </a:r>
          </a:p>
          <a:p>
            <a:pPr marL="68580" indent="0">
              <a:buNone/>
            </a:pPr>
            <a:endParaRPr lang="en-US" dirty="0"/>
          </a:p>
          <a:p>
            <a:pPr marL="68580" indent="0">
              <a:buNone/>
            </a:pPr>
            <a:endParaRPr lang="en-US" dirty="0" smtClean="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32651" y="6488668"/>
            <a:ext cx="1872629" cy="646331"/>
          </a:xfrm>
          <a:prstGeom prst="rect">
            <a:avLst/>
          </a:prstGeom>
        </p:spPr>
        <p:txBody>
          <a:bodyPr wrap="none">
            <a:spAutoFit/>
          </a:bodyPr>
          <a:lstStyle/>
          <a:p>
            <a:r>
              <a:rPr lang="en-US" dirty="0" smtClean="0">
                <a:hlinkClick r:id="rId14"/>
              </a:rPr>
              <a:t>www.fafsa.gov</a:t>
            </a:r>
            <a:endParaRPr lang="en-US" dirty="0" smtClean="0"/>
          </a:p>
          <a:p>
            <a:endParaRPr lang="en-US" dirty="0"/>
          </a:p>
        </p:txBody>
      </p:sp>
    </p:spTree>
    <p:extLst>
      <p:ext uri="{BB962C8B-B14F-4D97-AF65-F5344CB8AC3E}">
        <p14:creationId xmlns:p14="http://schemas.microsoft.com/office/powerpoint/2010/main" val="8123481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800" y="1712321"/>
            <a:ext cx="5834377" cy="4616575"/>
          </a:xfrm>
          <a:prstGeom prst="rect">
            <a:avLst/>
          </a:prstGeom>
        </p:spPr>
      </p:pic>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smtClean="0"/>
              <a:t>FAFSA</a:t>
            </a:r>
            <a:endParaRPr lang="en-US" dirty="0"/>
          </a:p>
        </p:txBody>
      </p:sp>
      <p:sp>
        <p:nvSpPr>
          <p:cNvPr id="6" name="Slide Number Placeholder 5"/>
          <p:cNvSpPr>
            <a:spLocks noGrp="1"/>
          </p:cNvSpPr>
          <p:nvPr>
            <p:ph type="sldNum" sz="quarter" idx="12"/>
            <p:custDataLst>
              <p:tags r:id="rId2"/>
            </p:custDataLst>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4"/>
            </p:custDataLst>
          </p:nvPr>
        </p:nvSpPr>
        <p:spPr>
          <a:xfrm>
            <a:off x="4267200" y="685800"/>
            <a:ext cx="1484971"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a:t>
            </a:r>
            <a:endParaRPr lang="en-US" dirty="0"/>
          </a:p>
        </p:txBody>
      </p:sp>
    </p:spTree>
    <p:extLst>
      <p:ext uri="{BB962C8B-B14F-4D97-AF65-F5344CB8AC3E}">
        <p14:creationId xmlns:p14="http://schemas.microsoft.com/office/powerpoint/2010/main" val="2039243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Getting Started</a:t>
            </a:r>
            <a:endParaRPr lang="en-US" dirty="0"/>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smtClean="0"/>
              <a:t>Gather important data </a:t>
            </a:r>
          </a:p>
          <a:p>
            <a:r>
              <a:rPr lang="en-US" dirty="0" smtClean="0"/>
              <a:t>Monitor priority deadlines </a:t>
            </a:r>
          </a:p>
          <a:p>
            <a:pPr lvl="1"/>
            <a:r>
              <a:rPr lang="en-US" dirty="0" smtClean="0"/>
              <a:t>State and institutional deadlines vary </a:t>
            </a:r>
          </a:p>
          <a:p>
            <a:r>
              <a:rPr lang="en-US" dirty="0" smtClean="0"/>
              <a:t>Confirm FAFSA dependency versus independency requirements</a:t>
            </a:r>
          </a:p>
          <a:p>
            <a:pPr lvl="1"/>
            <a:r>
              <a:rPr lang="en-US" dirty="0" smtClean="0"/>
              <a:t>Dependent students are required to include parental information</a:t>
            </a:r>
          </a:p>
          <a:p>
            <a:pPr lvl="1"/>
            <a:r>
              <a:rPr lang="en-US" dirty="0" smtClean="0"/>
              <a:t>Independent students are not required to include parental information</a:t>
            </a:r>
          </a:p>
          <a:p>
            <a:r>
              <a:rPr lang="en-US" dirty="0" smtClean="0"/>
              <a:t>Search for school codes </a:t>
            </a:r>
          </a:p>
          <a:p>
            <a:r>
              <a:rPr lang="en-US" dirty="0" smtClean="0"/>
              <a:t>Plan to sign and submit online using the Federal Student Aid (FSA) ID and FSA Password</a:t>
            </a:r>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5&quot;/&gt;&lt;lineCharCount val=&quot;41&quot;/&gt;&lt;lineCharCount val=&quot;41&quot;/&gt;&lt;lineCharCount val=&quot;37&quot;/&gt;&lt;lineCharCount val=&quot;38&quot;/&gt;&lt;lineCharCount val=&quot;28&quot;/&gt;&lt;lineCharCount val=&quot;36&quot;/&gt;&lt;lineCharCount val=&quot;33&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FA694-C120-4196-870F-5B2564FA046B}&quot;/&gt;&lt;isInvalidForFieldText val=&quot;0&quot;/&gt;&lt;Image&gt;&lt;filename val=&quot;C:\Users\smithj\AppData\Local\Temp\CP12232884849261Session\CPTrustFolder12232884849277\PPTImport12232887661242\data\asimages\{CAAFA694-C120-4196-870F-5B2564FA046B}_10.png&quot;/&gt;&lt;left val=&quot;-5&quot;/&gt;&lt;top val=&quot;-5&quot;/&gt;&lt;width val=&quot;101&quot;/&gt;&lt;height val=&quot;551&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183D7-9D1F-469F-AE7E-118DC1BB6E58}&quot;/&gt;&lt;isInvalidForFieldText val=&quot;0&quot;/&gt;&lt;Image&gt;&lt;filename val=&quot;C:\Users\smithj\AppData\Local\Temp\CP12232884849261Session\CPTrustFolder12232884849277\PPTImport12232887661242\data\asimages\{18C183D7-9D1F-469F-AE7E-118DC1BB6E58}_11.png&quot;/&gt;&lt;left val=&quot;-5&quot;/&gt;&lt;top val=&quot;-5&quot;/&gt;&lt;width val=&quot;101&quot;/&gt;&lt;height val=&quot;551&quot;/&gt;&lt;hasText val=&quot;1&quot;/&gt;&lt;/Image&gt;&lt;/ThreeDShape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77CBECD-AA3C-4804-833D-B9DB08BA4164}&quot;/&gt;&lt;isInvalidForFieldText val=&quot;0&quot;/&gt;&lt;Image&gt;&lt;filename val=&quot;C:\Users\smithj\AppData\Local\Temp\CP12232884849261Session\CPTrustFolder12232884849277\PPTImport12232887661242\data\asimages\{977CBECD-AA3C-4804-833D-B9DB08BA4164}_12.png&quot;/&gt;&lt;left val=&quot;-5&quot;/&gt;&lt;top val=&quot;-5&quot;/&gt;&lt;width val=&quot;101&quot;/&gt;&lt;height val=&quot;55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4095DD6-B3AD-40E2-BFE3-EB632D951372}&quot;/&gt;&lt;isInvalidForFieldText val=&quot;0&quot;/&gt;&lt;Image&gt;&lt;filename val=&quot;C:\Users\smithj\AppData\Local\Temp\CP12232884849261Session\CPTrustFolder12232884849277\PPTImport12232887661242\data\asimages\{04095DD6-B3AD-40E2-BFE3-EB632D951372}_13.png&quot;/&gt;&lt;left val=&quot;-5&quot;/&gt;&lt;top val=&quot;-5&quot;/&gt;&lt;width val=&quot;101&quot;/&gt;&lt;height val=&quot;551&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18&quot;/&gt;&lt;lineCharCount val=&quot;31&quot;/&gt;&lt;lineCharCount val=&quot;34&quot;/&gt;&lt;lineCharCount val=&quot;39&quot;/&gt;&lt;lineCharCount val=&quot;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99C179-1987-459A-9D0B-396A722BEEFE}&quot;/&gt;&lt;isInvalidForFieldText val=&quot;0&quot;/&gt;&lt;Image&gt;&lt;filename val=&quot;C:\Users\smithj\AppData\Local\Temp\CP12232884849261Session\CPTrustFolder12232884849277\PPTImport12232887661242\data\asimages\{6499C179-1987-459A-9D0B-396A722BEEFE}_14.png&quot;/&gt;&lt;left val=&quot;-5&quot;/&gt;&lt;top val=&quot;-5&quot;/&gt;&lt;width val=&quot;101&quot;/&gt;&lt;height val=&quot;551&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CF45FF-272A-4EA4-8ECF-1AD01E421A8D}&quot;/&gt;&lt;isInvalidForFieldText val=&quot;0&quot;/&gt;&lt;Image&gt;&lt;filename val=&quot;C:\Users\smithj\AppData\Local\Temp\CP12232884849261Session\CPTrustFolder12232884849277\PPTImport12232887661242\data\asimages\{3ECF45FF-272A-4EA4-8ECF-1AD01E421A8D}_15.png&quot;/&gt;&lt;left val=&quot;-5&quot;/&gt;&lt;top val=&quot;-5&quot;/&gt;&lt;width val=&quot;101&quot;/&gt;&lt;height val=&quot;551&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1CA04-213E-4A92-B10F-9BCA640B8C07}&quot;/&gt;&lt;isInvalidForFieldText val=&quot;0&quot;/&gt;&lt;Image&gt;&lt;filename val=&quot;C:\Users\smithj\AppData\Local\Temp\CP12232884849261Session\CPTrustFolder12232884849277\PPTImport12232887661242\data\asimages\{0121CA04-213E-4A92-B10F-9BCA640B8C07}_16.png&quot;/&gt;&lt;left val=&quot;-5&quot;/&gt;&lt;top val=&quot;-5&quot;/&gt;&lt;width val=&quot;101&quot;/&gt;&lt;height val=&quot;551&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10BAF-9BE8-45F6-A36D-229BF4B26B1A}&quot;/&gt;&lt;isInvalidForFieldText val=&quot;0&quot;/&gt;&lt;Image&gt;&lt;filename val=&quot;C:\Users\smithj\AppData\Local\Temp\CP12232884849261Session\CPTrustFolder12232884849277\PPTImport12232887661242\data\asimages\{2D010BAF-9BE8-45F6-A36D-229BF4B26B1A}_18.png&quot;/&gt;&lt;left val=&quot;-5&quot;/&gt;&lt;top val=&quot;-5&quot;/&gt;&lt;width val=&quot;101&quot;/&gt;&lt;height val=&quot;551&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31&quot;/&gt;&lt;lineCharCount val=&quot;28&quot;/&gt;&lt;lineCharCount val=&quot;22&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F7E771-DBEA-4BF3-87AA-A65255415510}&quot;/&gt;&lt;isInvalidForFieldText val=&quot;0&quot;/&gt;&lt;Image&gt;&lt;filename val=&quot;C:\Users\smithj\AppData\Local\Temp\CP12232884849261Session\CPTrustFolder12232884849277\PPTImport12232887661242\data\asimages\{B1F7E771-DBEA-4BF3-87AA-A65255415510}_19.png&quot;/&gt;&lt;left val=&quot;-5&quot;/&gt;&lt;top val=&quot;-5&quot;/&gt;&lt;width val=&quot;101&quot;/&gt;&lt;height val=&quot;551&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6&quot;/&gt;&lt;lineCharCount val=&quot;38&quot;/&gt;&lt;lineCharCount val=&quot;39&quot;/&gt;&lt;lineCharCount val=&quot;28&quot;/&gt;&lt;lineCharCount val=&quot;20&quot;/&gt;&lt;lineCharCount val=&quot;17&quot;/&gt;&lt;lineCharCount val=&quot;20&quot;/&gt;&lt;lineCharCount val=&quot;17&quot;/&gt;&lt;/TableIndex&gt;&lt;/ShapeText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3B4BDA-0606-4D7F-941C-C0D3F54D543A}&quot;/&gt;&lt;isInvalidForFieldText val=&quot;0&quot;/&gt;&lt;Image&gt;&lt;filename val=&quot;C:\Users\smithj\AppData\Local\Temp\CP12232884849261Session\CPTrustFolder12232884849277\PPTImport12232887661242\data\asimages\{603B4BDA-0606-4D7F-941C-C0D3F54D543A}_21.png&quot;/&gt;&lt;left val=&quot;-5&quot;/&gt;&lt;top val=&quot;-5&quot;/&gt;&lt;width val=&quot;101&quot;/&gt;&lt;height val=&quot;55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27711</TotalTime>
  <Words>4359</Words>
  <Application>Microsoft Office PowerPoint</Application>
  <PresentationFormat>On-screen Show (4:3)</PresentationFormat>
  <Paragraphs>468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2</vt:lpstr>
      <vt:lpstr>Austin</vt:lpstr>
      <vt:lpstr>Financial Aid Overview</vt:lpstr>
      <vt:lpstr>        Financial Aid has its own language and acronyms:</vt:lpstr>
      <vt:lpstr>Agenda</vt:lpstr>
      <vt:lpstr>What is Financial Aid?</vt:lpstr>
      <vt:lpstr>College Costs </vt:lpstr>
      <vt:lpstr>College Costs </vt:lpstr>
      <vt:lpstr>Free Application for Federal Student Aid (FAFSA)</vt:lpstr>
      <vt:lpstr>FAFSA</vt:lpstr>
      <vt:lpstr>Getting Started</vt:lpstr>
      <vt:lpstr>Student Dependent or Independent? </vt:lpstr>
      <vt:lpstr>Student Dependent or Independent? </vt:lpstr>
      <vt:lpstr>Student Dependent or Independent? </vt:lpstr>
      <vt:lpstr>Student Dependent or Independent? </vt:lpstr>
      <vt:lpstr>Who is a Parent?</vt:lpstr>
      <vt:lpstr>Parent Marital Status </vt:lpstr>
      <vt:lpstr>Student Aid Report (SAR)</vt:lpstr>
      <vt:lpstr>Additional Information</vt:lpstr>
      <vt:lpstr>Florida Financial Aid Application (FFAA)</vt:lpstr>
      <vt:lpstr>FFAA</vt:lpstr>
      <vt:lpstr>PowerPoint Presentation</vt:lpstr>
      <vt:lpstr>PowerPoint Presentation</vt:lpstr>
      <vt:lpstr>Need-Based Programs</vt:lpstr>
      <vt:lpstr>Merit-Based Programs  </vt:lpstr>
      <vt:lpstr>Other  </vt:lpstr>
      <vt:lpstr>Fastweb </vt:lpstr>
      <vt:lpstr>Other </vt:lpstr>
      <vt:lpstr>Mapping Your Future (MYF)</vt:lpstr>
      <vt:lpstr>Navigating your Financial Future (NyFF)</vt:lpstr>
      <vt:lpstr>Review: Action Items</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Bailey, Carol</cp:lastModifiedBy>
  <cp:revision>284</cp:revision>
  <cp:lastPrinted>2017-08-21T18:23:36Z</cp:lastPrinted>
  <dcterms:created xsi:type="dcterms:W3CDTF">2014-07-15T18:41:34Z</dcterms:created>
  <dcterms:modified xsi:type="dcterms:W3CDTF">2018-06-13T18:56:32Z</dcterms:modified>
</cp:coreProperties>
</file>