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9.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0.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1.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2.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7.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35"/>
  </p:notesMasterIdLst>
  <p:handoutMasterIdLst>
    <p:handoutMasterId r:id="rId36"/>
  </p:handoutMasterIdLst>
  <p:sldIdLst>
    <p:sldId id="256" r:id="rId5"/>
    <p:sldId id="291" r:id="rId6"/>
    <p:sldId id="258" r:id="rId7"/>
    <p:sldId id="260" r:id="rId8"/>
    <p:sldId id="261" r:id="rId9"/>
    <p:sldId id="283" r:id="rId10"/>
    <p:sldId id="297" r:id="rId11"/>
    <p:sldId id="262" r:id="rId12"/>
    <p:sldId id="263" r:id="rId13"/>
    <p:sldId id="264" r:id="rId14"/>
    <p:sldId id="284" r:id="rId15"/>
    <p:sldId id="285" r:id="rId16"/>
    <p:sldId id="293" r:id="rId17"/>
    <p:sldId id="287" r:id="rId18"/>
    <p:sldId id="288" r:id="rId19"/>
    <p:sldId id="294" r:id="rId20"/>
    <p:sldId id="265" r:id="rId21"/>
    <p:sldId id="266" r:id="rId22"/>
    <p:sldId id="296" r:id="rId23"/>
    <p:sldId id="295" r:id="rId24"/>
    <p:sldId id="268" r:id="rId25"/>
    <p:sldId id="270" r:id="rId26"/>
    <p:sldId id="269" r:id="rId27"/>
    <p:sldId id="271" r:id="rId28"/>
    <p:sldId id="274" r:id="rId29"/>
    <p:sldId id="275" r:id="rId30"/>
    <p:sldId id="277" r:id="rId31"/>
    <p:sldId id="278" r:id="rId32"/>
    <p:sldId id="289" r:id="rId33"/>
    <p:sldId id="27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brob" initials="bd" lastIdx="6" clrIdx="0"/>
  <p:cmAuthor id="1" name="auxierl"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8960" autoAdjust="0"/>
  </p:normalViewPr>
  <p:slideViewPr>
    <p:cSldViewPr>
      <p:cViewPr varScale="1">
        <p:scale>
          <a:sx n="84" d="100"/>
          <a:sy n="84" d="100"/>
        </p:scale>
        <p:origin x="1334" y="72"/>
      </p:cViewPr>
      <p:guideLst>
        <p:guide orient="horz" pos="2160"/>
        <p:guide pos="2880"/>
      </p:guideLst>
    </p:cSldViewPr>
  </p:slideViewPr>
  <p:notesTextViewPr>
    <p:cViewPr>
      <p:scale>
        <a:sx n="3" d="2"/>
        <a:sy n="3" d="2"/>
      </p:scale>
      <p:origin x="0" y="0"/>
    </p:cViewPr>
  </p:notesTextViewPr>
  <p:notesViewPr>
    <p:cSldViewPr>
      <p:cViewPr>
        <p:scale>
          <a:sx n="120" d="100"/>
          <a:sy n="120" d="100"/>
        </p:scale>
        <p:origin x="1834" y="-6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CEC3361C-6838-4E98-A5BE-2369D172E6FA}" type="datetimeFigureOut">
              <a:rPr lang="en-US" smtClean="0"/>
              <a:t>8/25/2022</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040B3D80-D99F-4873-BE04-93D94B88EB08}" type="slidenum">
              <a:rPr lang="en-US" smtClean="0"/>
              <a:t>‹#›</a:t>
            </a:fld>
            <a:endParaRPr lang="en-US"/>
          </a:p>
        </p:txBody>
      </p:sp>
    </p:spTree>
    <p:extLst>
      <p:ext uri="{BB962C8B-B14F-4D97-AF65-F5344CB8AC3E}">
        <p14:creationId xmlns:p14="http://schemas.microsoft.com/office/powerpoint/2010/main" val="191874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3413E83B-49D5-4289-A46A-2F230B496353}" type="datetimeFigureOut">
              <a:rPr lang="en-US" smtClean="0"/>
              <a:t>8/25/2022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EB00079B-585D-49B4-A45C-6ABA6586B4CB}" type="slidenum">
              <a:rPr lang="en-US" smtClean="0"/>
              <a:t>‹#›</a:t>
            </a:fld>
            <a:endParaRPr lang="en-US" dirty="0"/>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fm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mappingyourfuture.org/CollegePrep/"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mappingyourfuture.org/Money/" TargetMode="External"/><Relationship Id="rId5" Type="http://schemas.openxmlformats.org/officeDocument/2006/relationships/hyperlink" Target="http://www.mappingyourfuture.org/Paying/" TargetMode="External"/><Relationship Id="rId4" Type="http://schemas.openxmlformats.org/officeDocument/2006/relationships/hyperlink" Target="http://www.mappingyourfuture.org/PlanYourCareer/"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avigatingyourfuture.or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Users\smithj\Documents\2017%20Podcasts\2017%20Scripts\fafsa.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Welcome to the</a:t>
            </a:r>
            <a:r>
              <a:rPr lang="en-US" baseline="0" dirty="0"/>
              <a:t> financial aid overview presentation.  This presentation</a:t>
            </a:r>
            <a:r>
              <a:rPr lang="en-US" dirty="0"/>
              <a:t> is specifically  for high school students graduating in the 2022-2023 academic year and then enrolling  in a post secondary institution for the 2023-2024 academic year. </a:t>
            </a:r>
          </a:p>
          <a:p>
            <a:pPr algn="l"/>
            <a:endParaRPr lang="en-US" baseline="0" dirty="0"/>
          </a:p>
          <a:p>
            <a:pPr algn="l"/>
            <a:r>
              <a:rPr lang="en-US" baseline="0" dirty="0"/>
              <a:t> It is brought to you by the Office of Student Financial Assistance, a division of the </a:t>
            </a:r>
            <a:r>
              <a:rPr lang="en-US" dirty="0"/>
              <a:t>F</a:t>
            </a:r>
            <a:r>
              <a:rPr lang="en-US" baseline="0" dirty="0"/>
              <a:t>lorida Department of Education.  </a:t>
            </a:r>
          </a:p>
          <a:p>
            <a:pPr algn="l"/>
            <a:endParaRPr lang="en-US" dirty="0"/>
          </a:p>
          <a:p>
            <a:pPr algn="l"/>
            <a:r>
              <a:rPr lang="en-US" dirty="0"/>
              <a:t>Upon completion of this presentation you will gain a better understanding of the overall financial aid process for all post secondary institutions.  </a:t>
            </a:r>
          </a:p>
          <a:p>
            <a:pPr algn="l"/>
            <a:endParaRPr lang="en-US" dirty="0"/>
          </a:p>
          <a:p>
            <a:pPr algn="l"/>
            <a:r>
              <a:rPr lang="en-US" dirty="0"/>
              <a:t>My name is Pedro Hernandez, Outreach Director, here at the Office of Student Financial Assistance.   It is my pleasure to guide you through this process.</a:t>
            </a:r>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60704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completing the FAFSA, students will need to have their SSN, Alien Registration Numbers (if applicable), prior prior year tax returns or earning statements, untaxed income records, current bank statements, current business and investment records accessible.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Monitoring the various deadlines is an integral part of the financial aid process. For example, the state of Florida offers need-based programs that include a FAFSA priority deadline of May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Institutions also have their own FAFSA priority deadline and you can check their website for the specifics.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FAFSA may require parental information. Students will find out their dependency status by answering a few questions at the beginning of the application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there are extenuating circumstances and students cannot provide parental information, they need to speak to a financial aid administrator regarding a Dependency Override. Dependency Overrides are for extenuating circumstances only, and are not applicable to parents who are unwilling to assist or living on their own!!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can search for school codes directly within the FAFSA application and can request up to 10 institutions to receive their information.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and parents will need to apply for their own FSA ID username and password.  This FSA ID is used to sign the FASFA and utilize the IRS Data Retrieval Tool. Signing and submitting the FAFSA via this electronic format greatly expedites the process. Parents, if you have a FSA ID, either from your own FAFSA or in conjunction with another child, you will use that same FSA ID again. NOTE:  a SEPARATE e-mail address is connected with each FSA ID.  A parent’s e-mail address cannot be used with the student ID</a:t>
            </a:r>
            <a:r>
              <a:rPr lang="en-US" sz="1200" kern="1200" baseline="0" dirty="0">
                <a:solidFill>
                  <a:schemeClr val="tx1"/>
                </a:solidFill>
                <a:effectLst/>
                <a:latin typeface="+mn-lt"/>
                <a:ea typeface="+mn-ea"/>
                <a:cs typeface="+mn-cs"/>
              </a:rPr>
              <a:t> and vice versa.</a:t>
            </a:r>
            <a:endParaRPr lang="en-US" sz="1200" kern="1200" dirty="0">
              <a:solidFill>
                <a:schemeClr val="tx1"/>
              </a:solidFill>
              <a:effectLst/>
              <a:latin typeface="+mn-lt"/>
              <a:ea typeface="+mn-ea"/>
              <a:cs typeface="+mn-cs"/>
            </a:endParaRP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US DOE identifies students dependency status based on the following questions:</a:t>
            </a:r>
          </a:p>
          <a:p>
            <a:endParaRPr lang="en-US" baseline="0" dirty="0"/>
          </a:p>
          <a:p>
            <a:r>
              <a:rPr lang="en-US" dirty="0">
                <a:effectLst/>
              </a:rPr>
              <a:t>If </a:t>
            </a:r>
            <a:r>
              <a:rPr lang="en-US" dirty="0"/>
              <a:t>the student can</a:t>
            </a:r>
            <a:r>
              <a:rPr lang="en-US" dirty="0">
                <a:effectLst/>
              </a:rPr>
              <a:t> answer </a:t>
            </a:r>
            <a:r>
              <a:rPr lang="en-US" b="1" dirty="0">
                <a:effectLst/>
              </a:rPr>
              <a:t>Yes</a:t>
            </a:r>
            <a:r>
              <a:rPr lang="en-US" dirty="0">
                <a:effectLst/>
              </a:rPr>
              <a:t> to </a:t>
            </a:r>
            <a:r>
              <a:rPr lang="en-US" b="1" dirty="0">
                <a:effectLst/>
              </a:rPr>
              <a:t>any</a:t>
            </a:r>
            <a:r>
              <a:rPr lang="en-US" dirty="0">
                <a:effectLst/>
              </a:rPr>
              <a:t> of the following questions, you are considered an independent student on the 2023-24</a:t>
            </a:r>
            <a:r>
              <a:rPr lang="en-US" baseline="0" dirty="0">
                <a:effectLst/>
              </a:rPr>
              <a:t>  </a:t>
            </a:r>
            <a:r>
              <a:rPr lang="en-US" dirty="0">
                <a:effectLst/>
              </a:rPr>
              <a:t>Free Application for Federal Student Aid (FAFSA), and you generally will </a:t>
            </a:r>
            <a:r>
              <a:rPr lang="en-US" u="sng" dirty="0">
                <a:effectLst/>
              </a:rPr>
              <a:t>not</a:t>
            </a:r>
            <a:r>
              <a:rPr lang="en-US" dirty="0">
                <a:effectLst/>
              </a:rPr>
              <a:t> need to provide your parents’ information.</a:t>
            </a:r>
          </a:p>
          <a:p>
            <a:br>
              <a:rPr lang="en-US" dirty="0">
                <a:effectLst/>
              </a:rPr>
            </a:br>
            <a:r>
              <a:rPr lang="en-US" dirty="0">
                <a:effectLst/>
              </a:rPr>
              <a:t>However, if  answer </a:t>
            </a:r>
            <a:r>
              <a:rPr lang="en-US" b="1" dirty="0">
                <a:effectLst/>
              </a:rPr>
              <a:t>No</a:t>
            </a:r>
            <a:r>
              <a:rPr lang="en-US" dirty="0">
                <a:effectLst/>
              </a:rPr>
              <a:t> to </a:t>
            </a:r>
            <a:r>
              <a:rPr lang="en-US" b="1" dirty="0">
                <a:effectLst/>
              </a:rPr>
              <a:t>all</a:t>
            </a:r>
            <a:r>
              <a:rPr lang="en-US" dirty="0">
                <a:effectLst/>
              </a:rPr>
              <a:t> of the following questions, you are considered a dependent student and generally your parents </a:t>
            </a:r>
            <a:r>
              <a:rPr lang="en-US" u="sng" dirty="0">
                <a:effectLst/>
              </a:rPr>
              <a:t>must</a:t>
            </a:r>
            <a:r>
              <a:rPr lang="en-US" dirty="0">
                <a:effectLst/>
              </a:rPr>
              <a:t> provide parental information on your FAFSA.</a:t>
            </a:r>
          </a:p>
          <a:p>
            <a:endParaRPr lang="en-US" dirty="0"/>
          </a:p>
          <a:p>
            <a:r>
              <a:rPr lang="en-US" dirty="0"/>
              <a:t>Read</a:t>
            </a:r>
            <a:r>
              <a:rPr lang="en-US" baseline="0" dirty="0"/>
              <a:t> Slide </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11</a:t>
            </a:fld>
            <a:endParaRPr lang="en-US" dirty="0"/>
          </a:p>
        </p:txBody>
      </p:sp>
    </p:spTree>
    <p:extLst>
      <p:ext uri="{BB962C8B-B14F-4D97-AF65-F5344CB8AC3E}">
        <p14:creationId xmlns:p14="http://schemas.microsoft.com/office/powerpoint/2010/main" val="330630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r>
              <a:rPr lang="en-US" dirty="0"/>
              <a:t>Add:</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If you are not sure if you were in foster care, check with your state child welfare agency.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12</a:t>
            </a:fld>
            <a:endParaRPr lang="en-US" dirty="0"/>
          </a:p>
        </p:txBody>
      </p:sp>
    </p:spTree>
    <p:extLst>
      <p:ext uri="{BB962C8B-B14F-4D97-AF65-F5344CB8AC3E}">
        <p14:creationId xmlns:p14="http://schemas.microsoft.com/office/powerpoint/2010/main" val="3700303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a:t>
            </a:r>
            <a:r>
              <a:rPr lang="en-US" baseline="0" dirty="0"/>
              <a:t> two bullet points and then add:</a:t>
            </a:r>
            <a:endParaRPr lang="en-US" dirty="0"/>
          </a:p>
          <a:p>
            <a:endParaRPr lang="en-US" dirty="0"/>
          </a:p>
          <a:p>
            <a:r>
              <a:rPr lang="en-US" dirty="0"/>
              <a:t>The</a:t>
            </a:r>
            <a:r>
              <a:rPr lang="en-US" baseline="0" dirty="0"/>
              <a:t> next few questions pertain to applicants who are designated as being:</a:t>
            </a:r>
          </a:p>
          <a:p>
            <a:r>
              <a:rPr lang="en-US" baseline="0" dirty="0"/>
              <a:t>Homeless</a:t>
            </a:r>
          </a:p>
          <a:p>
            <a:r>
              <a:rPr lang="en-US" baseline="0" dirty="0"/>
              <a:t>An unaccompanied youth</a:t>
            </a:r>
          </a:p>
          <a:p>
            <a:r>
              <a:rPr lang="en-US" baseline="0" dirty="0"/>
              <a:t>Self-supporting</a:t>
            </a:r>
          </a:p>
          <a:p>
            <a:r>
              <a:rPr lang="en-US" baseline="0" dirty="0"/>
              <a:t>At risk of being homeless</a:t>
            </a:r>
          </a:p>
          <a:p>
            <a:endParaRPr lang="en-US" baseline="0" dirty="0"/>
          </a:p>
          <a:p>
            <a:r>
              <a:rPr lang="en-US" baseline="0" dirty="0"/>
              <a:t>All designations are to be documented by one of the following:</a:t>
            </a:r>
          </a:p>
          <a:p>
            <a:r>
              <a:rPr lang="en-US" baseline="0" dirty="0"/>
              <a:t>Director of an emergency shelter</a:t>
            </a:r>
          </a:p>
          <a:p>
            <a:r>
              <a:rPr lang="en-US" baseline="0" dirty="0"/>
              <a:t>Director of a transitional housing program</a:t>
            </a:r>
          </a:p>
          <a:p>
            <a:r>
              <a:rPr lang="en-US" baseline="0" dirty="0"/>
              <a:t>High school homeless liaison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dirty="0"/>
          </a:p>
        </p:txBody>
      </p:sp>
    </p:spTree>
    <p:extLst>
      <p:ext uri="{BB962C8B-B14F-4D97-AF65-F5344CB8AC3E}">
        <p14:creationId xmlns:p14="http://schemas.microsoft.com/office/powerpoint/2010/main" val="79863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two questions were addressed on the previous slide)</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14</a:t>
            </a:fld>
            <a:endParaRPr lang="en-US" dirty="0"/>
          </a:p>
        </p:txBody>
      </p:sp>
    </p:spTree>
    <p:extLst>
      <p:ext uri="{BB962C8B-B14F-4D97-AF65-F5344CB8AC3E}">
        <p14:creationId xmlns:p14="http://schemas.microsoft.com/office/powerpoint/2010/main" val="1527875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Read slide</a:t>
            </a:r>
          </a:p>
          <a:p>
            <a:endParaRPr lang="en-US" dirty="0">
              <a:effectLst/>
            </a:endParaRPr>
          </a:p>
          <a:p>
            <a:r>
              <a:rPr lang="en-US" dirty="0">
                <a:effectLst/>
              </a:rPr>
              <a:t>Parents’ Marital Status</a:t>
            </a:r>
            <a:r>
              <a:rPr lang="en-US" baseline="0" dirty="0">
                <a:effectLst/>
              </a:rPr>
              <a:t> – often there is confusion regarding the marital status of parents and how to report a parent on the FAFSA.</a:t>
            </a:r>
            <a:endParaRPr lang="en-US" dirty="0">
              <a:effectLst/>
            </a:endParaRPr>
          </a:p>
          <a:p>
            <a:endParaRPr lang="en-US" dirty="0">
              <a:effectLst/>
            </a:endParaRPr>
          </a:p>
          <a:p>
            <a:pPr lvl="0"/>
            <a:r>
              <a:rPr lang="en-US" sz="1200" kern="1200" dirty="0">
                <a:solidFill>
                  <a:schemeClr val="tx1"/>
                </a:solidFill>
                <a:effectLst/>
                <a:latin typeface="+mn-lt"/>
                <a:ea typeface="+mn-ea"/>
                <a:cs typeface="+mn-cs"/>
              </a:rPr>
              <a:t>If the parents’ marital status is: </a:t>
            </a:r>
          </a:p>
          <a:p>
            <a:pPr lvl="0"/>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Unmarried and both parents living together:  include both of your parents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Married: include both of your parents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Remarried (after being widowed or divorced):  include the parent and stepparent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Widowed:  include the</a:t>
            </a:r>
            <a:r>
              <a:rPr lang="en-US" sz="1200" kern="1200" baseline="0" dirty="0">
                <a:solidFill>
                  <a:schemeClr val="tx1"/>
                </a:solidFill>
                <a:effectLst/>
                <a:latin typeface="+mn-lt"/>
                <a:ea typeface="+mn-ea"/>
                <a:cs typeface="+mn-cs"/>
              </a:rPr>
              <a:t> parent who is living</a:t>
            </a:r>
            <a:endParaRPr lang="en-US" sz="1200" kern="1200" dirty="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15</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If the parent’s marital status is:</a:t>
            </a:r>
          </a:p>
          <a:p>
            <a:pPr lvl="1"/>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Unmarried and both parents living together:  include both of your parents </a:t>
            </a:r>
          </a:p>
          <a:p>
            <a:pPr lvl="1"/>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Married: include both of your parents </a:t>
            </a:r>
          </a:p>
          <a:p>
            <a:pPr lvl="1"/>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Remarried (after being widowed or divorced):  include the parent and stepparent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parents’ marital status is: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Widowed:  include the parent who</a:t>
            </a:r>
            <a:r>
              <a:rPr lang="en-US" sz="1200" kern="1200" baseline="0" dirty="0">
                <a:solidFill>
                  <a:schemeClr val="tx1"/>
                </a:solidFill>
                <a:effectLst/>
                <a:latin typeface="+mn-lt"/>
                <a:ea typeface="+mn-ea"/>
                <a:cs typeface="+mn-cs"/>
              </a:rPr>
              <a:t> is living </a:t>
            </a:r>
            <a:endParaRPr lang="en-US" sz="1200" kern="1200" dirty="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Once you submit your FAFSA you will receive a SAR (Student Aid Report)</a:t>
            </a:r>
          </a:p>
          <a:p>
            <a:pPr eaLnBrk="1" hangingPunct="1"/>
            <a:endParaRPr lang="en-US" altLang="en-US" baseline="0" dirty="0"/>
          </a:p>
          <a:p>
            <a:pPr eaLnBrk="1" hangingPunct="1"/>
            <a:r>
              <a:rPr lang="en-US" altLang="en-US" baseline="0" dirty="0"/>
              <a:t>It is important to ensure that the SAR is received and reviewed according to these timeframes. If the SAR is not received, the student must investigate why it has not been received. It may be in a spam folder, it may have not processed correctly due to an error, etc. When the student receives their copy of the SAR, the institution(s) will receive an electronic version referred to as an ISIR. </a:t>
            </a:r>
          </a:p>
          <a:p>
            <a:pPr eaLnBrk="1" hangingPunct="1"/>
            <a:endParaRPr lang="en-US" altLang="en-US" baseline="0" dirty="0"/>
          </a:p>
          <a:p>
            <a:pPr eaLnBrk="1" hangingPunct="1"/>
            <a:r>
              <a:rPr lang="en-US" altLang="en-US" baseline="0" dirty="0"/>
              <a:t>If corrections need to be made, the student should work with a financial aid administrator to determine who will make the corrections (student or school). If a student needs to make corrections, they will do so online at www.fafsa.gov. </a:t>
            </a:r>
          </a:p>
          <a:p>
            <a:pPr eaLnBrk="1" hangingPunct="1"/>
            <a:endParaRPr lang="en-US" altLang="en-US" baseline="0" dirty="0"/>
          </a:p>
          <a:p>
            <a:pPr eaLnBrk="1" hangingPunct="1"/>
            <a:r>
              <a:rPr lang="en-US" altLang="en-US" baseline="0" dirty="0"/>
              <a:t>The institution will review the SAR for accuracy and begin the financial aid award process. The EFC is used to award need-based aid. As outlined on the slide, cost of attendance – expected family contribution = financial need. An institution will begin layering a financial aid package in an effort to cover the entire cost of attendance. As the cost of attendance can vary from institution to institution, it is important that students and families apply for all federal, state, institutional and local resources in an effort to assist the institution in building a strong financial aid package. </a:t>
            </a:r>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19</a:t>
            </a:fld>
            <a:endParaRPr lang="en-US" dirty="0"/>
          </a:p>
        </p:txBody>
      </p:sp>
    </p:spTree>
    <p:extLst>
      <p:ext uri="{BB962C8B-B14F-4D97-AF65-F5344CB8AC3E}">
        <p14:creationId xmlns:p14="http://schemas.microsoft.com/office/powerpoint/2010/main" val="179306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major and critical lesson is to know that :  Financial</a:t>
            </a:r>
            <a:r>
              <a:rPr lang="en-US" baseline="0" dirty="0"/>
              <a:t> aid has its own language and acronyms.  We will explain these as we move through the presentation.  However, If at any point throughout the process you do not understand a term, concept or acronym,  </a:t>
            </a:r>
            <a:r>
              <a:rPr lang="en-US" dirty="0"/>
              <a:t>always ask for clarification.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Financial Aid language , Let us review the following :</a:t>
            </a:r>
            <a:endParaRPr lang="en-US" baseline="0" dirty="0"/>
          </a:p>
          <a:p>
            <a:endParaRPr lang="en-US" dirty="0"/>
          </a:p>
          <a:p>
            <a:r>
              <a:rPr lang="en-US" sz="1200" kern="1200" dirty="0">
                <a:solidFill>
                  <a:schemeClr val="tx1"/>
                </a:solidFill>
                <a:effectLst/>
                <a:latin typeface="+mn-lt"/>
                <a:ea typeface="+mn-ea"/>
                <a:cs typeface="+mn-cs"/>
              </a:rPr>
              <a:t>COA means “cost of attendance.”</a:t>
            </a:r>
          </a:p>
          <a:p>
            <a:r>
              <a:rPr lang="en-US" sz="1200" kern="1200" dirty="0">
                <a:solidFill>
                  <a:schemeClr val="tx1"/>
                </a:solidFill>
                <a:effectLst/>
                <a:latin typeface="+mn-lt"/>
                <a:ea typeface="+mn-ea"/>
                <a:cs typeface="+mn-cs"/>
              </a:rPr>
              <a:t>SAR means “student aid report.”</a:t>
            </a:r>
          </a:p>
          <a:p>
            <a:r>
              <a:rPr lang="en-US" sz="1200" kern="1200" dirty="0">
                <a:solidFill>
                  <a:schemeClr val="tx1"/>
                </a:solidFill>
                <a:effectLst/>
                <a:latin typeface="+mn-lt"/>
                <a:ea typeface="+mn-ea"/>
                <a:cs typeface="+mn-cs"/>
              </a:rPr>
              <a:t>EFC means “expected family contribution.”</a:t>
            </a:r>
          </a:p>
          <a:p>
            <a:r>
              <a:rPr lang="en-US" sz="1200" kern="1200" dirty="0">
                <a:solidFill>
                  <a:schemeClr val="tx1"/>
                </a:solidFill>
                <a:effectLst/>
                <a:latin typeface="+mn-lt"/>
                <a:ea typeface="+mn-ea"/>
                <a:cs typeface="+mn-cs"/>
              </a:rPr>
              <a:t>FAFSA means “Free Application for Federal Student Aid.”</a:t>
            </a:r>
          </a:p>
          <a:p>
            <a:r>
              <a:rPr lang="en-US" sz="1200" kern="1200" dirty="0">
                <a:solidFill>
                  <a:schemeClr val="tx1"/>
                </a:solidFill>
                <a:effectLst/>
                <a:latin typeface="+mn-lt"/>
                <a:ea typeface="+mn-ea"/>
                <a:cs typeface="+mn-cs"/>
              </a:rPr>
              <a:t>FSA</a:t>
            </a:r>
            <a:r>
              <a:rPr lang="en-US" sz="1200" kern="1200" baseline="0" dirty="0">
                <a:solidFill>
                  <a:schemeClr val="tx1"/>
                </a:solidFill>
                <a:effectLst/>
                <a:latin typeface="+mn-lt"/>
                <a:ea typeface="+mn-ea"/>
                <a:cs typeface="+mn-cs"/>
              </a:rPr>
              <a:t> ID means “Federal Student Aid Identification.”</a:t>
            </a:r>
          </a:p>
          <a:p>
            <a:r>
              <a:rPr lang="en-US" dirty="0"/>
              <a:t>IRS DRT means “ IRS Data Retrieval Tool”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FFAA means “Florida Financial Aid Application.”</a:t>
            </a:r>
          </a:p>
          <a:p>
            <a:r>
              <a:rPr lang="en-US" sz="1200" kern="1200" dirty="0">
                <a:solidFill>
                  <a:schemeClr val="tx1"/>
                </a:solidFill>
                <a:effectLst/>
                <a:latin typeface="+mn-lt"/>
                <a:ea typeface="+mn-ea"/>
                <a:cs typeface="+mn-cs"/>
              </a:rPr>
              <a:t>FAO means “Financial Aid Office.”</a:t>
            </a:r>
          </a:p>
          <a:p>
            <a:r>
              <a:rPr lang="en-US" sz="1200" kern="1200" dirty="0">
                <a:solidFill>
                  <a:schemeClr val="tx1"/>
                </a:solidFill>
                <a:effectLst/>
                <a:latin typeface="+mn-lt"/>
                <a:ea typeface="+mn-ea"/>
                <a:cs typeface="+mn-cs"/>
              </a:rPr>
              <a:t>USDOE means “United States Department of Education.”</a:t>
            </a:r>
          </a:p>
          <a:p>
            <a:r>
              <a:rPr lang="en-US" sz="1200" kern="1200" dirty="0">
                <a:solidFill>
                  <a:schemeClr val="tx1"/>
                </a:solidFill>
                <a:effectLst/>
                <a:latin typeface="+mn-lt"/>
                <a:ea typeface="+mn-ea"/>
                <a:cs typeface="+mn-cs"/>
              </a:rPr>
              <a:t>FDOE means “Florida Department of Education.”</a:t>
            </a:r>
          </a:p>
          <a:p>
            <a:r>
              <a:rPr lang="en-US" sz="1200" kern="1200" dirty="0">
                <a:solidFill>
                  <a:schemeClr val="tx1"/>
                </a:solidFill>
                <a:effectLst/>
                <a:latin typeface="+mn-lt"/>
                <a:ea typeface="+mn-ea"/>
                <a:cs typeface="+mn-cs"/>
              </a:rPr>
              <a:t>OSFA means “Office of Student Financial Assistance.”</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a:t>
            </a:fld>
            <a:endParaRPr lang="en-US" dirty="0"/>
          </a:p>
        </p:txBody>
      </p:sp>
    </p:spTree>
    <p:extLst>
      <p:ext uri="{BB962C8B-B14F-4D97-AF65-F5344CB8AC3E}">
        <p14:creationId xmlns:p14="http://schemas.microsoft.com/office/powerpoint/2010/main" val="313956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Continuing with </a:t>
            </a:r>
            <a:r>
              <a:rPr lang="en-US" sz="1200" i="1" kern="1200" dirty="0">
                <a:solidFill>
                  <a:schemeClr val="tx1"/>
                </a:solidFill>
                <a:effectLst/>
                <a:latin typeface="+mn-lt"/>
                <a:ea typeface="+mn-ea"/>
                <a:cs typeface="+mn-cs"/>
              </a:rPr>
              <a:t>Where Do I Apply for Financial Aid</a:t>
            </a:r>
            <a:r>
              <a:rPr lang="en-US" sz="1200" kern="1200" dirty="0">
                <a:solidFill>
                  <a:schemeClr val="tx1"/>
                </a:solidFill>
                <a:effectLst/>
                <a:latin typeface="+mn-lt"/>
                <a:ea typeface="+mn-ea"/>
                <a:cs typeface="+mn-cs"/>
              </a:rPr>
              <a:t> question, let’s now discuss aid offered by the state of Florida.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Students often refer to the Florida Financial Aid Application (FFAA) as the “Bright Futures” application. It’s actually more than that! This one application assists OSFA in determine eligibility for a variety of state grants and scholarships that we will review over the next few slides. One common misconception is that students do not need to complete the application if they do not feel they will qualify for the Bright Futures Scholarship. This is NOT true. We encourage ALL students to complete the application and give OSFA the opportunity to determine their eligibility for all Florida grants and scholarships.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common misconception is that students do not need to complete the application if they are planning to attend school out of state. This is NOT true either. We encourage you to complete it anyway and have it as a backup should your plans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FFAA opens October 1.  Students may apply  during their SENIOR year.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effectLst/>
                <a:latin typeface="+mn-lt"/>
                <a:ea typeface="+mn-ea"/>
                <a:cs typeface="+mn-cs"/>
              </a:rPr>
              <a:t>*Students graduating early and seeking funding for the spring term must submit the FFAA no later than December 31 of the students graduation year in order to be evaluated for and, if eligible</a:t>
            </a:r>
            <a:r>
              <a:rPr lang="en-US" dirty="0">
                <a:solidFill>
                  <a:srgbClr val="FF0000"/>
                </a:solidFill>
              </a:rPr>
              <a:t>, receive an award for the current academic year.</a:t>
            </a:r>
            <a:r>
              <a:rPr lang="en-US" sz="1200" kern="1200" dirty="0">
                <a:solidFill>
                  <a:srgbClr val="FF000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will want to check their account for application status, notifications, and award history.</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dirty="0"/>
          </a:p>
        </p:txBody>
      </p:sp>
    </p:spTree>
    <p:extLst>
      <p:ext uri="{BB962C8B-B14F-4D97-AF65-F5344CB8AC3E}">
        <p14:creationId xmlns:p14="http://schemas.microsoft.com/office/powerpoint/2010/main" val="4139756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a:solidFill>
                  <a:schemeClr val="tx1"/>
                </a:solidFill>
                <a:effectLst/>
                <a:latin typeface="+mn-lt"/>
                <a:ea typeface="+mn-ea"/>
                <a:cs typeface="+mn-cs"/>
              </a:rPr>
              <a:t>The next few slides contain screenshots of what the OSFA website looks like.  If you look at the first screen, you will see the </a:t>
            </a:r>
            <a:r>
              <a:rPr lang="en-US" sz="1200" b="1" kern="1200" dirty="0">
                <a:solidFill>
                  <a:schemeClr val="tx1"/>
                </a:solidFill>
                <a:effectLst/>
                <a:latin typeface="+mn-lt"/>
                <a:ea typeface="+mn-ea"/>
                <a:cs typeface="+mn-cs"/>
              </a:rPr>
              <a:t>State Grants, Scholarships, and Applications </a:t>
            </a:r>
            <a:r>
              <a:rPr lang="en-US" sz="1200" kern="1200" dirty="0">
                <a:solidFill>
                  <a:schemeClr val="tx1"/>
                </a:solidFill>
                <a:effectLst/>
                <a:latin typeface="+mn-lt"/>
                <a:ea typeface="+mn-ea"/>
                <a:cs typeface="+mn-cs"/>
              </a:rPr>
              <a:t>link.  By selecting the link, you will be taken to…(advance to next slide). </a:t>
            </a:r>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(Read slide and provide the information below for each scholarship and grant.)</a:t>
            </a:r>
          </a:p>
          <a:p>
            <a:pPr eaLnBrk="1" hangingPunct="1"/>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FSAG - Florida’s largest need-based grant program provides assistance to degree-seeking, resident, undergraduate students who demonstrate financial need and are enrolled in eligible public or private postsecondary institutions. FAFSA is required by the deadline specified by the participating postsecondary institutions.</a:t>
            </a:r>
          </a:p>
          <a:p>
            <a:pPr eaLnBrk="1" hangingPunct="1"/>
            <a:endParaRPr lang="en-US" dirty="0"/>
          </a:p>
          <a:p>
            <a:pPr eaLnBrk="1" hangingPunct="1"/>
            <a:r>
              <a:rPr lang="en-US" dirty="0"/>
              <a:t>FWEP – Provides eligible Florida</a:t>
            </a:r>
            <a:r>
              <a:rPr lang="en-US" baseline="0" dirty="0"/>
              <a:t> resident undergraduate students the opportunity to secure work experiences that complement their educational program and career goals.</a:t>
            </a:r>
          </a:p>
          <a:p>
            <a:pPr eaLnBrk="1" hangingPunct="1"/>
            <a:endParaRPr lang="en-US" baseline="0" dirty="0"/>
          </a:p>
          <a:p>
            <a:pPr eaLnBrk="1" hangingPunct="1"/>
            <a:r>
              <a:rPr lang="en-US" altLang="en-US" dirty="0"/>
              <a:t>Effective</a:t>
            </a:r>
            <a:r>
              <a:rPr lang="en-US" altLang="en-US" baseline="0" dirty="0"/>
              <a:t> Access to Student Education Grant Program</a:t>
            </a:r>
            <a:r>
              <a:rPr lang="en-US" altLang="en-US" dirty="0"/>
              <a:t> - </a:t>
            </a:r>
            <a:r>
              <a:rPr lang="en-US" dirty="0"/>
              <a:t>Provides tuition assistance to full-time Florida undergraduate students who attend eligible private, non-profit Florida colleges or universities. </a:t>
            </a:r>
          </a:p>
          <a:p>
            <a:pPr eaLnBrk="1" hangingPunct="1"/>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BF - </a:t>
            </a:r>
            <a:r>
              <a:rPr lang="en-US" dirty="0"/>
              <a:t>Provides scholarships based on high school academic achievement and is Florida’s largest merit-based scholarship program. To be considered, students </a:t>
            </a:r>
            <a:r>
              <a:rPr lang="en-US" b="1" dirty="0"/>
              <a:t>must submit </a:t>
            </a:r>
            <a:r>
              <a:rPr lang="en-US" dirty="0"/>
              <a:t>a completed (error free) </a:t>
            </a:r>
            <a:r>
              <a:rPr lang="en-US" i="1" dirty="0"/>
              <a:t>Initial Student Florida Financial Aid Application </a:t>
            </a:r>
            <a:r>
              <a:rPr lang="en-US" dirty="0"/>
              <a:t>(FFAA) during their senior year of high school </a:t>
            </a:r>
            <a:r>
              <a:rPr lang="en-US" b="1" dirty="0"/>
              <a:t>(after October 1st and prior to August 31). </a:t>
            </a:r>
            <a:r>
              <a:rPr lang="en-US" dirty="0"/>
              <a:t>Students graduating mid-year must submit the completed FFAA by August 31st of their graduation year (prior to the spring term enrolled). </a:t>
            </a:r>
          </a:p>
          <a:p>
            <a:pPr eaLnBrk="1" hangingPunct="1"/>
            <a:endParaRPr lang="en-US" dirty="0"/>
          </a:p>
          <a:p>
            <a:pPr eaLnBrk="1" hangingPunct="1"/>
            <a:r>
              <a:rPr lang="en-US" dirty="0"/>
              <a:t>(PRESENTER: </a:t>
            </a:r>
            <a:r>
              <a:rPr lang="en-US" i="1" u="sng" dirty="0"/>
              <a:t>Print out Student Handbook and Chart of Eligibility</a:t>
            </a:r>
            <a:r>
              <a:rPr lang="en-US" i="1" u="sng" baseline="0" dirty="0"/>
              <a:t> </a:t>
            </a:r>
            <a:r>
              <a:rPr lang="en-US" i="1" u="sng" dirty="0"/>
              <a:t>and Award Criteria for additional speaking points during this part of the presentation</a:t>
            </a:r>
            <a:r>
              <a:rPr lang="en-US" i="1" u="sng" baseline="0" dirty="0"/>
              <a:t> in case specific questions are asked about this scholarship</a:t>
            </a:r>
            <a:r>
              <a:rPr lang="en-US" i="1" u="sng" dirty="0"/>
              <a:t> (i.e., test scores, community service hours, etc.) </a:t>
            </a:r>
          </a:p>
          <a:p>
            <a:pPr eaLnBrk="1" hangingPunct="1"/>
            <a:endParaRPr lang="en-US" altLang="en-US" dirty="0"/>
          </a:p>
          <a:p>
            <a:r>
              <a:rPr lang="en-US" altLang="en-US" dirty="0" err="1"/>
              <a:t>Benacquisto</a:t>
            </a:r>
            <a:r>
              <a:rPr lang="en-US" altLang="en-US" dirty="0"/>
              <a:t>–</a:t>
            </a:r>
            <a:r>
              <a:rPr lang="en-US" dirty="0"/>
              <a:t>is a merit scholarship for Florida high school graduates </a:t>
            </a:r>
            <a:r>
              <a:rPr lang="en-US" baseline="0" dirty="0"/>
              <a:t> </a:t>
            </a:r>
            <a:r>
              <a:rPr lang="en-US" dirty="0"/>
              <a:t>who receive recognition as a National Merit® Scholar. </a:t>
            </a:r>
          </a:p>
          <a:p>
            <a:r>
              <a:rPr lang="en-US" dirty="0"/>
              <a:t>Eligible scholars will receive an award, which is equal to the institutional cost of attendance minus the sum of Bright Futures and the National Merit</a:t>
            </a:r>
            <a:r>
              <a:rPr lang="en-US" baseline="0" dirty="0"/>
              <a:t> </a:t>
            </a:r>
            <a:r>
              <a:rPr lang="en-US" dirty="0"/>
              <a:t>award.</a:t>
            </a:r>
            <a:r>
              <a:rPr lang="en-US" baseline="0" dirty="0"/>
              <a:t>  </a:t>
            </a:r>
            <a:r>
              <a:rPr lang="en-US" dirty="0"/>
              <a:t>An initial application is not required. </a:t>
            </a:r>
          </a:p>
          <a:p>
            <a:r>
              <a:rPr lang="en-US" dirty="0"/>
              <a:t> </a:t>
            </a:r>
          </a:p>
        </p:txBody>
      </p:sp>
      <p:sp>
        <p:nvSpPr>
          <p:cNvPr id="4" name="Slide Number Placeholder 3"/>
          <p:cNvSpPr>
            <a:spLocks noGrp="1"/>
          </p:cNvSpPr>
          <p:nvPr>
            <p:ph type="sldNum" sz="quarter" idx="10"/>
          </p:nvPr>
        </p:nvSpPr>
        <p:spPr/>
        <p:txBody>
          <a:bodyPr/>
          <a:lstStyle/>
          <a:p>
            <a:fld id="{EB00079B-585D-49B4-A45C-6ABA6586B4CB}" type="slidenum">
              <a:rPr lang="en-US" smtClean="0"/>
              <a:t>23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FGMG - Provides grant funding to Florida resident, undergraduate students enrolled at state universities or Florida Colleges (also known as public community colleges), who demonstrate financial need, and whose parents have not earned baccalaureate degrees. </a:t>
            </a:r>
          </a:p>
          <a:p>
            <a:pPr eaLnBrk="1" hangingPunct="1"/>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Jose Marti - Provides scholarship assistance to Hispanic-American students who meet scholastic requirements and demonstrate financial need. Applicants for undergraduate study must apply during their senior year of high school. To be considered, high school seniors must</a:t>
            </a:r>
            <a:r>
              <a:rPr lang="en-US" altLang="en-US" baseline="0" dirty="0"/>
              <a:t> submit the FFAA  </a:t>
            </a:r>
            <a:r>
              <a:rPr lang="en-US" altLang="en-US" dirty="0"/>
              <a:t>by </a:t>
            </a:r>
            <a:r>
              <a:rPr lang="en-US" altLang="en-US" b="1" dirty="0">
                <a:solidFill>
                  <a:srgbClr val="FF0000"/>
                </a:solidFill>
              </a:rPr>
              <a:t>April 1</a:t>
            </a:r>
            <a:r>
              <a:rPr lang="en-US" altLang="en-US" b="1" baseline="30000" dirty="0">
                <a:solidFill>
                  <a:srgbClr val="FF0000"/>
                </a:solidFill>
              </a:rPr>
              <a:t>st</a:t>
            </a:r>
            <a:r>
              <a:rPr lang="en-US" altLang="en-US" b="0" baseline="0" dirty="0">
                <a:solidFill>
                  <a:schemeClr val="tx1"/>
                </a:solidFill>
              </a:rPr>
              <a:t> and a processed </a:t>
            </a:r>
            <a:r>
              <a:rPr lang="en-US" altLang="en-US" dirty="0"/>
              <a:t>FAFSA  by  </a:t>
            </a:r>
            <a:r>
              <a:rPr lang="en-US" altLang="en-US" b="1" dirty="0"/>
              <a:t>May 15th</a:t>
            </a:r>
            <a:r>
              <a:rPr lang="en-US" altLang="en-US" baseline="0" dirty="0"/>
              <a:t>.  Awards are made until the allocation has been depleted.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Please refer to the Jose Marti fact sheet online for specific requirements.</a:t>
            </a:r>
          </a:p>
          <a:p>
            <a:pPr eaLnBrk="1" hangingPunct="1"/>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MMB – Provides scholarship assistance to undergraduate students who meet academic requirements, demonstrate financial need, and attend on of the following universities: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Bethune </a:t>
            </a:r>
            <a:r>
              <a:rPr lang="en-US" altLang="en-US" baseline="0" dirty="0" err="1"/>
              <a:t>Cookman</a:t>
            </a:r>
            <a:r>
              <a:rPr lang="en-US" altLang="en-US" baseline="0" dirty="0"/>
              <a:t>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Edward Waters College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Florida Agricultural and Mechanical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Florida Memorial University</a:t>
            </a:r>
          </a:p>
          <a:p>
            <a:pPr eaLnBrk="1" hangingPunct="1"/>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MTES - Provides scholarship funding for African-American, Hispanic-American, Asian-American, and Native-American students who indicate the potential to become good teachers. To be considered, students must apply via the Florida Fund for Minority Teachers website at </a:t>
            </a:r>
            <a:r>
              <a:rPr lang="en-US" sz="1200" u="sng" kern="1200" dirty="0" err="1">
                <a:solidFill>
                  <a:schemeClr val="tx1"/>
                </a:solidFill>
                <a:effectLst/>
                <a:latin typeface="+mn-lt"/>
                <a:ea typeface="+mn-ea"/>
                <a:cs typeface="+mn-cs"/>
                <a:hlinkClick r:id="rId3"/>
              </a:rPr>
              <a:t>www.ffmt.org</a:t>
            </a:r>
            <a:r>
              <a:rPr lang="en-US" sz="1200" kern="1200" dirty="0">
                <a:solidFill>
                  <a:schemeClr val="tx1"/>
                </a:solidFill>
                <a:effectLst/>
                <a:latin typeface="+mn-lt"/>
                <a:ea typeface="+mn-ea"/>
                <a:cs typeface="+mn-cs"/>
              </a:rPr>
              <a:t>.</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RFS – Provides scholarship assistance to a maximum of 50 direct descendants</a:t>
            </a:r>
            <a:r>
              <a:rPr lang="en-US" sz="1200" kern="1200" baseline="0" dirty="0">
                <a:solidFill>
                  <a:schemeClr val="tx1"/>
                </a:solidFill>
                <a:effectLst/>
                <a:latin typeface="+mn-lt"/>
                <a:ea typeface="+mn-ea"/>
                <a:cs typeface="+mn-cs"/>
              </a:rPr>
              <a:t> of Rosewood families affected by the incidents of January 1923.</a:t>
            </a:r>
          </a:p>
          <a:p>
            <a:pPr eaLnBrk="1" hangingPunct="1"/>
            <a:endParaRPr lang="en-US" sz="1200" kern="1200" baseline="0" dirty="0">
              <a:solidFill>
                <a:schemeClr val="tx1"/>
              </a:solidFill>
              <a:effectLst/>
              <a:latin typeface="+mn-lt"/>
              <a:ea typeface="+mn-ea"/>
              <a:cs typeface="+mn-cs"/>
            </a:endParaRPr>
          </a:p>
          <a:p>
            <a:pPr eaLnBrk="1" hangingPunct="1"/>
            <a:r>
              <a:rPr lang="en-US" sz="1200" kern="1200" baseline="0" dirty="0">
                <a:solidFill>
                  <a:schemeClr val="tx1"/>
                </a:solidFill>
                <a:effectLst/>
                <a:latin typeface="+mn-lt"/>
                <a:ea typeface="+mn-ea"/>
                <a:cs typeface="+mn-cs"/>
              </a:rPr>
              <a:t>CSDDV – Provides scholarship assistance for dependent children and spouses of Florida veterans who:</a:t>
            </a:r>
          </a:p>
          <a:p>
            <a:pPr eaLnBrk="1" hangingPunct="1"/>
            <a:r>
              <a:rPr lang="en-US" sz="1200" kern="1200" baseline="0" dirty="0">
                <a:solidFill>
                  <a:schemeClr val="tx1"/>
                </a:solidFill>
                <a:effectLst/>
                <a:latin typeface="+mn-lt"/>
                <a:ea typeface="+mn-ea"/>
                <a:cs typeface="+mn-cs"/>
              </a:rPr>
              <a:t>Died as a result of services connected injuries, diseases, or disability sustained while on active duty</a:t>
            </a:r>
          </a:p>
          <a:p>
            <a:pPr eaLnBrk="1" hangingPunct="1"/>
            <a:r>
              <a:rPr lang="en-US" sz="1200" kern="1200" baseline="0" dirty="0">
                <a:solidFill>
                  <a:schemeClr val="tx1"/>
                </a:solidFill>
                <a:effectLst/>
                <a:latin typeface="+mn-lt"/>
                <a:ea typeface="+mn-ea"/>
                <a:cs typeface="+mn-cs"/>
              </a:rPr>
              <a:t>Have a service connected 100% total and permanent disability</a:t>
            </a:r>
          </a:p>
          <a:p>
            <a:pPr eaLnBrk="1" hangingPunct="1"/>
            <a:r>
              <a:rPr lang="en-US" sz="1200" kern="1200" baseline="0" dirty="0">
                <a:solidFill>
                  <a:schemeClr val="tx1"/>
                </a:solidFill>
                <a:effectLst/>
                <a:latin typeface="+mn-lt"/>
                <a:ea typeface="+mn-ea"/>
                <a:cs typeface="+mn-cs"/>
              </a:rPr>
              <a:t>Are classified as a prisoner of war or missing in action by the Armed Forces of the U.S.</a:t>
            </a:r>
          </a:p>
          <a:p>
            <a:pPr eaLnBrk="1" hangingPunct="1"/>
            <a:endParaRPr lang="en-US" sz="1200" kern="1200" baseline="0" dirty="0">
              <a:solidFill>
                <a:schemeClr val="tx1"/>
              </a:solidFill>
              <a:effectLst/>
              <a:latin typeface="+mn-lt"/>
              <a:ea typeface="+mn-ea"/>
              <a:cs typeface="+mn-cs"/>
            </a:endParaRPr>
          </a:p>
          <a:p>
            <a:pPr eaLnBrk="1" hangingPunct="1"/>
            <a:r>
              <a:rPr lang="en-US" sz="1200" kern="1200" baseline="0" dirty="0">
                <a:solidFill>
                  <a:schemeClr val="tx1"/>
                </a:solidFill>
                <a:effectLst/>
                <a:latin typeface="+mn-lt"/>
                <a:ea typeface="+mn-ea"/>
                <a:cs typeface="+mn-cs"/>
              </a:rPr>
              <a:t>The Florida Department of Veteran’s Affairs will certify a veteran’s eligibility.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24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err="1">
                <a:effectLst/>
              </a:rPr>
              <a:t>Fastweb</a:t>
            </a:r>
            <a:r>
              <a:rPr lang="en-US" dirty="0">
                <a:effectLst/>
              </a:rPr>
              <a:t> works by matching the information in your completed profile to scholarships contained in</a:t>
            </a:r>
            <a:r>
              <a:rPr lang="en-US" baseline="0" dirty="0">
                <a:effectLst/>
              </a:rPr>
              <a:t> their database. </a:t>
            </a:r>
            <a:r>
              <a:rPr lang="en-US" dirty="0">
                <a:effectLst/>
              </a:rPr>
              <a:t>Besides providing you with scholarships you actually qualify for, and eliminating the need to scour the web, Fastweb also provides advice on financial aid, college admissions, student life and tools such as financial aid calculators, discussion boards, and checklists. </a:t>
            </a:r>
          </a:p>
          <a:p>
            <a:pPr eaLnBrk="1" hangingPunct="1"/>
            <a:endParaRPr lang="en-US" alt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TIP- Set up a separate email account solely for scholarship searches to prevent your personal inbox becoming inundated with information.</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Finaid.org offers a great list of scholarships. The list includes a section called “unusual scholarships” that include items such as Star Trek scholarships, Left-handed scholarships, Tall People/Little People scholarships</a:t>
            </a:r>
            <a:r>
              <a:rPr lang="en-US" altLang="en-US" baseline="0" dirty="0"/>
              <a:t> as well as scholarships for </a:t>
            </a:r>
            <a:r>
              <a:rPr lang="en-US" altLang="en-US" dirty="0"/>
              <a:t>students with disabilities, medical</a:t>
            </a:r>
            <a:r>
              <a:rPr lang="en-US" altLang="en-US" baseline="0" dirty="0"/>
              <a:t> conditions (i.e., cancer survivors), </a:t>
            </a:r>
            <a:r>
              <a:rPr lang="en-US" altLang="en-US" dirty="0"/>
              <a:t>etc.</a:t>
            </a:r>
          </a:p>
          <a:p>
            <a:endParaRPr lang="en-US" altLang="en-US" dirty="0"/>
          </a:p>
          <a:p>
            <a:r>
              <a:rPr lang="en-US" altLang="en-US" dirty="0"/>
              <a:t>Your high school counselor’s office is a great resource for local scholarships. Many local employers will contact the high school guidance office to advertise their scholarship applications and guidelines. Your</a:t>
            </a:r>
            <a:r>
              <a:rPr lang="en-US" altLang="en-US" baseline="0" dirty="0"/>
              <a:t> school district may also provide an online resource so be sure to check out the district website for additional information.  </a:t>
            </a:r>
            <a:endParaRPr lang="en-US" altLang="en-US" dirty="0"/>
          </a:p>
          <a:p>
            <a:endParaRPr lang="en-US" altLang="en-US" dirty="0"/>
          </a:p>
          <a:p>
            <a:r>
              <a:rPr lang="en-US" altLang="en-US" dirty="0"/>
              <a:t>Be aware</a:t>
            </a:r>
            <a:r>
              <a:rPr lang="en-US" altLang="en-US" baseline="0" dirty="0"/>
              <a:t> of scholarship scams!</a:t>
            </a:r>
            <a:endParaRPr lang="en-US" altLang="en-US" dirty="0"/>
          </a:p>
          <a:p>
            <a:r>
              <a:rPr lang="en-US" altLang="en-US" dirty="0"/>
              <a:t>As we discussed earlier, “You should never pay money for free money!”</a:t>
            </a:r>
            <a:r>
              <a:rPr lang="en-US" altLang="en-US" baseline="0" dirty="0"/>
              <a:t> Protect yourself from companies that attempt to pressure you into paying for resources that you can easily access yourself at no cost. Suspicious activity should be reported to the Federal Trade Commission. </a:t>
            </a:r>
          </a:p>
        </p:txBody>
      </p:sp>
      <p:sp>
        <p:nvSpPr>
          <p:cNvPr id="4" name="Slide Number Placeholder 3"/>
          <p:cNvSpPr>
            <a:spLocks noGrp="1"/>
          </p:cNvSpPr>
          <p:nvPr>
            <p:ph type="sldNum" sz="quarter" idx="10"/>
          </p:nvPr>
        </p:nvSpPr>
        <p:spPr/>
        <p:txBody>
          <a:bodyPr/>
          <a:lstStyle/>
          <a:p>
            <a:fld id="{EB00079B-585D-49B4-A45C-6ABA6586B4CB}" type="slidenum">
              <a:rPr lang="en-US" smtClean="0"/>
              <a:t>26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altLang="en-US" baseline="0" dirty="0"/>
              <a:t>Through OSFA’s sponsorship, all of Mapping Your Future’s (MYF) products and services are free of charge to Florida’s students and families. </a:t>
            </a:r>
            <a:r>
              <a:rPr lang="en-US" dirty="0"/>
              <a:t>Mapping Your Future’s goal is to help students plan for higher education by offering reliable and unbiased money management advice and counseling. Online and offline resources include </a:t>
            </a:r>
            <a:r>
              <a:rPr lang="en-US" dirty="0">
                <a:hlinkClick r:id="rId3"/>
              </a:rPr>
              <a:t>college preparation</a:t>
            </a:r>
            <a:r>
              <a:rPr lang="en-US" dirty="0"/>
              <a:t>, school selection, </a:t>
            </a:r>
            <a:r>
              <a:rPr lang="en-US" dirty="0">
                <a:hlinkClick r:id="rId4"/>
              </a:rPr>
              <a:t>career exploration</a:t>
            </a:r>
            <a:r>
              <a:rPr lang="en-US" dirty="0"/>
              <a:t>, and counseling aimed at helping students and families better understand </a:t>
            </a:r>
            <a:r>
              <a:rPr lang="en-US" dirty="0">
                <a:hlinkClick r:id="rId5"/>
              </a:rPr>
              <a:t>student loan</a:t>
            </a:r>
            <a:r>
              <a:rPr lang="en-US" dirty="0"/>
              <a:t> obligations.</a:t>
            </a:r>
            <a:r>
              <a:rPr lang="en-US" baseline="0" dirty="0"/>
              <a:t>  Mapping Your Future also provides information</a:t>
            </a:r>
            <a:r>
              <a:rPr lang="en-US" dirty="0"/>
              <a:t> about practical </a:t>
            </a:r>
            <a:r>
              <a:rPr lang="en-US" dirty="0">
                <a:hlinkClick r:id="rId6"/>
              </a:rPr>
              <a:t>money management</a:t>
            </a:r>
            <a:r>
              <a:rPr lang="en-US" dirty="0"/>
              <a:t> solutions to ensure healthy finances while in school and beyond. </a:t>
            </a:r>
          </a:p>
          <a:p>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OSFA offers free resources and guidance through the Navigating Your Financial Future website.  Please visit </a:t>
            </a:r>
            <a:r>
              <a:rPr lang="en-US" sz="1200" u="sng" kern="1200" dirty="0">
                <a:solidFill>
                  <a:schemeClr val="tx1"/>
                </a:solidFill>
                <a:effectLst/>
                <a:latin typeface="+mn-lt"/>
                <a:ea typeface="+mn-ea"/>
                <a:cs typeface="+mn-cs"/>
                <a:hlinkClick r:id="rId3"/>
              </a:rPr>
              <a:t>www.NavigatingYourFuture.org</a:t>
            </a:r>
            <a:r>
              <a:rPr lang="en-US" sz="1200" kern="1200" dirty="0">
                <a:solidFill>
                  <a:schemeClr val="tx1"/>
                </a:solidFill>
                <a:effectLst/>
                <a:latin typeface="+mn-lt"/>
                <a:ea typeface="+mn-ea"/>
                <a:cs typeface="+mn-cs"/>
              </a:rPr>
              <a:t> to see all of the free brochures, online trainings, financial calculators and more.</a:t>
            </a:r>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conclusion, let’s review what we’ve discussed and create an action plan for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Reminder:</a:t>
            </a:r>
          </a:p>
          <a:p>
            <a:pPr lvl="0"/>
            <a:r>
              <a:rPr lang="en-US" sz="1200" kern="1200" dirty="0">
                <a:solidFill>
                  <a:schemeClr val="tx1"/>
                </a:solidFill>
                <a:effectLst/>
                <a:latin typeface="+mn-lt"/>
                <a:ea typeface="+mn-ea"/>
                <a:cs typeface="+mn-cs"/>
              </a:rPr>
              <a:t>Students graduating early and seeking funding for the spring term must submit the FFAA by August 31 </a:t>
            </a:r>
            <a:r>
              <a:rPr lang="en-US" sz="1200" u="sng" kern="1200" dirty="0">
                <a:solidFill>
                  <a:schemeClr val="tx1"/>
                </a:solidFill>
                <a:effectLst/>
                <a:latin typeface="+mn-lt"/>
                <a:ea typeface="+mn-ea"/>
                <a:cs typeface="+mn-cs"/>
              </a:rPr>
              <a:t>PRIOR TO the intended graduation date</a:t>
            </a:r>
            <a:r>
              <a:rPr lang="en-US" sz="1200" kern="1200" dirty="0">
                <a:solidFill>
                  <a:schemeClr val="tx1"/>
                </a:solidFill>
                <a:effectLst/>
                <a:latin typeface="+mn-lt"/>
                <a:ea typeface="+mn-ea"/>
                <a:cs typeface="+mn-cs"/>
              </a:rPr>
              <a:t>.  There are NO EXCEPTIONS to this application deadline.  If a student does not graduate mid-year as planned and wishes to apply as an end-of-year graduate, the student must submit a new FFAA after the new application opens on October 1.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29</a:t>
            </a:fld>
            <a:endParaRPr lang="en-US" dirty="0"/>
          </a:p>
        </p:txBody>
      </p:sp>
    </p:spTree>
    <p:extLst>
      <p:ext uri="{BB962C8B-B14F-4D97-AF65-F5344CB8AC3E}">
        <p14:creationId xmlns:p14="http://schemas.microsoft.com/office/powerpoint/2010/main" val="11584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goal of this session is to understand</a:t>
            </a:r>
            <a:r>
              <a:rPr lang="en-US" baseline="0" dirty="0"/>
              <a:t> of the entire financial aid process.  This will be accomplished by reviewing the following four questions:</a:t>
            </a:r>
          </a:p>
          <a:p>
            <a:endParaRPr lang="en-US" dirty="0"/>
          </a:p>
          <a:p>
            <a:r>
              <a:rPr lang="en-US" dirty="0"/>
              <a:t>What is financial aid?</a:t>
            </a:r>
          </a:p>
          <a:p>
            <a:r>
              <a:rPr lang="en-US" dirty="0"/>
              <a:t>Where do I find financial aid? </a:t>
            </a:r>
          </a:p>
          <a:p>
            <a:r>
              <a:rPr lang="en-US" dirty="0"/>
              <a:t>How and when do I apply? </a:t>
            </a:r>
          </a:p>
          <a:p>
            <a:r>
              <a:rPr lang="en-US" dirty="0"/>
              <a:t>Who can help me? </a:t>
            </a:r>
          </a:p>
          <a:p>
            <a:endParaRPr lang="en-US" dirty="0"/>
          </a:p>
          <a:p>
            <a:r>
              <a:rPr lang="en-US" dirty="0"/>
              <a:t>After this brief yet comprehensive review,</a:t>
            </a:r>
            <a:r>
              <a:rPr lang="en-US" baseline="0" dirty="0"/>
              <a:t> you will be able to better understand the entire</a:t>
            </a:r>
            <a:r>
              <a:rPr lang="en-US" dirty="0"/>
              <a:t> </a:t>
            </a:r>
            <a:r>
              <a:rPr lang="en-US" baseline="0" dirty="0"/>
              <a:t>financial aid process and make informed decisions pertaining to funding a postsecondary education.</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dirty="0"/>
          </a:p>
        </p:txBody>
      </p:sp>
    </p:spTree>
    <p:extLst>
      <p:ext uri="{BB962C8B-B14F-4D97-AF65-F5344CB8AC3E}">
        <p14:creationId xmlns:p14="http://schemas.microsoft.com/office/powerpoint/2010/main" val="2854184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t>If you need assistance or further information, please do not hesitate to contact us. We are here to help! </a:t>
            </a:r>
          </a:p>
          <a:p>
            <a:r>
              <a:rPr lang="en-US" altLang="en-US" baseline="0" dirty="0"/>
              <a:t>Thank you for attending this presentation.  We hope you have a successful transition into postsecondary education.</a:t>
            </a:r>
          </a:p>
        </p:txBody>
      </p:sp>
      <p:sp>
        <p:nvSpPr>
          <p:cNvPr id="4" name="Slide Number Placeholder 3"/>
          <p:cNvSpPr>
            <a:spLocks noGrp="1"/>
          </p:cNvSpPr>
          <p:nvPr>
            <p:ph type="sldNum" sz="quarter" idx="10"/>
          </p:nvPr>
        </p:nvSpPr>
        <p:spPr/>
        <p:txBody>
          <a:bodyPr/>
          <a:lstStyle/>
          <a:p>
            <a:fld id="{EB00079B-585D-49B4-A45C-6ABA6586B4CB}" type="slidenum">
              <a:rPr lang="en-US" smtClean="0"/>
              <a:t>30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 us begin</a:t>
            </a:r>
            <a:r>
              <a:rPr lang="en-US" altLang="en-US" baseline="0" dirty="0"/>
              <a:t> by answering the first question: what is financial aid?</a:t>
            </a:r>
          </a:p>
          <a:p>
            <a:pPr eaLnBrk="1" hangingPunct="1"/>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Financial aid is defined as m</a:t>
            </a:r>
            <a:r>
              <a:rPr lang="en-US" dirty="0"/>
              <a:t>onies received from the (4) major sources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Federal aid includes funding such as the Pell Grant, Federal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a:solidFill>
                  <a:schemeClr val="tx1"/>
                </a:solidFill>
                <a:effectLst/>
                <a:latin typeface="+mn-lt"/>
                <a:ea typeface="+mn-ea"/>
                <a:cs typeface="+mn-cs"/>
              </a:rPr>
              <a:t>Institutional aid are monies offered directly from the postsecondary school.</a:t>
            </a:r>
          </a:p>
          <a:p>
            <a:r>
              <a:rPr lang="en-US" sz="1200" kern="1200" dirty="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r>
              <a:rPr lang="en-US" altLang="en-US" baseline="0" dirty="0"/>
              <a:t>It is important to research and apply for each of these resources.  </a:t>
            </a:r>
          </a:p>
          <a:p>
            <a:pPr eaLnBrk="1" hangingPunct="1"/>
            <a:endParaRPr lang="en-US" altLang="en-US" baseline="0" dirty="0"/>
          </a:p>
          <a:p>
            <a:pPr eaLnBrk="1" hangingPunct="1"/>
            <a:r>
              <a:rPr lang="en-US" altLang="en-US" baseline="0" dirty="0"/>
              <a:t>Financial Aid  May also</a:t>
            </a:r>
            <a:r>
              <a:rPr lang="en-US" altLang="en-US" dirty="0"/>
              <a:t> viewed  into the following  </a:t>
            </a:r>
            <a:r>
              <a:rPr lang="en-US" altLang="en-US" baseline="0" dirty="0"/>
              <a:t>different categories:</a:t>
            </a:r>
          </a:p>
          <a:p>
            <a:pPr eaLnBrk="1" hangingPunct="1"/>
            <a:endParaRPr lang="en-US" altLang="en-US" baseline="0" dirty="0"/>
          </a:p>
          <a:p>
            <a:pPr eaLnBrk="1" hangingPunct="1"/>
            <a:r>
              <a:rPr lang="en-US" altLang="en-US" baseline="0" dirty="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a:p>
          <a:p>
            <a:pPr eaLnBrk="1" hangingPunct="1"/>
            <a:r>
              <a:rPr lang="en-US" altLang="en-US" baseline="0" dirty="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a:p>
          <a:p>
            <a:pPr eaLnBrk="1" hangingPunct="1"/>
            <a:r>
              <a:rPr lang="en-US" altLang="en-US" baseline="0" dirty="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a:p>
          <a:p>
            <a:pPr eaLnBrk="1" hangingPunct="1"/>
            <a:r>
              <a:rPr lang="en-US" altLang="en-US" baseline="0" dirty="0"/>
              <a:t>Merit-based – merit-based monies are available through a variety of avenues that we will discuss throughout today’s presentation. For example, Bright Futures is a merit-based program. </a:t>
            </a:r>
            <a:endParaRPr lang="en-US" altLang="en-US" dirty="0"/>
          </a:p>
          <a:p>
            <a:pPr eaLnBrk="1" hangingPunct="1"/>
            <a:endParaRPr lang="en-US" altLang="en-US" dirty="0"/>
          </a:p>
          <a:p>
            <a:pPr eaLnBrk="1" hangingPunct="1"/>
            <a:r>
              <a:rPr lang="en-US" altLang="en-US" dirty="0"/>
              <a:t>College costs include tuition, fees,</a:t>
            </a:r>
            <a:r>
              <a:rPr lang="en-US" altLang="en-US" baseline="0" dirty="0"/>
              <a:t> and books, along with </a:t>
            </a:r>
            <a:r>
              <a:rPr lang="en-US" altLang="en-US" dirty="0"/>
              <a:t>other expenses such as: transportation, food, housing, clothing and computer costs. Cost of attendance can vary from institution to institution,</a:t>
            </a:r>
            <a:r>
              <a:rPr lang="en-US" altLang="en-US" baseline="0" dirty="0"/>
              <a:t> so check your college’s website for additional information. Financial aid monies can be used toward all items included within the cost of attendance.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The cost of attendance (COA) varies  from institution to institution. There are also variances between in-state and out of state schools and whether the student lives on campus or off campus.  It is important to take this into consideration when researching at your options. </a:t>
            </a:r>
          </a:p>
          <a:p>
            <a:pPr eaLnBrk="1" hangingPunct="1"/>
            <a:endParaRPr lang="en-US" altLang="en-US" baseline="0" dirty="0"/>
          </a:p>
          <a:p>
            <a:pPr eaLnBrk="1" hangingPunct="1"/>
            <a:r>
              <a:rPr lang="en-US" altLang="en-US" baseline="0" dirty="0"/>
              <a:t>Cost of attendance traditionally includes</a:t>
            </a:r>
            <a:r>
              <a:rPr lang="en-US" altLang="en-US" dirty="0"/>
              <a:t> </a:t>
            </a:r>
            <a:r>
              <a:rPr lang="en-US" altLang="en-US" baseline="0" dirty="0"/>
              <a:t>both direct and indirect costs.</a:t>
            </a:r>
          </a:p>
          <a:p>
            <a:pPr eaLnBrk="1" hangingPunct="1"/>
            <a:r>
              <a:rPr lang="en-US" altLang="en-US" baseline="0" dirty="0"/>
              <a:t>Direct Costs include tuition and fees.</a:t>
            </a:r>
          </a:p>
          <a:p>
            <a:pPr eaLnBrk="1" hangingPunct="1"/>
            <a:r>
              <a:rPr lang="en-US" altLang="en-US" baseline="0" dirty="0"/>
              <a:t>Indirect costs include items such as books, food, transportation, housing, and computer.</a:t>
            </a:r>
          </a:p>
          <a:p>
            <a:pPr eaLnBrk="1" hangingPunct="1"/>
            <a:endParaRPr lang="en-US" altLang="en-US" baseline="0" dirty="0"/>
          </a:p>
          <a:p>
            <a:pPr eaLnBrk="1" hangingPunct="1"/>
            <a:r>
              <a:rPr lang="en-US" altLang="en-US" dirty="0"/>
              <a:t>A Great Resource to utilize: Net Price Calculator  </a:t>
            </a:r>
            <a:endParaRPr lang="en-US" altLang="en-US" baseline="0" dirty="0"/>
          </a:p>
          <a:p>
            <a:pPr eaLnBrk="1" hangingPunct="1"/>
            <a:r>
              <a:rPr lang="en-US" altLang="en-US" baseline="0" dirty="0"/>
              <a:t>Every school is now required to have a Net Price Calculator available.</a:t>
            </a:r>
          </a:p>
          <a:p>
            <a:pPr eaLnBrk="1" hangingPunct="1"/>
            <a:r>
              <a:rPr lang="en-US" altLang="en-US" baseline="0" dirty="0"/>
              <a:t>You can use the Net Price Calculator to assist in analyzing your </a:t>
            </a:r>
            <a:r>
              <a:rPr lang="en-US" altLang="en-US" dirty="0"/>
              <a:t>COA-Cost of Attendance at a specific school</a:t>
            </a:r>
            <a:r>
              <a:rPr lang="en-US" altLang="en-US" baseline="0" dirty="0"/>
              <a:t>. </a:t>
            </a:r>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eaLnBrk="1" hangingPunct="1"/>
            <a:r>
              <a:rPr lang="en-US" altLang="en-US" baseline="0" dirty="0"/>
              <a:t>As we outlined on the previous slide, college costs include both direct and indirect costs. </a:t>
            </a:r>
          </a:p>
          <a:p>
            <a:pPr eaLnBrk="1" hangingPunct="1"/>
            <a:endParaRPr lang="en-US" altLang="en-US" baseline="0" dirty="0"/>
          </a:p>
          <a:p>
            <a:pPr eaLnBrk="1" hangingPunct="1"/>
            <a:r>
              <a:rPr lang="en-US" altLang="en-US" baseline="0" dirty="0"/>
              <a:t>Let us briefly review the average </a:t>
            </a:r>
            <a:r>
              <a:rPr lang="en-US" altLang="en-US" u="sng" baseline="0" dirty="0"/>
              <a:t>direct cost </a:t>
            </a:r>
            <a:r>
              <a:rPr lang="en-US" altLang="en-US" u="none" baseline="0" dirty="0"/>
              <a:t>which is </a:t>
            </a:r>
            <a:r>
              <a:rPr lang="en-US" altLang="en-US" u="sng" baseline="0" dirty="0"/>
              <a:t>only tuition and fees</a:t>
            </a:r>
            <a:r>
              <a:rPr lang="en-US" altLang="en-US" u="none" baseline="0" dirty="0"/>
              <a:t> per year </a:t>
            </a:r>
            <a:r>
              <a:rPr lang="en-US" altLang="en-US" baseline="0" dirty="0"/>
              <a:t>at different types of institutions. </a:t>
            </a:r>
          </a:p>
          <a:p>
            <a:pPr eaLnBrk="1" hangingPunct="1"/>
            <a:endParaRPr lang="en-US" altLang="en-US" baseline="0" dirty="0"/>
          </a:p>
          <a:p>
            <a:pPr eaLnBrk="1" hangingPunct="1"/>
            <a:r>
              <a:rPr lang="en-US" altLang="en-US" dirty="0"/>
              <a:t>According to the College Board: The Average Yearly Tuition and Fees, </a:t>
            </a:r>
          </a:p>
          <a:p>
            <a:pPr eaLnBrk="1" hangingPunct="1"/>
            <a:endParaRPr lang="en-US" altLang="en-US" dirty="0"/>
          </a:p>
          <a:p>
            <a:pPr eaLnBrk="1" hangingPunct="1"/>
            <a:r>
              <a:rPr lang="en-US" altLang="en-US" dirty="0"/>
              <a:t>Nationally, In Florida Your specific school Direct Cost will be lower than the national average. </a:t>
            </a:r>
          </a:p>
          <a:p>
            <a:pPr eaLnBrk="1" hangingPunct="1"/>
            <a:endParaRPr lang="en-US" altLang="en-US" baseline="0" dirty="0"/>
          </a:p>
          <a:p>
            <a:pPr eaLnBrk="1" hangingPunct="1"/>
            <a:r>
              <a:rPr lang="en-US" altLang="en-US" baseline="0" dirty="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eaLnBrk="1" hangingPunct="1"/>
            <a:r>
              <a:rPr lang="en-US" altLang="en-US" baseline="0" dirty="0"/>
              <a:t>As we outlined on the previous slide, college costs include both direct and indirect costs. </a:t>
            </a:r>
          </a:p>
          <a:p>
            <a:pPr eaLnBrk="1" hangingPunct="1"/>
            <a:endParaRPr lang="en-US" altLang="en-US" baseline="0" dirty="0"/>
          </a:p>
          <a:p>
            <a:pPr eaLnBrk="1" hangingPunct="1"/>
            <a:r>
              <a:rPr lang="en-US" altLang="en-US" baseline="0" dirty="0"/>
              <a:t>Let us briefly review the average </a:t>
            </a:r>
            <a:r>
              <a:rPr lang="en-US" altLang="en-US" u="sng" baseline="0" dirty="0"/>
              <a:t>direct cost </a:t>
            </a:r>
            <a:r>
              <a:rPr lang="en-US" altLang="en-US" u="none" baseline="0" dirty="0"/>
              <a:t>which is </a:t>
            </a:r>
            <a:r>
              <a:rPr lang="en-US" altLang="en-US" u="sng" baseline="0" dirty="0"/>
              <a:t>only tuition and fees</a:t>
            </a:r>
            <a:r>
              <a:rPr lang="en-US" altLang="en-US" u="none" baseline="0" dirty="0"/>
              <a:t> per year </a:t>
            </a:r>
            <a:r>
              <a:rPr lang="en-US" altLang="en-US" baseline="0" dirty="0"/>
              <a:t>at different types of institutions. </a:t>
            </a:r>
          </a:p>
          <a:p>
            <a:pPr eaLnBrk="1" hangingPunct="1"/>
            <a:endParaRPr lang="en-US" altLang="en-US" baseline="0" dirty="0"/>
          </a:p>
          <a:p>
            <a:pPr eaLnBrk="1" hangingPunct="1"/>
            <a:r>
              <a:rPr lang="en-US" altLang="en-US" dirty="0"/>
              <a:t>According to the College Board: The Average Yearly Tuition and Fees, </a:t>
            </a:r>
          </a:p>
          <a:p>
            <a:pPr eaLnBrk="1" hangingPunct="1"/>
            <a:endParaRPr lang="en-US" altLang="en-US" dirty="0"/>
          </a:p>
          <a:p>
            <a:pPr eaLnBrk="1" hangingPunct="1"/>
            <a:r>
              <a:rPr lang="en-US" altLang="en-US" dirty="0"/>
              <a:t>Nationally, In Florida Your specific school Direct Cost will be lower than the national average. </a:t>
            </a:r>
          </a:p>
          <a:p>
            <a:pPr eaLnBrk="1" hangingPunct="1"/>
            <a:endParaRPr lang="en-US" altLang="en-US" baseline="0" dirty="0"/>
          </a:p>
          <a:p>
            <a:pPr eaLnBrk="1" hangingPunct="1"/>
            <a:r>
              <a:rPr lang="en-US" altLang="en-US" baseline="0" dirty="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dirty="0"/>
          </a:p>
        </p:txBody>
      </p:sp>
    </p:spTree>
    <p:extLst>
      <p:ext uri="{BB962C8B-B14F-4D97-AF65-F5344CB8AC3E}">
        <p14:creationId xmlns:p14="http://schemas.microsoft.com/office/powerpoint/2010/main" val="96209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Where does</a:t>
            </a:r>
            <a:r>
              <a:rPr lang="en-US" sz="1200" kern="1200" baseline="0" dirty="0">
                <a:solidFill>
                  <a:schemeClr val="tx1"/>
                </a:solidFill>
                <a:effectLst/>
                <a:latin typeface="+mn-lt"/>
                <a:ea typeface="+mn-ea"/>
                <a:cs typeface="+mn-cs"/>
              </a:rPr>
              <a:t> one </a:t>
            </a:r>
            <a:r>
              <a:rPr lang="en-US" sz="1200" kern="1200" dirty="0">
                <a:solidFill>
                  <a:schemeClr val="tx1"/>
                </a:solidFill>
                <a:effectLst/>
                <a:latin typeface="+mn-lt"/>
                <a:ea typeface="+mn-ea"/>
                <a:cs typeface="+mn-cs"/>
              </a:rPr>
              <a:t>find financial aid?  One essential step is completing the Free Application for Federal Student Aid (FAFSA). </a:t>
            </a:r>
          </a:p>
          <a:p>
            <a:r>
              <a:rPr lang="en-US" sz="1200" kern="1200" dirty="0">
                <a:solidFill>
                  <a:schemeClr val="tx1"/>
                </a:solidFill>
                <a:effectLst/>
                <a:latin typeface="+mn-lt"/>
                <a:ea typeface="+mn-ea"/>
                <a:cs typeface="+mn-cs"/>
              </a:rPr>
              <a:t>While filing the FAFSA is not required, it is used by many institutions to determine need based financial aid provided by the school for FEDERAL/STATE/Institutiona</a:t>
            </a:r>
            <a:r>
              <a:rPr lang="en-US" dirty="0"/>
              <a:t>l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note that the first letter in the acronym FAFSA stands for FREE.  Please make sure you are using the correct website: </a:t>
            </a:r>
            <a:r>
              <a:rPr lang="en-US" sz="1200" u="sng" kern="1200" dirty="0">
                <a:solidFill>
                  <a:schemeClr val="tx1"/>
                </a:solidFill>
                <a:effectLst/>
                <a:latin typeface="+mn-lt"/>
                <a:ea typeface="+mn-ea"/>
                <a:cs typeface="+mn-cs"/>
                <a:hlinkClick r:id="rId3" action="ppaction://hlinkfile"/>
              </a:rPr>
              <a:t>FAFSA.gov</a:t>
            </a:r>
            <a:r>
              <a:rPr lang="en-US" sz="1200" kern="1200" dirty="0">
                <a:solidFill>
                  <a:schemeClr val="tx1"/>
                </a:solidFill>
                <a:effectLst/>
                <a:latin typeface="+mn-lt"/>
                <a:ea typeface="+mn-ea"/>
                <a:cs typeface="+mn-cs"/>
              </a:rPr>
              <a:t>. or </a:t>
            </a:r>
            <a:r>
              <a:rPr lang="en-US" sz="1200" u="sng" kern="1200" dirty="0">
                <a:solidFill>
                  <a:schemeClr val="tx2"/>
                </a:solidFill>
                <a:effectLst/>
              </a:rPr>
              <a:t>StudentAid</a:t>
            </a:r>
            <a:r>
              <a:rPr lang="en-US" u="sng" dirty="0">
                <a:solidFill>
                  <a:schemeClr val="tx2"/>
                </a:solidFill>
              </a:rPr>
              <a:t>.gov</a:t>
            </a:r>
            <a:r>
              <a:rPr lang="en-US" dirty="0"/>
              <a:t> </a:t>
            </a:r>
            <a:r>
              <a:rPr lang="en-US" sz="1200" kern="1200" dirty="0">
                <a:solidFill>
                  <a:schemeClr val="tx1"/>
                </a:solidFill>
                <a:effectLst/>
                <a:latin typeface="+mn-lt"/>
                <a:ea typeface="+mn-ea"/>
                <a:cs typeface="+mn-cs"/>
              </a:rPr>
              <a:t> There are other websites that can assist you in completing the FAFSA for a fee. You do not need to pay someone to assist you in this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Three ways to submit the FAFSA: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On-line using your FSA ID to electronically</a:t>
            </a:r>
            <a:r>
              <a:rPr lang="en-US" sz="1200" kern="1200" baseline="0" dirty="0">
                <a:solidFill>
                  <a:schemeClr val="tx1"/>
                </a:solidFill>
                <a:effectLst/>
                <a:latin typeface="+mn-lt"/>
                <a:ea typeface="+mn-ea"/>
                <a:cs typeface="+mn-cs"/>
              </a:rPr>
              <a:t> sign the application</a:t>
            </a:r>
            <a:r>
              <a:rPr lang="en-US" sz="1200" kern="1200" dirty="0">
                <a:solidFill>
                  <a:schemeClr val="tx1"/>
                </a:solidFill>
                <a:effectLst/>
                <a:latin typeface="+mn-lt"/>
                <a:ea typeface="+mn-ea"/>
                <a:cs typeface="+mn-cs"/>
              </a:rPr>
              <a:t> –Highly Recommended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Submit information online and print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signature page  to be submitted by mail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Print out the entire PDF application from website and submit with signatures by mail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2023-24 application becomes available October 1. and not earlier!!</a:t>
            </a:r>
          </a:p>
          <a:p>
            <a:r>
              <a:rPr lang="en-US" sz="1200" kern="1200" dirty="0">
                <a:solidFill>
                  <a:schemeClr val="tx1"/>
                </a:solidFill>
                <a:effectLst/>
                <a:latin typeface="+mn-lt"/>
                <a:ea typeface="+mn-ea"/>
                <a:cs typeface="+mn-cs"/>
              </a:rPr>
              <a:t>Applicants will use their 2021 tax information to complete the FAFSA. (Review your institution’s website to determine the priority deadline as deadlines vary from institution to institution. Also, please note that it is highly advisable to complete the application electronically and to utilize the IRS data retrieval tool.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recommended to file a FAFSA each year a student attends a postsecondary institution.</a:t>
            </a:r>
          </a:p>
          <a:p>
            <a:pPr eaLnBrk="1" hangingPunct="1"/>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is a screenshot of www.fafsa.gov. The reason that we show</a:t>
            </a:r>
            <a:r>
              <a:rPr lang="en-US" altLang="en-US" baseline="0" dirty="0"/>
              <a:t> this screen shot is to ensure you are accessing the FREE website. If you feel that you need assistance in completing this application, there are built-in help resources available online. You can also reach out to a member of OSFA’s Outreach Services  team, your high school counselor or a financial aid professional at your institution. We can all help you at no cost.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dirty="0"/>
          </a:p>
        </p:txBody>
      </p:sp>
    </p:spTree>
    <p:extLst>
      <p:ext uri="{BB962C8B-B14F-4D97-AF65-F5344CB8AC3E}">
        <p14:creationId xmlns:p14="http://schemas.microsoft.com/office/powerpoint/2010/main" val="1162744131"/>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tags" Target="../tags/tag84.xml"/><Relationship Id="rId7" Type="http://schemas.openxmlformats.org/officeDocument/2006/relationships/tags" Target="../tags/tag4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41" Type="http://schemas.openxmlformats.org/officeDocument/2006/relationships/tags" Target="../tags/tag83.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4" Type="http://schemas.openxmlformats.org/officeDocument/2006/relationships/slideMaster" Target="../slideMasters/slideMaster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tags" Target="../tags/tag85.xml"/><Relationship Id="rId8" Type="http://schemas.openxmlformats.org/officeDocument/2006/relationships/tags" Target="../tags/tag50.xml"/><Relationship Id="rId3" Type="http://schemas.openxmlformats.org/officeDocument/2006/relationships/tags" Target="../tags/tag45.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custDataLst>
                    <p:tags r:id="rId41"/>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custDataLst>
                    <p:tags r:id="rId42"/>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custDataLst>
                    <p:tags r:id="rId43"/>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custDataLst>
                    <p:tags r:id="rId38"/>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custDataLst>
                    <p:tags r:id="rId39"/>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custDataLst>
                    <p:tags r:id="rId40"/>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custDataLst>
                    <p:tags r:id="rId35"/>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36"/>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custDataLst>
                    <p:tags r:id="rId37"/>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custDataLst>
                  <p:tags r:id="rId32"/>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custDataLst>
                  <p:tags r:id="rId33"/>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custDataLst>
                  <p:tags r:id="rId34"/>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custDataLst>
                <p:tags r:id="rId10"/>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custDataLst>
                <p:tags r:id="rId11"/>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12"/>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custDataLst>
                <p:tags r:id="rId13"/>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custDataLst>
                <p:tags r:id="rId14"/>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custDataLst>
                <p:tags r:id="rId15"/>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16"/>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custDataLst>
                <p:tags r:id="rId17"/>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18"/>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19"/>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custDataLst>
                <p:tags r:id="rId20"/>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21"/>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22"/>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custDataLst>
                <p:tags r:id="rId23"/>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custDataLst>
                <p:tags r:id="rId24"/>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custDataLst>
                <p:tags r:id="rId25"/>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custDataLst>
                <p:tags r:id="rId26"/>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custDataLst>
                <p:tags r:id="rId27"/>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custDataLst>
                <p:tags r:id="rId28"/>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custDataLst>
                <p:tags r:id="rId29"/>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custDataLst>
                <p:tags r:id="rId30"/>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custDataLst>
                <p:tags r:id="rId31"/>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custDataLst>
              <p:tags r:id="rId1"/>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custDataLst>
              <p:tags r:id="rId2"/>
            </p:custDataLst>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3"/>
            </p:custDataLst>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custDataLst>
              <p:tags r:id="rId4"/>
            </p:custDataLst>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5"/>
            </p:custDataLst>
          </p:nvPr>
        </p:nvSpPr>
        <p:spPr>
          <a:xfrm>
            <a:off x="4738744" y="1516828"/>
            <a:ext cx="2133600" cy="750981"/>
          </a:xfrm>
        </p:spPr>
        <p:txBody>
          <a:bodyPr anchor="b"/>
          <a:lstStyle>
            <a:lvl1pPr algn="l">
              <a:defRPr sz="2400"/>
            </a:lvl1pPr>
          </a:lstStyle>
          <a:p>
            <a:fld id="{0A98AF03-7270-45C2-A683-C5E353EF01A5}" type="datetime4">
              <a:rPr lang="en-US" smtClean="0"/>
              <a:pPr/>
              <a:t>August 25, 2022</a:t>
            </a:fld>
            <a:endParaRPr lang="en-US" dirty="0"/>
          </a:p>
        </p:txBody>
      </p:sp>
      <p:sp>
        <p:nvSpPr>
          <p:cNvPr id="50" name="Rectangle 49"/>
          <p:cNvSpPr/>
          <p:nvPr>
            <p:custDataLst>
              <p:tags r:id="rId6"/>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custDataLst>
              <p:tags r:id="rId7"/>
            </p:custDataLst>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custDataLst>
              <p:tags r:id="rId8"/>
            </p:custDataLst>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custDataLst>
              <p:tags r:id="rId9"/>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B5AFD-D735-4504-A039-ADEBB6448D55}" type="datetime4">
              <a:rPr lang="en-US" smtClean="0"/>
              <a:pPr/>
              <a:t>August 25,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C8118-FB93-4E87-B380-0175F2FE2167}" type="datetime4">
              <a:rPr lang="en-US" smtClean="0"/>
              <a:pPr/>
              <a:t>August 25,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custDataLst>
              <p:tags r:id="rId3"/>
            </p:custDataLst>
          </p:nvPr>
        </p:nvSpPr>
        <p:spPr/>
        <p:txBody>
          <a:bodyPr/>
          <a:lstStyle/>
          <a:p>
            <a:r>
              <a:rPr lang="en-US" dirty="0"/>
              <a:t>2017-18</a:t>
            </a:r>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August 25,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5" name="Date Placeholder 4"/>
          <p:cNvSpPr>
            <a:spLocks noGrp="1"/>
          </p:cNvSpPr>
          <p:nvPr>
            <p:ph type="dt" sz="half" idx="10"/>
            <p:custDataLst>
              <p:tags r:id="rId2"/>
            </p:custDataLst>
          </p:nvPr>
        </p:nvSpPr>
        <p:spPr/>
        <p:txBody>
          <a:bodyPr/>
          <a:lstStyle/>
          <a:p>
            <a:fld id="{9525A706-D8F2-4D1A-855A-CADC92600C26}" type="datetime4">
              <a:rPr lang="en-US" smtClean="0"/>
              <a:pPr/>
              <a:t>August 25, 2022</a:t>
            </a:fld>
            <a:endParaRPr lang="en-US" dirty="0"/>
          </a:p>
        </p:txBody>
      </p:sp>
      <p:sp>
        <p:nvSpPr>
          <p:cNvPr id="6" name="Footer Placeholder 5"/>
          <p:cNvSpPr>
            <a:spLocks noGrp="1"/>
          </p:cNvSpPr>
          <p:nvPr>
            <p:ph type="ftr" sz="quarter" idx="11"/>
            <p:custDataLst>
              <p:tags r:id="rId3"/>
            </p:custDataLst>
          </p:nvPr>
        </p:nvSpPr>
        <p:spPr/>
        <p:txBody>
          <a:bodyPr/>
          <a:lstStyle/>
          <a:p>
            <a:endParaRPr lang="en-US" dirty="0"/>
          </a:p>
        </p:txBody>
      </p:sp>
      <p:sp>
        <p:nvSpPr>
          <p:cNvPr id="7" name="Slide Number Placeholder 6"/>
          <p:cNvSpPr>
            <a:spLocks noGrp="1"/>
          </p:cNvSpPr>
          <p:nvPr>
            <p:ph type="sldNum" sz="quarter" idx="12"/>
            <p:custDataLst>
              <p:tags r:id="rId4"/>
            </p:custDataLst>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custDataLst>
              <p:tags r:id="rId5"/>
            </p:custDataLst>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custDataLst>
              <p:tags r:id="rId6"/>
            </p:custDataLst>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August 25,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27EC2-47FB-48A1-8644-C8A81DDAA119}" type="datetime4">
              <a:rPr lang="en-US" smtClean="0"/>
              <a:pPr/>
              <a:t>August 25,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25,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FC49BF1-FCD3-4395-8FF6-0047AF66228E}" type="datetime4">
              <a:rPr lang="en-US" smtClean="0"/>
              <a:pPr/>
              <a:t>August 25, 2022</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August 25, 2022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tags" Target="../tags/tag3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4.xml"/><Relationship Id="rId29" Type="http://schemas.openxmlformats.org/officeDocument/2006/relationships/tags" Target="../tags/tag17.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3" Type="http://schemas.openxmlformats.org/officeDocument/2006/relationships/tags" Target="../tags/tag4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52" Type="http://schemas.openxmlformats.org/officeDocument/2006/relationships/tags" Target="../tags/tag4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8" Type="http://schemas.openxmlformats.org/officeDocument/2006/relationships/slideLayout" Target="../slideLayouts/slideLayout8.xml"/><Relationship Id="rId51" Type="http://schemas.openxmlformats.org/officeDocument/2006/relationships/tags" Target="../tags/tag39.xml"/><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20" Type="http://schemas.openxmlformats.org/officeDocument/2006/relationships/tags" Target="../tags/tag8.xml"/><Relationship Id="rId41" Type="http://schemas.openxmlformats.org/officeDocument/2006/relationships/tags" Target="../tags/tag29.xml"/><Relationship Id="rId54" Type="http://schemas.openxmlformats.org/officeDocument/2006/relationships/tags" Target="../tags/tag4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tags" Target="../tags/tag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custDataLst>
                    <p:tags r:id="rId52"/>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custDataLst>
                    <p:tags r:id="rId53"/>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custDataLst>
                    <p:tags r:id="rId54"/>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custDataLst>
                    <p:tags r:id="rId49"/>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custDataLst>
                    <p:tags r:id="rId50"/>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custDataLst>
                    <p:tags r:id="rId51"/>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custDataLst>
                    <p:tags r:id="rId46"/>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custDataLst>
                    <p:tags r:id="rId47"/>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custDataLst>
                    <p:tags r:id="rId48"/>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custDataLst>
                  <p:tags r:id="rId43"/>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custDataLst>
                  <p:tags r:id="rId44"/>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custDataLst>
                  <p:tags r:id="rId45"/>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custDataLst>
                <p:tags r:id="rId21"/>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custDataLst>
                <p:tags r:id="rId22"/>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custDataLst>
                <p:tags r:id="rId23"/>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custDataLst>
                <p:tags r:id="rId24"/>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25"/>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custDataLst>
                <p:tags r:id="rId26"/>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custDataLst>
                <p:tags r:id="rId27"/>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custDataLst>
                <p:tags r:id="rId28"/>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custDataLst>
                <p:tags r:id="rId29"/>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30"/>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custDataLst>
                <p:tags r:id="rId31"/>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32"/>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33"/>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custDataLst>
                <p:tags r:id="rId34"/>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35"/>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36"/>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custDataLst>
                <p:tags r:id="rId37"/>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custDataLst>
                <p:tags r:id="rId38"/>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custDataLst>
                <p:tags r:id="rId39"/>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custDataLst>
                <p:tags r:id="rId40"/>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custDataLst>
                <p:tags r:id="rId41"/>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custDataLst>
                <p:tags r:id="rId42"/>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custDataLst>
              <p:tags r:id="rId13"/>
            </p:custDataLst>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custDataLst>
              <p:tags r:id="rId14"/>
            </p:custDataLst>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5"/>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custDataLst>
              <p:tags r:id="rId16"/>
            </p:custDataLst>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custDataLst>
              <p:tags r:id="rId17"/>
            </p:custDataLst>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18"/>
            </p:custDataLst>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August 25, 2022</a:t>
            </a:fld>
            <a:endParaRPr lang="en-US" dirty="0"/>
          </a:p>
        </p:txBody>
      </p:sp>
      <p:sp>
        <p:nvSpPr>
          <p:cNvPr id="5" name="Footer Placeholder 4"/>
          <p:cNvSpPr>
            <a:spLocks noGrp="1"/>
          </p:cNvSpPr>
          <p:nvPr>
            <p:ph type="ftr" sz="quarter" idx="3"/>
            <p:custDataLst>
              <p:tags r:id="rId19"/>
            </p:custDataLst>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custDataLst>
              <p:tags r:id="rId20"/>
            </p:custDataLst>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9.xml"/><Relationship Id="rId7" Type="http://schemas.openxmlformats.org/officeDocument/2006/relationships/image" Target="../media/image3.jpe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10.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34.xml"/><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37.xml"/><Relationship Id="rId7" Type="http://schemas.openxmlformats.org/officeDocument/2006/relationships/notesSlide" Target="../notesSlides/notesSlide17.xml"/><Relationship Id="rId12" Type="http://schemas.openxmlformats.org/officeDocument/2006/relationships/image" Target="../media/image6.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39.xml"/><Relationship Id="rId10" Type="http://schemas.openxmlformats.org/officeDocument/2006/relationships/image" Target="../media/image4.jpeg"/><Relationship Id="rId4" Type="http://schemas.openxmlformats.org/officeDocument/2006/relationships/tags" Target="../tags/tag138.xml"/><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4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18.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43.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4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19.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47.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0.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20.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1.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1.png"/><Relationship Id="rId3" Type="http://schemas.openxmlformats.org/officeDocument/2006/relationships/tags" Target="../tags/tag154.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1.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5.xm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8.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22.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9.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hyperlink" Target="http://www.floridastudentfinancialaid.org/SSFAD/PDF/BFEligibilityAwardChart.pdf" TargetMode="External"/><Relationship Id="rId13" Type="http://schemas.openxmlformats.org/officeDocument/2006/relationships/image" Target="../media/image6.jpeg"/><Relationship Id="rId3" Type="http://schemas.openxmlformats.org/officeDocument/2006/relationships/tags" Target="../tags/tag162.xml"/><Relationship Id="rId7" Type="http://schemas.openxmlformats.org/officeDocument/2006/relationships/hyperlink" Target="http://www.floridastudentfinancialaid.org/SSFAD/PDF/BFHandbookChapter1.pdf" TargetMode="External"/><Relationship Id="rId12" Type="http://schemas.openxmlformats.org/officeDocument/2006/relationships/image" Target="../media/image5.jpe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23.xml"/><Relationship Id="rId11"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3.jpeg"/><Relationship Id="rId4" Type="http://schemas.openxmlformats.org/officeDocument/2006/relationships/tags" Target="../tags/tag163.xml"/><Relationship Id="rId9" Type="http://schemas.openxmlformats.org/officeDocument/2006/relationships/image" Target="../media/image2.jpeg"/><Relationship Id="rId14" Type="http://schemas.openxmlformats.org/officeDocument/2006/relationships/image" Target="../media/image7.jpg"/></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66.xml"/><Relationship Id="rId7" Type="http://schemas.openxmlformats.org/officeDocument/2006/relationships/notesSlide" Target="../notesSlides/notesSlide24.xml"/><Relationship Id="rId12" Type="http://schemas.openxmlformats.org/officeDocument/2006/relationships/image" Target="../media/image6.jpe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68.xml"/><Relationship Id="rId10" Type="http://schemas.openxmlformats.org/officeDocument/2006/relationships/image" Target="../media/image4.jpeg"/><Relationship Id="rId4" Type="http://schemas.openxmlformats.org/officeDocument/2006/relationships/tags" Target="../tags/tag167.xml"/><Relationship Id="rId9" Type="http://schemas.openxmlformats.org/officeDocument/2006/relationships/image" Target="../media/image3.jpeg"/><Relationship Id="rId14" Type="http://schemas.openxmlformats.org/officeDocument/2006/relationships/hyperlink" Target="https://www.floridastudentfinancialaidsg.org/pdf/nm4c_brochure.pdf"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71.xml"/><Relationship Id="rId7" Type="http://schemas.openxmlformats.org/officeDocument/2006/relationships/notesSlide" Target="../notesSlides/notesSlide25.xml"/><Relationship Id="rId12" Type="http://schemas.openxmlformats.org/officeDocument/2006/relationships/image" Target="../media/image6.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73.xml"/><Relationship Id="rId10" Type="http://schemas.openxmlformats.org/officeDocument/2006/relationships/image" Target="../media/image4.jpeg"/><Relationship Id="rId4" Type="http://schemas.openxmlformats.org/officeDocument/2006/relationships/tags" Target="../tags/tag172.xml"/><Relationship Id="rId9" Type="http://schemas.openxmlformats.org/officeDocument/2006/relationships/image" Target="../media/image3.jpeg"/><Relationship Id="rId14" Type="http://schemas.openxmlformats.org/officeDocument/2006/relationships/hyperlink" Target="http://www.fastweb.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ftc.gov/" TargetMode="External"/><Relationship Id="rId13" Type="http://schemas.openxmlformats.org/officeDocument/2006/relationships/image" Target="../media/image6.jpeg"/><Relationship Id="rId3" Type="http://schemas.openxmlformats.org/officeDocument/2006/relationships/tags" Target="../tags/tag176.xml"/><Relationship Id="rId7" Type="http://schemas.openxmlformats.org/officeDocument/2006/relationships/hyperlink" Target="http://www.finaid.org/" TargetMode="External"/><Relationship Id="rId12" Type="http://schemas.openxmlformats.org/officeDocument/2006/relationships/image" Target="../media/image5.jpe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notesSlide" Target="../notesSlides/notesSlide26.xml"/><Relationship Id="rId11"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3.jpeg"/><Relationship Id="rId4" Type="http://schemas.openxmlformats.org/officeDocument/2006/relationships/tags" Target="../tags/tag177.xml"/><Relationship Id="rId9" Type="http://schemas.openxmlformats.org/officeDocument/2006/relationships/image" Target="../media/image2.jpeg"/><Relationship Id="rId14"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jpe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3.jpeg"/><Relationship Id="rId2" Type="http://schemas.openxmlformats.org/officeDocument/2006/relationships/tags" Target="../tags/tag179.xml"/><Relationship Id="rId16" Type="http://schemas.openxmlformats.org/officeDocument/2006/relationships/image" Target="../media/image7.jpg"/><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2.jpeg"/><Relationship Id="rId5" Type="http://schemas.openxmlformats.org/officeDocument/2006/relationships/tags" Target="../tags/tag182.xml"/><Relationship Id="rId15" Type="http://schemas.openxmlformats.org/officeDocument/2006/relationships/image" Target="../media/image6.jpeg"/><Relationship Id="rId10" Type="http://schemas.openxmlformats.org/officeDocument/2006/relationships/hyperlink" Target="http://www.mappingyourfuture.org/" TargetMode="External"/><Relationship Id="rId4" Type="http://schemas.openxmlformats.org/officeDocument/2006/relationships/tags" Target="../tags/tag181.xml"/><Relationship Id="rId9" Type="http://schemas.openxmlformats.org/officeDocument/2006/relationships/notesSlide" Target="../notesSlides/notesSlide27.xml"/><Relationship Id="rId14"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87.xml"/><Relationship Id="rId7" Type="http://schemas.openxmlformats.org/officeDocument/2006/relationships/notesSlide" Target="../notesSlides/notesSlide28.xml"/><Relationship Id="rId12" Type="http://schemas.openxmlformats.org/officeDocument/2006/relationships/image" Target="../media/image6.jpe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89.xml"/><Relationship Id="rId10" Type="http://schemas.openxmlformats.org/officeDocument/2006/relationships/image" Target="../media/image4.jpeg"/><Relationship Id="rId4" Type="http://schemas.openxmlformats.org/officeDocument/2006/relationships/tags" Target="../tags/tag188.xml"/><Relationship Id="rId9" Type="http://schemas.openxmlformats.org/officeDocument/2006/relationships/image" Target="../media/image3.jpeg"/><Relationship Id="rId14" Type="http://schemas.openxmlformats.org/officeDocument/2006/relationships/hyperlink" Target="http://www.navigatingyourfutur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3.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92.xml"/><Relationship Id="rId7" Type="http://schemas.openxmlformats.org/officeDocument/2006/relationships/hyperlink" Target="mailto:osfa@fldoe.org" TargetMode="External"/><Relationship Id="rId12" Type="http://schemas.openxmlformats.org/officeDocument/2006/relationships/image" Target="../media/image6.jpe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30.xml"/><Relationship Id="rId11" Type="http://schemas.openxmlformats.org/officeDocument/2006/relationships/image" Target="../media/image5.jpeg"/><Relationship Id="rId5" Type="http://schemas.openxmlformats.org/officeDocument/2006/relationships/slideLayout" Target="../slideLayouts/slideLayout2.xml"/><Relationship Id="rId10" Type="http://schemas.openxmlformats.org/officeDocument/2006/relationships/image" Target="../media/image4.jpeg"/><Relationship Id="rId4" Type="http://schemas.openxmlformats.org/officeDocument/2006/relationships/tags" Target="../tags/tag193.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4.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7.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0.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5.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1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14.xml"/><Relationship Id="rId7" Type="http://schemas.openxmlformats.org/officeDocument/2006/relationships/notesSlide" Target="../notesSlides/notesSlide6.xml"/><Relationship Id="rId12" Type="http://schemas.openxmlformats.org/officeDocument/2006/relationships/image" Target="../media/image6.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16.xml"/><Relationship Id="rId10" Type="http://schemas.openxmlformats.org/officeDocument/2006/relationships/image" Target="../media/image4.jpeg"/><Relationship Id="rId4" Type="http://schemas.openxmlformats.org/officeDocument/2006/relationships/tags" Target="../tags/tag115.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19.xml"/><Relationship Id="rId7" Type="http://schemas.openxmlformats.org/officeDocument/2006/relationships/notesSlide" Target="../notesSlides/notesSlide7.xml"/><Relationship Id="rId12" Type="http://schemas.openxmlformats.org/officeDocument/2006/relationships/image" Target="../media/image6.jpe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21.xml"/><Relationship Id="rId10" Type="http://schemas.openxmlformats.org/officeDocument/2006/relationships/image" Target="../media/image4.jpeg"/><Relationship Id="rId4" Type="http://schemas.openxmlformats.org/officeDocument/2006/relationships/tags" Target="../tags/tag120.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24.xml"/><Relationship Id="rId7" Type="http://schemas.openxmlformats.org/officeDocument/2006/relationships/notesSlide" Target="../notesSlides/notesSlide8.xml"/><Relationship Id="rId12" Type="http://schemas.openxmlformats.org/officeDocument/2006/relationships/image" Target="../media/image6.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26.xml"/><Relationship Id="rId10" Type="http://schemas.openxmlformats.org/officeDocument/2006/relationships/image" Target="../media/image4.jpeg"/><Relationship Id="rId4" Type="http://schemas.openxmlformats.org/officeDocument/2006/relationships/tags" Target="../tags/tag125.xml"/><Relationship Id="rId9" Type="http://schemas.openxmlformats.org/officeDocument/2006/relationships/image" Target="../media/image3.jpeg"/><Relationship Id="rId14" Type="http://schemas.openxmlformats.org/officeDocument/2006/relationships/hyperlink" Target="http://www.fafsa.gov/"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9.xml"/><Relationship Id="rId7" Type="http://schemas.openxmlformats.org/officeDocument/2006/relationships/image" Target="../media/image2.jpeg"/><Relationship Id="rId12" Type="http://schemas.openxmlformats.org/officeDocument/2006/relationships/image" Target="../media/image8.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9.xml"/><Relationship Id="rId11" Type="http://schemas.openxmlformats.org/officeDocument/2006/relationships/image" Target="../media/image7.jp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30.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733365" y="3276600"/>
            <a:ext cx="3313355" cy="2362200"/>
          </a:xfrm>
        </p:spPr>
        <p:txBody>
          <a:bodyPr>
            <a:normAutofit fontScale="90000"/>
          </a:bodyPr>
          <a:lstStyle/>
          <a:p>
            <a:r>
              <a:rPr lang="en-US" dirty="0"/>
              <a:t>Financial Aid Overview</a:t>
            </a:r>
            <a:br>
              <a:rPr lang="en-US" dirty="0"/>
            </a:br>
            <a:br>
              <a:rPr lang="en-US" dirty="0"/>
            </a:br>
            <a:br>
              <a:rPr lang="en-US" dirty="0"/>
            </a:br>
            <a:r>
              <a:rPr lang="en-US" sz="2000" dirty="0"/>
              <a:t>2022-2023 High School Students </a:t>
            </a:r>
            <a:br>
              <a:rPr lang="en-US" sz="2000" dirty="0"/>
            </a:br>
            <a:r>
              <a:rPr lang="en-US" sz="2000" dirty="0"/>
              <a:t>2023-2024</a:t>
            </a:r>
            <a:br>
              <a:rPr lang="en-US" sz="2000" dirty="0"/>
            </a:br>
            <a:r>
              <a:rPr lang="en-US" sz="2000" dirty="0"/>
              <a:t>Postsecondary Year  </a:t>
            </a:r>
          </a:p>
        </p:txBody>
      </p:sp>
      <p:sp>
        <p:nvSpPr>
          <p:cNvPr id="5" name="Footer Placeholder 4"/>
          <p:cNvSpPr>
            <a:spLocks noGrp="1"/>
          </p:cNvSpPr>
          <p:nvPr>
            <p:ph type="ftr" sz="quarter" idx="11"/>
            <p:custDataLst>
              <p:tags r:id="rId2"/>
            </p:custDataLst>
          </p:nvPr>
        </p:nvSpPr>
        <p:spPr/>
        <p:txBody>
          <a:bodyPr>
            <a:normAutofit fontScale="92500"/>
          </a:bodyPr>
          <a:lstStyle/>
          <a:p>
            <a:r>
              <a:rPr lang="en-US" dirty="0"/>
              <a:t>Office of Student Financial Assistance</a:t>
            </a:r>
          </a:p>
        </p:txBody>
      </p:sp>
      <p:sp>
        <p:nvSpPr>
          <p:cNvPr id="6" name="Slide Number Placeholder 5"/>
          <p:cNvSpPr>
            <a:spLocks noGrp="1"/>
          </p:cNvSpPr>
          <p:nvPr>
            <p:ph type="sldNum" sz="quarter" idx="12"/>
            <p:custDataLst>
              <p:tags r:id="rId3"/>
            </p:custDataLst>
          </p:nvPr>
        </p:nvSpPr>
        <p:spPr/>
        <p:txBody>
          <a:bodyPr/>
          <a:lstStyle/>
          <a:p>
            <a:fld id="{8B37D5FE-740C-46F5-801A-FA5477D9711F}" type="slidenum">
              <a:rPr lang="en-US" smtClean="0"/>
              <a:pPr/>
              <a:t>1</a:t>
            </a:fld>
            <a:endParaRPr lang="en-US" dirty="0"/>
          </a:p>
        </p:txBody>
      </p:sp>
      <p:grpSp>
        <p:nvGrpSpPr>
          <p:cNvPr id="10" name="Group 10"/>
          <p:cNvGrpSpPr>
            <a:grpSpLocks/>
          </p:cNvGrpSpPr>
          <p:nvPr/>
        </p:nvGrpSpPr>
        <p:grpSpPr bwMode="auto">
          <a:xfrm>
            <a:off x="0" y="0"/>
            <a:ext cx="1141112" cy="6858000"/>
            <a:chOff x="-11773" y="1447800"/>
            <a:chExt cx="1154773" cy="5089525"/>
          </a:xfrm>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553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Getting Started</a:t>
            </a:r>
          </a:p>
        </p:txBody>
      </p:sp>
      <p:sp>
        <p:nvSpPr>
          <p:cNvPr id="3" name="Content Placeholder 2"/>
          <p:cNvSpPr>
            <a:spLocks noGrp="1"/>
          </p:cNvSpPr>
          <p:nvPr>
            <p:ph idx="1"/>
            <p:custDataLst>
              <p:tags r:id="rId2"/>
            </p:custDataLst>
          </p:nvPr>
        </p:nvSpPr>
        <p:spPr>
          <a:xfrm>
            <a:off x="1524001" y="2323652"/>
            <a:ext cx="6705600" cy="3508977"/>
          </a:xfrm>
        </p:spPr>
        <p:txBody>
          <a:bodyPr>
            <a:normAutofit fontScale="85000" lnSpcReduction="20000"/>
          </a:bodyPr>
          <a:lstStyle/>
          <a:p>
            <a:r>
              <a:rPr lang="en-US" dirty="0"/>
              <a:t>Gather important data </a:t>
            </a:r>
          </a:p>
          <a:p>
            <a:r>
              <a:rPr lang="en-US" dirty="0"/>
              <a:t>Monitor priority deadlines </a:t>
            </a:r>
          </a:p>
          <a:p>
            <a:pPr lvl="1"/>
            <a:r>
              <a:rPr lang="en-US" dirty="0"/>
              <a:t>State and institutional deadlines vary </a:t>
            </a:r>
          </a:p>
          <a:p>
            <a:r>
              <a:rPr lang="en-US" dirty="0"/>
              <a:t>Confirm FAFSA dependency versus independency requirements</a:t>
            </a:r>
          </a:p>
          <a:p>
            <a:pPr lvl="1"/>
            <a:r>
              <a:rPr lang="en-US" dirty="0"/>
              <a:t>Dependent students are required to include parental information</a:t>
            </a:r>
          </a:p>
          <a:p>
            <a:pPr lvl="1"/>
            <a:r>
              <a:rPr lang="en-US" dirty="0"/>
              <a:t>Independent students are not required to include parental information</a:t>
            </a:r>
          </a:p>
          <a:p>
            <a:r>
              <a:rPr lang="en-US" dirty="0"/>
              <a:t>Search for school codes </a:t>
            </a:r>
          </a:p>
          <a:p>
            <a:r>
              <a:rPr lang="en-US" dirty="0"/>
              <a:t>Plan to sign and submit online using the Federal Student Aid (FSA) ID and FSA Password</a:t>
            </a:r>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4027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Were you born before January 1, 2000?</a:t>
            </a:r>
          </a:p>
          <a:p>
            <a:r>
              <a:rPr lang="en-US" dirty="0"/>
              <a:t>As of today are you married?</a:t>
            </a:r>
          </a:p>
          <a:p>
            <a:r>
              <a:rPr lang="en-US" dirty="0"/>
              <a:t>At the beginning of the 2023-24 school year, will you be working on a master’s or doctorate program (such as an MA, MBA, MD, JD, PhD, </a:t>
            </a:r>
            <a:r>
              <a:rPr lang="en-US" dirty="0" err="1"/>
              <a:t>EdD</a:t>
            </a:r>
            <a:r>
              <a:rPr lang="en-US" dirty="0"/>
              <a:t>, or graduate certificate, etc.)?</a:t>
            </a:r>
          </a:p>
          <a:p>
            <a:r>
              <a:rPr lang="en-US" dirty="0"/>
              <a:t>Are you currently serving on active duty in the U.S. Armed Forces for purposes other than training?</a:t>
            </a:r>
          </a:p>
          <a:p>
            <a:r>
              <a:rPr lang="en-US" dirty="0"/>
              <a:t>Are you a veteran of the U.S. Armed Forces?</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11</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638800" y="5587932"/>
            <a:ext cx="3153076" cy="1055364"/>
          </a:xfrm>
          <a:prstGeom prst="rect">
            <a:avLst/>
          </a:prstGeom>
        </p:spPr>
      </p:pic>
    </p:spTree>
    <p:extLst>
      <p:ext uri="{BB962C8B-B14F-4D97-AF65-F5344CB8AC3E}">
        <p14:creationId xmlns:p14="http://schemas.microsoft.com/office/powerpoint/2010/main" val="240784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Do you now have or will you have children who will receive more than half of their support from you between July 1, 2023 and June 30, 2024?</a:t>
            </a:r>
          </a:p>
          <a:p>
            <a:r>
              <a:rPr lang="en-US" dirty="0"/>
              <a:t>Do you have dependents (other than your children or spouse) who live with you and who receive more than half of their support from you, now and through June 30, 2024?</a:t>
            </a:r>
          </a:p>
          <a:p>
            <a:r>
              <a:rPr lang="en-US" dirty="0"/>
              <a:t>At any time since you turned age 13, were both your parents deceased, were you in foster care or were you a dependent or ward of the court?</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12</a:t>
            </a:fld>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24389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As determined by a court in your state of legal residence, are you or were you an emancipated minor?</a:t>
            </a:r>
          </a:p>
          <a:p>
            <a:r>
              <a:rPr lang="en-US" dirty="0">
                <a:solidFill>
                  <a:schemeClr val="tx1"/>
                </a:solidFill>
              </a:rPr>
              <a:t>Does someone other than your parent or stepparent have legal guardianship of you, as determined by a court in your state of legal residence?</a:t>
            </a:r>
          </a:p>
          <a:p>
            <a:r>
              <a:rPr lang="en-US" dirty="0">
                <a:solidFill>
                  <a:schemeClr val="tx1"/>
                </a:solidFill>
              </a:rPr>
              <a:t>At any time on or after July 1, 2022, did your </a:t>
            </a:r>
            <a:r>
              <a:rPr lang="en-US" b="1" dirty="0">
                <a:solidFill>
                  <a:schemeClr val="tx1"/>
                </a:solidFill>
              </a:rPr>
              <a:t>high school or school district homeless liaison </a:t>
            </a:r>
            <a:r>
              <a:rPr lang="en-US" dirty="0">
                <a:solidFill>
                  <a:schemeClr val="tx1"/>
                </a:solidFill>
              </a:rPr>
              <a:t>determine that you were an unaccompanied youth who was homeless or were self-supporting and at risk of being homeless?</a:t>
            </a:r>
          </a:p>
          <a:p>
            <a:endParaRPr lang="en-US" dirty="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13</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288005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85000" lnSpcReduction="20000"/>
          </a:bodyPr>
          <a:lstStyle/>
          <a:p>
            <a:r>
              <a:rPr lang="en-US" dirty="0"/>
              <a:t>At any time on or after July 1, 2022, did the director of an emergency shelter or transitional housing program </a:t>
            </a:r>
            <a:r>
              <a:rPr lang="en-US" b="1" dirty="0"/>
              <a:t>funded by the U.S. Department of Housing and Urban Development</a:t>
            </a:r>
            <a:r>
              <a:rPr lang="en-US" dirty="0"/>
              <a:t> determine that you were an unaccompanied youth who was homeless or were self-supporting and at risk of being homeless?</a:t>
            </a:r>
          </a:p>
          <a:p>
            <a:r>
              <a:rPr lang="en-US" dirty="0"/>
              <a:t>At any time on or after July 1, 2022, did the </a:t>
            </a:r>
            <a:r>
              <a:rPr lang="en-US" b="1" dirty="0"/>
              <a:t>director of a runaway or homeless youth basic center or transitional living program </a:t>
            </a:r>
            <a:r>
              <a:rPr lang="en-US" dirty="0"/>
              <a:t>determine that you were an unaccompanied youth who was homeless or were self-supporting and at risk of being homeless?</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14</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160419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Parent?</a:t>
            </a:r>
          </a:p>
        </p:txBody>
      </p:sp>
      <p:sp>
        <p:nvSpPr>
          <p:cNvPr id="3" name="Content Placeholder 2"/>
          <p:cNvSpPr>
            <a:spLocks noGrp="1"/>
          </p:cNvSpPr>
          <p:nvPr>
            <p:ph idx="1"/>
          </p:nvPr>
        </p:nvSpPr>
        <p:spPr/>
        <p:txBody>
          <a:bodyPr>
            <a:normAutofit fontScale="92500" lnSpcReduction="10000"/>
          </a:bodyPr>
          <a:lstStyle/>
          <a:p>
            <a:r>
              <a:rPr lang="en-US" dirty="0"/>
              <a:t>A legal parent includes a biological or adoptive parent, or a person that the state has determined to be your parent (for example, when a state allows another person’s name to be listed as a parent on a birth certificate). </a:t>
            </a:r>
          </a:p>
          <a:p>
            <a:r>
              <a:rPr lang="en-US" dirty="0"/>
              <a:t>Grandparents, foster parents, legal guardians, older brothers or sisters, widowed stepparents, and aunts and uncles are not considered parents unless they have legally adopted you.</a:t>
            </a:r>
          </a:p>
        </p:txBody>
      </p:sp>
      <p:sp>
        <p:nvSpPr>
          <p:cNvPr id="6" name="Slide Number Placeholder 5"/>
          <p:cNvSpPr>
            <a:spLocks noGrp="1"/>
          </p:cNvSpPr>
          <p:nvPr>
            <p:ph type="sldNum" sz="quarter" idx="12"/>
          </p:nvPr>
        </p:nvSpPr>
        <p:spPr/>
        <p:txBody>
          <a:bodyPr/>
          <a:lstStyle/>
          <a:p>
            <a:fld id="{8B37D5FE-740C-46F5-801A-FA5477D9711F}" type="slidenum">
              <a:rPr lang="en-US" smtClean="0"/>
              <a:pPr/>
              <a:t>15</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358411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 Marital Status </a:t>
            </a:r>
          </a:p>
        </p:txBody>
      </p:sp>
      <p:sp>
        <p:nvSpPr>
          <p:cNvPr id="3" name="Content Placeholder 2"/>
          <p:cNvSpPr>
            <a:spLocks noGrp="1"/>
          </p:cNvSpPr>
          <p:nvPr>
            <p:ph idx="1"/>
          </p:nvPr>
        </p:nvSpPr>
        <p:spPr/>
        <p:txBody>
          <a:bodyPr>
            <a:normAutofit/>
          </a:bodyPr>
          <a:lstStyle/>
          <a:p>
            <a:r>
              <a:rPr lang="en-US" dirty="0"/>
              <a:t>Never Married</a:t>
            </a:r>
          </a:p>
          <a:p>
            <a:r>
              <a:rPr lang="en-US" dirty="0"/>
              <a:t>Unmarried but living together</a:t>
            </a:r>
          </a:p>
          <a:p>
            <a:r>
              <a:rPr lang="en-US" dirty="0"/>
              <a:t>Married</a:t>
            </a:r>
          </a:p>
          <a:p>
            <a:r>
              <a:rPr lang="en-US" dirty="0"/>
              <a:t>Remarried</a:t>
            </a:r>
          </a:p>
          <a:p>
            <a:r>
              <a:rPr lang="en-US" dirty="0"/>
              <a:t>Divorced or separated</a:t>
            </a:r>
          </a:p>
          <a:p>
            <a:r>
              <a:rPr lang="en-US" dirty="0">
                <a:solidFill>
                  <a:schemeClr val="tx1"/>
                </a:solidFill>
              </a:rPr>
              <a:t>Widowed</a:t>
            </a:r>
          </a:p>
        </p:txBody>
      </p:sp>
      <p:sp>
        <p:nvSpPr>
          <p:cNvPr id="6" name="Slide Number Placeholder 5"/>
          <p:cNvSpPr>
            <a:spLocks noGrp="1"/>
          </p:cNvSpPr>
          <p:nvPr>
            <p:ph type="sldNum" sz="quarter" idx="12"/>
          </p:nvPr>
        </p:nvSpPr>
        <p:spPr/>
        <p:txBody>
          <a:bodyPr/>
          <a:lstStyle/>
          <a:p>
            <a:fld id="{8B37D5FE-740C-46F5-801A-FA5477D9711F}" type="slidenum">
              <a:rPr lang="en-US" smtClean="0"/>
              <a:pPr/>
              <a:t>16</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04389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Student Aid Report (SAR)</a:t>
            </a:r>
          </a:p>
        </p:txBody>
      </p:sp>
      <p:sp>
        <p:nvSpPr>
          <p:cNvPr id="3" name="Content Placeholder 2"/>
          <p:cNvSpPr>
            <a:spLocks noGrp="1"/>
          </p:cNvSpPr>
          <p:nvPr>
            <p:ph idx="1"/>
            <p:custDataLst>
              <p:tags r:id="rId2"/>
            </p:custDataLst>
          </p:nvPr>
        </p:nvSpPr>
        <p:spPr>
          <a:xfrm>
            <a:off x="1371601" y="2323652"/>
            <a:ext cx="6400800" cy="3508977"/>
          </a:xfrm>
        </p:spPr>
        <p:txBody>
          <a:bodyPr>
            <a:normAutofit fontScale="77500" lnSpcReduction="20000"/>
          </a:bodyPr>
          <a:lstStyle/>
          <a:p>
            <a:r>
              <a:rPr lang="en-US" dirty="0"/>
              <a:t>Provides basic information about federal student aid eligibility</a:t>
            </a:r>
          </a:p>
          <a:p>
            <a:r>
              <a:rPr lang="en-US" dirty="0"/>
              <a:t>Received (after you submit the FAFSA) via email within 3-5 days if you provided an email address</a:t>
            </a:r>
          </a:p>
          <a:p>
            <a:pPr lvl="1"/>
            <a:r>
              <a:rPr lang="en-US" dirty="0"/>
              <a:t>Received via mail within 7-10 days if you did not provide an email address </a:t>
            </a:r>
          </a:p>
          <a:p>
            <a:r>
              <a:rPr lang="en-US" dirty="0"/>
              <a:t>Correct errors, if needed</a:t>
            </a:r>
          </a:p>
          <a:p>
            <a:r>
              <a:rPr lang="en-US" dirty="0"/>
              <a:t>Will contain an expected family contribution (EFC) </a:t>
            </a:r>
          </a:p>
          <a:p>
            <a:pPr lvl="1"/>
            <a:r>
              <a:rPr lang="en-US" dirty="0"/>
              <a:t>Assists institutions in the financial aid award packaging process</a:t>
            </a:r>
          </a:p>
          <a:p>
            <a:r>
              <a:rPr lang="en-US" sz="2600" b="1" dirty="0"/>
              <a:t>COA-EFC=Financial need 	</a:t>
            </a:r>
            <a:r>
              <a:rPr lang="en-US" dirty="0"/>
              <a:t>			</a:t>
            </a:r>
          </a:p>
          <a:p>
            <a:pPr lvl="4"/>
            <a:endParaRPr lang="en-US" dirty="0"/>
          </a:p>
          <a:p>
            <a:pPr lvl="1"/>
            <a:endParaRPr lang="en-US" dirty="0"/>
          </a:p>
          <a:p>
            <a:pPr marL="365760" lvl="1"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52263" y="6521451"/>
            <a:ext cx="8045792" cy="369332"/>
          </a:xfrm>
          <a:prstGeom prst="rect">
            <a:avLst/>
          </a:prstGeom>
        </p:spPr>
        <p:txBody>
          <a:bodyPr wrap="none">
            <a:spAutoFit/>
          </a:bodyPr>
          <a:lstStyle/>
          <a:p>
            <a:r>
              <a:rPr lang="en-US" dirty="0">
                <a:solidFill>
                  <a:schemeClr val="bg1"/>
                </a:solidFill>
              </a:rPr>
              <a:t>Cost of attendance less expected family contribution = financial need</a:t>
            </a:r>
            <a:endParaRPr lang="en-US" dirty="0"/>
          </a:p>
        </p:txBody>
      </p:sp>
    </p:spTree>
    <p:extLst>
      <p:ext uri="{BB962C8B-B14F-4D97-AF65-F5344CB8AC3E}">
        <p14:creationId xmlns:p14="http://schemas.microsoft.com/office/powerpoint/2010/main" val="1855961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1" y="1295400"/>
            <a:ext cx="6400800" cy="951464"/>
          </a:xfrm>
        </p:spPr>
        <p:txBody>
          <a:bodyPr>
            <a:normAutofit/>
          </a:bodyPr>
          <a:lstStyle/>
          <a:p>
            <a:r>
              <a:rPr lang="en-US" dirty="0"/>
              <a:t>Additional Information</a:t>
            </a:r>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r>
              <a:rPr lang="en-US" dirty="0"/>
              <a:t>Contact institution to determine award disbursement process</a:t>
            </a:r>
          </a:p>
          <a:p>
            <a:r>
              <a:rPr lang="en-US" dirty="0"/>
              <a:t>Contact institution for special circumstances or professional judgment needs</a:t>
            </a:r>
          </a:p>
          <a:p>
            <a:r>
              <a:rPr lang="en-US" dirty="0"/>
              <a:t>Contact institution to determine what other types of aid applications are available</a:t>
            </a:r>
          </a:p>
          <a:p>
            <a:r>
              <a:rPr lang="en-US" dirty="0"/>
              <a:t>Use student loans as a </a:t>
            </a:r>
            <a:r>
              <a:rPr lang="en-US" b="1" dirty="0"/>
              <a:t>LAST RESORT</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87335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237993"/>
            <a:ext cx="6400800" cy="801136"/>
          </a:xfrm>
        </p:spPr>
        <p:txBody>
          <a:bodyPr>
            <a:normAutofit/>
          </a:bodyPr>
          <a:lstStyle/>
          <a:p>
            <a:r>
              <a:rPr lang="en-US" dirty="0"/>
              <a:t>Additional Information</a:t>
            </a:r>
          </a:p>
        </p:txBody>
      </p:sp>
      <p:sp>
        <p:nvSpPr>
          <p:cNvPr id="3" name="Content Placeholder 2"/>
          <p:cNvSpPr>
            <a:spLocks noGrp="1"/>
          </p:cNvSpPr>
          <p:nvPr>
            <p:ph idx="1"/>
            <p:custDataLst>
              <p:tags r:id="rId2"/>
            </p:custDataLst>
          </p:nvPr>
        </p:nvSpPr>
        <p:spPr>
          <a:xfrm>
            <a:off x="1371600" y="2157695"/>
            <a:ext cx="6400800" cy="4194069"/>
          </a:xfrm>
        </p:spPr>
        <p:txBody>
          <a:bodyPr>
            <a:normAutofit fontScale="77500" lnSpcReduction="20000"/>
          </a:bodyPr>
          <a:lstStyle/>
          <a:p>
            <a:r>
              <a:rPr lang="en-US" dirty="0"/>
              <a:t>Verification Process</a:t>
            </a:r>
          </a:p>
          <a:p>
            <a:r>
              <a:rPr lang="en-US" dirty="0"/>
              <a:t>Financial Aid Award Notification</a:t>
            </a:r>
          </a:p>
          <a:p>
            <a:r>
              <a:rPr lang="en-US" dirty="0"/>
              <a:t>Communication with the Post Secondary Institution </a:t>
            </a:r>
          </a:p>
          <a:p>
            <a:pPr>
              <a:buFont typeface="Wingdings" panose="05000000000000000000" pitchFamily="2" charset="2"/>
              <a:buChar char="Ø"/>
            </a:pPr>
            <a:r>
              <a:rPr lang="en-US" b="1" dirty="0"/>
              <a:t>Formula:  COA-EFC = Financial Need </a:t>
            </a:r>
          </a:p>
          <a:p>
            <a:pPr lvl="1">
              <a:buFont typeface="Wingdings" panose="05000000000000000000" pitchFamily="2" charset="2"/>
              <a:buChar char="Ø"/>
            </a:pPr>
            <a:r>
              <a:rPr lang="en-US" sz="2400" b="1" dirty="0"/>
              <a:t>Scholarships/Grants (Institutional/Federal/State)</a:t>
            </a:r>
          </a:p>
          <a:p>
            <a:pPr lvl="1">
              <a:buFont typeface="Wingdings" panose="05000000000000000000" pitchFamily="2" charset="2"/>
              <a:buChar char="Ø"/>
            </a:pPr>
            <a:r>
              <a:rPr lang="en-US" sz="2400" b="1" dirty="0"/>
              <a:t>Florida Prepaid-529 Plans (Check with your Institution)</a:t>
            </a:r>
          </a:p>
          <a:p>
            <a:pPr lvl="1">
              <a:buFont typeface="Wingdings" panose="05000000000000000000" pitchFamily="2" charset="2"/>
              <a:buChar char="Ø"/>
            </a:pPr>
            <a:r>
              <a:rPr lang="en-US" sz="2400" b="1" dirty="0"/>
              <a:t>Federal Loans: Student/Parent</a:t>
            </a:r>
          </a:p>
          <a:p>
            <a:pPr lvl="2">
              <a:buFont typeface="Wingdings" panose="05000000000000000000" pitchFamily="2" charset="2"/>
              <a:buChar char="Ø"/>
            </a:pPr>
            <a:r>
              <a:rPr lang="en-US" sz="2200" b="1" dirty="0"/>
              <a:t>Subsidized (USDOE pays interest – in school)</a:t>
            </a:r>
          </a:p>
          <a:p>
            <a:pPr lvl="2">
              <a:buFont typeface="Wingdings" panose="05000000000000000000" pitchFamily="2" charset="2"/>
              <a:buChar char="Ø"/>
            </a:pPr>
            <a:r>
              <a:rPr lang="en-US" sz="2200" b="1" dirty="0"/>
              <a:t>Unsubsidized (Student responsible interest)</a:t>
            </a:r>
          </a:p>
          <a:p>
            <a:pPr lvl="3">
              <a:buFont typeface="Wingdings" panose="05000000000000000000" pitchFamily="2" charset="2"/>
              <a:buChar char="Ø"/>
            </a:pPr>
            <a:r>
              <a:rPr lang="en-US" sz="2200" b="1" dirty="0"/>
              <a:t>Subsidized/Unsubsidized (Principal + interest begins after graduation or not enrolled for 6 months)</a:t>
            </a:r>
          </a:p>
          <a:p>
            <a:pPr lvl="1">
              <a:buClr>
                <a:srgbClr val="94C600"/>
              </a:buClr>
              <a:buFont typeface="Wingdings" panose="05000000000000000000" pitchFamily="2" charset="2"/>
              <a:buChar char="Ø"/>
            </a:pPr>
            <a:r>
              <a:rPr lang="en-US" sz="2500" dirty="0">
                <a:solidFill>
                  <a:srgbClr val="3E3D2D"/>
                </a:solidFill>
              </a:rPr>
              <a:t>Private Loans</a:t>
            </a:r>
          </a:p>
          <a:p>
            <a:pPr marL="896112" lvl="3" indent="0">
              <a:buNone/>
            </a:pPr>
            <a:endParaRPr lang="en-US" sz="2200" dirty="0"/>
          </a:p>
          <a:p>
            <a:pPr marL="896112" lvl="3" indent="0">
              <a:buNone/>
            </a:pPr>
            <a:endParaRPr lang="en-US" sz="2200" dirty="0"/>
          </a:p>
          <a:p>
            <a:pPr marL="896112" lvl="3" indent="0">
              <a:buNone/>
            </a:pPr>
            <a:endParaRPr lang="en-US" sz="2200" dirty="0"/>
          </a:p>
          <a:p>
            <a:pPr marL="685800" lvl="2" indent="0">
              <a:buNone/>
            </a:pPr>
            <a:endParaRPr lang="en-US" b="1" dirty="0"/>
          </a:p>
          <a:p>
            <a:endParaRPr lang="en-US" b="1" dirty="0"/>
          </a:p>
          <a:p>
            <a:endParaRPr lang="en-US" b="1" dirty="0"/>
          </a:p>
          <a:p>
            <a:pPr marL="68580" indent="0">
              <a:buNone/>
            </a:pPr>
            <a:endParaRPr lang="en-US" b="1" dirty="0"/>
          </a:p>
          <a:p>
            <a:endParaRPr lang="en-US" b="1" dirty="0"/>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19</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73711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Financial Aid has its own language and acronyms:</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a:t>
            </a:fld>
            <a:endParaRPr lang="en-US" dirty="0"/>
          </a:p>
        </p:txBody>
      </p:sp>
      <p:sp>
        <p:nvSpPr>
          <p:cNvPr id="6" name="Content Placeholder 5"/>
          <p:cNvSpPr>
            <a:spLocks noGrp="1"/>
          </p:cNvSpPr>
          <p:nvPr>
            <p:ph sz="quarter" idx="13"/>
          </p:nvPr>
        </p:nvSpPr>
        <p:spPr/>
        <p:txBody>
          <a:bodyPr/>
          <a:lstStyle/>
          <a:p>
            <a:r>
              <a:rPr lang="en-US" dirty="0"/>
              <a:t>COA </a:t>
            </a:r>
          </a:p>
          <a:p>
            <a:r>
              <a:rPr lang="en-US" dirty="0"/>
              <a:t>SAR</a:t>
            </a:r>
          </a:p>
          <a:p>
            <a:r>
              <a:rPr lang="en-US" dirty="0"/>
              <a:t>EFC</a:t>
            </a:r>
          </a:p>
          <a:p>
            <a:r>
              <a:rPr lang="en-US" dirty="0"/>
              <a:t>FAFSA</a:t>
            </a:r>
          </a:p>
          <a:p>
            <a:r>
              <a:rPr lang="en-US" dirty="0"/>
              <a:t>FSA ID</a:t>
            </a:r>
          </a:p>
          <a:p>
            <a:r>
              <a:rPr lang="en-US" dirty="0"/>
              <a:t>IRS DRT</a:t>
            </a:r>
          </a:p>
        </p:txBody>
      </p:sp>
      <p:sp>
        <p:nvSpPr>
          <p:cNvPr id="7" name="Content Placeholder 6"/>
          <p:cNvSpPr>
            <a:spLocks noGrp="1"/>
          </p:cNvSpPr>
          <p:nvPr>
            <p:ph sz="quarter" idx="14"/>
          </p:nvPr>
        </p:nvSpPr>
        <p:spPr/>
        <p:txBody>
          <a:bodyPr/>
          <a:lstStyle/>
          <a:p>
            <a:r>
              <a:rPr lang="en-US" dirty="0"/>
              <a:t>FFAA</a:t>
            </a:r>
          </a:p>
          <a:p>
            <a:r>
              <a:rPr lang="en-US" dirty="0"/>
              <a:t>FAO</a:t>
            </a:r>
          </a:p>
          <a:p>
            <a:r>
              <a:rPr lang="en-US" dirty="0"/>
              <a:t>ED</a:t>
            </a:r>
          </a:p>
          <a:p>
            <a:r>
              <a:rPr lang="en-US" dirty="0"/>
              <a:t>FLDOE  </a:t>
            </a:r>
          </a:p>
          <a:p>
            <a:r>
              <a:rPr lang="en-US" dirty="0"/>
              <a:t>OSFA</a:t>
            </a:r>
          </a:p>
          <a:p>
            <a:pPr marL="68580" indent="0">
              <a:buNone/>
            </a:pPr>
            <a:endParaRPr lang="en-US" dirty="0"/>
          </a:p>
          <a:p>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3502955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0" y="1524000"/>
            <a:ext cx="6400800" cy="1334536"/>
          </a:xfrm>
        </p:spPr>
        <p:txBody>
          <a:bodyPr>
            <a:normAutofit fontScale="90000"/>
          </a:bodyPr>
          <a:lstStyle/>
          <a:p>
            <a:r>
              <a:rPr lang="en-US" dirty="0"/>
              <a:t>Florida Financial Aid Application (FFAA)</a:t>
            </a:r>
            <a:br>
              <a:rPr lang="en-US" dirty="0"/>
            </a:br>
            <a:r>
              <a:rPr lang="en-US" sz="2700" u="sng" dirty="0"/>
              <a:t>www.FloridaStudentFinancialAidsg.org</a:t>
            </a:r>
            <a:br>
              <a:rPr lang="en-US" dirty="0"/>
            </a:br>
            <a:endParaRPr lang="en-US" dirty="0"/>
          </a:p>
        </p:txBody>
      </p:sp>
      <p:sp>
        <p:nvSpPr>
          <p:cNvPr id="3" name="Content Placeholder 2"/>
          <p:cNvSpPr>
            <a:spLocks noGrp="1"/>
          </p:cNvSpPr>
          <p:nvPr>
            <p:ph idx="1"/>
            <p:custDataLst>
              <p:tags r:id="rId2"/>
            </p:custDataLst>
          </p:nvPr>
        </p:nvSpPr>
        <p:spPr>
          <a:xfrm>
            <a:off x="1371600" y="2508421"/>
            <a:ext cx="6400800" cy="3508977"/>
          </a:xfrm>
        </p:spPr>
        <p:txBody>
          <a:bodyPr>
            <a:normAutofit lnSpcReduction="10000"/>
          </a:bodyPr>
          <a:lstStyle/>
          <a:p>
            <a:r>
              <a:rPr lang="en-US" dirty="0"/>
              <a:t>The Florida Financial Aid Application opens </a:t>
            </a:r>
            <a:r>
              <a:rPr lang="en-US" b="1" dirty="0">
                <a:solidFill>
                  <a:srgbClr val="FF0000"/>
                </a:solidFill>
              </a:rPr>
              <a:t>October 1* </a:t>
            </a:r>
            <a:r>
              <a:rPr lang="en-US" dirty="0"/>
              <a:t>of the senior year</a:t>
            </a:r>
          </a:p>
          <a:p>
            <a:pPr lvl="1"/>
            <a:r>
              <a:rPr lang="en-US" dirty="0"/>
              <a:t>Apply early - must be completed prior to August 31 of high school graduation year</a:t>
            </a:r>
          </a:p>
          <a:p>
            <a:r>
              <a:rPr lang="en-US" dirty="0"/>
              <a:t>One application is used for multiple programs, not just the Florida Bright Futures Scholarship Program</a:t>
            </a:r>
          </a:p>
          <a:p>
            <a:pPr lvl="1"/>
            <a:r>
              <a:rPr lang="en-US" dirty="0"/>
              <a:t>Must log-in to check status, online notifications and award history </a:t>
            </a:r>
            <a:br>
              <a:rPr lang="en-US" dirty="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25546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1287807" y="597930"/>
            <a:ext cx="6780427" cy="11430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sz="2700" dirty="0"/>
              <a:t>FFAA-Florida Financial Aid Application</a:t>
            </a:r>
            <a:r>
              <a:rPr lang="en-US" sz="2700" u="sng" dirty="0"/>
              <a:t> www.Floridastudentfinancialaidsg.org</a:t>
            </a:r>
            <a:r>
              <a:rPr lang="en-US" dirty="0"/>
              <a:t> </a:t>
            </a:r>
          </a:p>
        </p:txBody>
      </p:sp>
      <p:sp>
        <p:nvSpPr>
          <p:cNvPr id="6" name="Slide Number Placeholder 5"/>
          <p:cNvSpPr>
            <a:spLocks noGrp="1"/>
          </p:cNvSpPr>
          <p:nvPr>
            <p:ph type="sldNum" sz="quarter" idx="12"/>
            <p:custDataLst>
              <p:tags r:id="rId2"/>
            </p:custDataLst>
          </p:nvPr>
        </p:nvSpPr>
        <p:spPr>
          <a:xfrm>
            <a:off x="4649096" y="76200"/>
            <a:ext cx="1332156" cy="365125"/>
          </a:xfrm>
        </p:spPr>
        <p:txBody>
          <a:bodyPr/>
          <a:lstStyle/>
          <a:p>
            <a:fld id="{8B37D5FE-740C-46F5-801A-FA5477D9711F}" type="slidenum">
              <a:rPr lang="en-US" smtClean="0"/>
              <a:pPr/>
              <a:t>21</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4"/>
            </p:custDataLst>
          </p:nvPr>
        </p:nvSpPr>
        <p:spPr>
          <a:xfrm>
            <a:off x="1163414" y="6521451"/>
            <a:ext cx="248786" cy="369332"/>
          </a:xfrm>
          <a:prstGeom prst="rect">
            <a:avLst/>
          </a:prstGeom>
        </p:spPr>
        <p:txBody>
          <a:bodyPr wrap="none">
            <a:spAutoFit/>
          </a:bodyPr>
          <a:lstStyle/>
          <a:p>
            <a:r>
              <a:rPr lang="en-US" dirty="0">
                <a:solidFill>
                  <a:schemeClr val="bg1"/>
                </a:solidFill>
              </a:rPr>
              <a:t> </a:t>
            </a:r>
          </a:p>
        </p:txBody>
      </p:sp>
      <p:sp>
        <p:nvSpPr>
          <p:cNvPr id="2" name="Left Arrow 1"/>
          <p:cNvSpPr/>
          <p:nvPr/>
        </p:nvSpPr>
        <p:spPr>
          <a:xfrm>
            <a:off x="2514600" y="3411320"/>
            <a:ext cx="924614" cy="5062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p:cNvPicPr>
            <a:picLocks noGrp="1" noChangeAspect="1"/>
          </p:cNvPicPr>
          <p:nvPr>
            <p:ph idx="1"/>
          </p:nvPr>
        </p:nvPicPr>
        <p:blipFill>
          <a:blip r:embed="rId13"/>
          <a:stretch>
            <a:fillRect/>
          </a:stretch>
        </p:blipFill>
        <p:spPr>
          <a:xfrm>
            <a:off x="1565932" y="1897536"/>
            <a:ext cx="6663667" cy="3690396"/>
          </a:xfrm>
          <a:prstGeom prst="rect">
            <a:avLst/>
          </a:prstGeom>
        </p:spPr>
      </p:pic>
      <p:sp>
        <p:nvSpPr>
          <p:cNvPr id="7" name="Down Arrow 6"/>
          <p:cNvSpPr/>
          <p:nvPr/>
        </p:nvSpPr>
        <p:spPr>
          <a:xfrm>
            <a:off x="3733800" y="1740930"/>
            <a:ext cx="458096" cy="740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177238" y="1747026"/>
            <a:ext cx="295834" cy="363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21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524000"/>
            <a:ext cx="6400800" cy="801136"/>
          </a:xfrm>
        </p:spPr>
        <p:txBody>
          <a:bodyPr>
            <a:normAutofit/>
          </a:bodyPr>
          <a:lstStyle/>
          <a:p>
            <a:r>
              <a:rPr lang="en-US" sz="3600" dirty="0"/>
              <a:t>Need-Based Programs</a:t>
            </a:r>
          </a:p>
        </p:txBody>
      </p:sp>
      <p:sp>
        <p:nvSpPr>
          <p:cNvPr id="3" name="Content Placeholder 2"/>
          <p:cNvSpPr>
            <a:spLocks noGrp="1"/>
          </p:cNvSpPr>
          <p:nvPr>
            <p:ph idx="1"/>
            <p:custDataLst>
              <p:tags r:id="rId2"/>
            </p:custDataLst>
          </p:nvPr>
        </p:nvSpPr>
        <p:spPr>
          <a:xfrm>
            <a:off x="1295400" y="2362200"/>
            <a:ext cx="6781800" cy="3625180"/>
          </a:xfrm>
        </p:spPr>
        <p:txBody>
          <a:bodyPr>
            <a:normAutofit fontScale="47500" lnSpcReduction="20000"/>
          </a:bodyPr>
          <a:lstStyle/>
          <a:p>
            <a:r>
              <a:rPr lang="en-US" sz="5100" dirty="0"/>
              <a:t>Florida Student Assistance Grant (FSAG)</a:t>
            </a:r>
          </a:p>
          <a:p>
            <a:r>
              <a:rPr lang="en-US" sz="5100" dirty="0"/>
              <a:t>Florida Work Experience Program (FWEP)</a:t>
            </a:r>
          </a:p>
          <a:p>
            <a:pPr marL="68580" indent="0">
              <a:buNone/>
            </a:pPr>
            <a:endParaRPr lang="en-US" dirty="0">
              <a:solidFill>
                <a:schemeClr val="accent1"/>
              </a:solidFill>
            </a:endParaRPr>
          </a:p>
          <a:p>
            <a:pPr marL="68580" indent="0">
              <a:buNone/>
            </a:pPr>
            <a:endParaRPr lang="en-US" sz="6500" dirty="0">
              <a:solidFill>
                <a:schemeClr val="accent1"/>
              </a:solidFill>
            </a:endParaRPr>
          </a:p>
          <a:p>
            <a:pPr marL="68580" indent="0">
              <a:buNone/>
            </a:pPr>
            <a:r>
              <a:rPr lang="en-US" sz="7600" dirty="0">
                <a:solidFill>
                  <a:schemeClr val="accent1"/>
                </a:solidFill>
              </a:rPr>
              <a:t>Tuition Assistance Programs</a:t>
            </a:r>
          </a:p>
          <a:p>
            <a:r>
              <a:rPr lang="en-US" sz="5100" dirty="0"/>
              <a:t>William L. Boyd, Effective Access to Student Education Grant Program </a:t>
            </a:r>
          </a:p>
          <a:p>
            <a:endParaRPr lang="en-US" dirty="0"/>
          </a:p>
          <a:p>
            <a:pPr marL="68580" indent="0">
              <a:buNone/>
            </a:pPr>
            <a:br>
              <a:rPr lang="en-US" dirty="0"/>
            </a:br>
            <a:endParaRPr lang="en-US" sz="3600" dirty="0">
              <a:solidFill>
                <a:schemeClr val="accent1"/>
              </a:solidFill>
              <a:latin typeface="+mj-lt"/>
              <a:ea typeface="+mj-ea"/>
              <a:cs typeface="+mj-cs"/>
            </a:endParaRP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22</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2956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Merit-Based Programs	 </a:t>
            </a:r>
          </a:p>
        </p:txBody>
      </p:sp>
      <p:sp>
        <p:nvSpPr>
          <p:cNvPr id="3" name="Content Placeholder 2"/>
          <p:cNvSpPr>
            <a:spLocks noGrp="1"/>
          </p:cNvSpPr>
          <p:nvPr>
            <p:ph idx="1"/>
            <p:custDataLst>
              <p:tags r:id="rId2"/>
            </p:custDataLst>
          </p:nvPr>
        </p:nvSpPr>
        <p:spPr>
          <a:xfrm>
            <a:off x="1295400" y="2358423"/>
            <a:ext cx="6400800" cy="3508977"/>
          </a:xfrm>
        </p:spPr>
        <p:txBody>
          <a:bodyPr>
            <a:normAutofit/>
          </a:bodyPr>
          <a:lstStyle/>
          <a:p>
            <a:r>
              <a:rPr lang="en-US" dirty="0"/>
              <a:t>Bright Futures (BF)</a:t>
            </a:r>
          </a:p>
          <a:p>
            <a:pPr lvl="1"/>
            <a:r>
              <a:rPr lang="en-US" dirty="0">
                <a:hlinkClick r:id="rId7"/>
              </a:rPr>
              <a:t>Student Handbook</a:t>
            </a:r>
            <a:endParaRPr lang="en-US" dirty="0"/>
          </a:p>
          <a:p>
            <a:pPr lvl="1"/>
            <a:r>
              <a:rPr lang="en-US" dirty="0">
                <a:hlinkClick r:id="rId8"/>
              </a:rPr>
              <a:t>Chart of Eligibility and Award Criteria </a:t>
            </a:r>
            <a:endParaRPr lang="en-US" dirty="0"/>
          </a:p>
          <a:p>
            <a:r>
              <a:rPr lang="en-US" dirty="0" err="1"/>
              <a:t>Benacquisto</a:t>
            </a:r>
            <a:r>
              <a:rPr lang="en-US" dirty="0"/>
              <a:t> Scholarship</a:t>
            </a:r>
            <a:endParaRPr lang="en-US" sz="2100" dirty="0"/>
          </a:p>
          <a:p>
            <a:pPr marL="68580" indent="0">
              <a:buNone/>
            </a:pPr>
            <a:br>
              <a:rPr lang="en-US" dirty="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34171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596292"/>
          </a:xfrm>
        </p:spPr>
        <p:txBody>
          <a:bodyPr>
            <a:normAutofit fontScale="90000"/>
          </a:bodyPr>
          <a:lstStyle/>
          <a:p>
            <a:r>
              <a:rPr lang="en-US" dirty="0"/>
              <a:t>Other	 </a:t>
            </a:r>
          </a:p>
        </p:txBody>
      </p:sp>
      <p:sp>
        <p:nvSpPr>
          <p:cNvPr id="3" name="Content Placeholder 2"/>
          <p:cNvSpPr>
            <a:spLocks noGrp="1"/>
          </p:cNvSpPr>
          <p:nvPr>
            <p:ph idx="1"/>
            <p:custDataLst>
              <p:tags r:id="rId2"/>
            </p:custDataLst>
          </p:nvPr>
        </p:nvSpPr>
        <p:spPr>
          <a:xfrm>
            <a:off x="1371600" y="1524000"/>
            <a:ext cx="6857999" cy="4419600"/>
          </a:xfrm>
        </p:spPr>
        <p:txBody>
          <a:bodyPr>
            <a:normAutofit fontScale="70000" lnSpcReduction="20000"/>
          </a:bodyPr>
          <a:lstStyle/>
          <a:p>
            <a:r>
              <a:rPr lang="en-US" dirty="0"/>
              <a:t>First Generation Matching Grant (FGMG)</a:t>
            </a:r>
          </a:p>
          <a:p>
            <a:r>
              <a:rPr lang="en-US" dirty="0"/>
              <a:t>Florida Farmworker Student Scholarship (FFSS)</a:t>
            </a:r>
          </a:p>
          <a:p>
            <a:r>
              <a:rPr lang="en-US" dirty="0"/>
              <a:t>José </a:t>
            </a:r>
            <a:r>
              <a:rPr lang="en-US" dirty="0" err="1"/>
              <a:t>Martí</a:t>
            </a:r>
            <a:r>
              <a:rPr lang="en-US" dirty="0"/>
              <a:t> Scholarship Challenge (JM)</a:t>
            </a:r>
          </a:p>
          <a:p>
            <a:r>
              <a:rPr lang="en-US" dirty="0"/>
              <a:t>Mary McLeod Bethune (MMB)</a:t>
            </a:r>
          </a:p>
          <a:p>
            <a:r>
              <a:rPr lang="en-US" dirty="0"/>
              <a:t>Minority Teacher Education Program Scholarship (MTES)</a:t>
            </a:r>
          </a:p>
          <a:p>
            <a:r>
              <a:rPr lang="en-US" dirty="0"/>
              <a:t>Rosewood Family Scholarship (RFS)</a:t>
            </a:r>
          </a:p>
          <a:p>
            <a:r>
              <a:rPr lang="en-US" dirty="0"/>
              <a:t>Scholarships for Children and Spouses of Deceased or Disabled Veterans (CSDDV)</a:t>
            </a:r>
          </a:p>
          <a:p>
            <a:r>
              <a:rPr lang="en-US" dirty="0"/>
              <a:t>Randolph Bracy Ocoee Scholarship Program </a:t>
            </a:r>
          </a:p>
          <a:p>
            <a:endParaRPr lang="en-US" dirty="0"/>
          </a:p>
          <a:p>
            <a:pPr marL="68580" indent="0">
              <a:buNone/>
            </a:pPr>
            <a:r>
              <a:rPr lang="en-US" dirty="0"/>
              <a:t> </a:t>
            </a:r>
          </a:p>
          <a:p>
            <a:pPr marL="68580" indent="0">
              <a:buNone/>
            </a:pPr>
            <a:r>
              <a:rPr lang="en-US" dirty="0"/>
              <a:t>New- 2023-2024 </a:t>
            </a:r>
          </a:p>
          <a:p>
            <a:r>
              <a:rPr lang="en-US" dirty="0"/>
              <a:t>Florida Law Enforcement Academy Scholarship Program. </a:t>
            </a:r>
          </a:p>
          <a:p>
            <a:pPr marL="68580" indent="0">
              <a:buNone/>
            </a:pPr>
            <a:r>
              <a:rPr lang="en-US" dirty="0"/>
              <a:t>  </a:t>
            </a:r>
            <a:br>
              <a:rPr lang="en-US" dirty="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7" name="Rectangle 16"/>
          <p:cNvSpPr/>
          <p:nvPr>
            <p:custDataLst>
              <p:tags r:id="rId5"/>
            </p:custDataLst>
          </p:nvPr>
        </p:nvSpPr>
        <p:spPr>
          <a:xfrm>
            <a:off x="1163414" y="6521451"/>
            <a:ext cx="6083717" cy="369332"/>
          </a:xfrm>
          <a:prstGeom prst="rect">
            <a:avLst/>
          </a:prstGeom>
        </p:spPr>
        <p:txBody>
          <a:bodyPr wrap="none">
            <a:spAutoFit/>
          </a:bodyPr>
          <a:lstStyle/>
          <a:p>
            <a:r>
              <a:rPr lang="en-US" dirty="0">
                <a:solidFill>
                  <a:schemeClr val="bg1"/>
                </a:solidFill>
              </a:rPr>
              <a:t>Money for College  - </a:t>
            </a:r>
            <a:r>
              <a:rPr lang="en-US" dirty="0">
                <a:solidFill>
                  <a:schemeClr val="bg1"/>
                </a:solidFill>
                <a:hlinkClick r:id="rId14"/>
              </a:rPr>
              <a:t>Florida Scholarships and Grants</a:t>
            </a:r>
            <a:r>
              <a:rPr lang="en-US" dirty="0">
                <a:solidFill>
                  <a:schemeClr val="bg1"/>
                </a:solidFill>
              </a:rPr>
              <a:t> </a:t>
            </a:r>
          </a:p>
        </p:txBody>
      </p:sp>
    </p:spTree>
    <p:extLst>
      <p:ext uri="{BB962C8B-B14F-4D97-AF65-F5344CB8AC3E}">
        <p14:creationId xmlns:p14="http://schemas.microsoft.com/office/powerpoint/2010/main" val="264595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Private Scholarships </a:t>
            </a:r>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a:t>1.5 million scholarships worth 3.4 billion dollars</a:t>
            </a:r>
          </a:p>
          <a:p>
            <a:pPr lvl="1"/>
            <a:r>
              <a:rPr lang="en-US" dirty="0"/>
              <a:t>Targeted search</a:t>
            </a:r>
          </a:p>
          <a:p>
            <a:r>
              <a:rPr lang="en-US" dirty="0"/>
              <a:t>Other resources</a:t>
            </a:r>
          </a:p>
          <a:p>
            <a:pPr lvl="1"/>
            <a:r>
              <a:rPr lang="en-US" dirty="0"/>
              <a:t>College search</a:t>
            </a:r>
          </a:p>
          <a:p>
            <a:pPr lvl="1"/>
            <a:r>
              <a:rPr lang="en-US" dirty="0"/>
              <a:t>Career planning </a:t>
            </a:r>
          </a:p>
          <a:p>
            <a:pPr lvl="1"/>
            <a:r>
              <a:rPr lang="en-US" dirty="0"/>
              <a:t>And more! </a:t>
            </a:r>
            <a:br>
              <a:rPr lang="en-US" dirty="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63414" y="6521451"/>
            <a:ext cx="2367956" cy="369332"/>
          </a:xfrm>
          <a:prstGeom prst="rect">
            <a:avLst/>
          </a:prstGeom>
        </p:spPr>
        <p:txBody>
          <a:bodyPr wrap="none">
            <a:spAutoFit/>
          </a:bodyPr>
          <a:lstStyle/>
          <a:p>
            <a:r>
              <a:rPr lang="en-US" dirty="0">
                <a:solidFill>
                  <a:schemeClr val="bg1"/>
                </a:solidFill>
                <a:hlinkClick r:id="rId14"/>
              </a:rPr>
              <a:t>www.fastweb.com</a:t>
            </a:r>
            <a:r>
              <a:rPr lang="en-US" dirty="0">
                <a:solidFill>
                  <a:schemeClr val="bg1"/>
                </a:solidFill>
              </a:rPr>
              <a:t> </a:t>
            </a:r>
          </a:p>
        </p:txBody>
      </p:sp>
    </p:spTree>
    <p:extLst>
      <p:ext uri="{BB962C8B-B14F-4D97-AF65-F5344CB8AC3E}">
        <p14:creationId xmlns:p14="http://schemas.microsoft.com/office/powerpoint/2010/main" val="10757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Other </a:t>
            </a:r>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a:hlinkClick r:id="rId7"/>
              </a:rPr>
              <a:t>www.FinAid.org</a:t>
            </a:r>
            <a:r>
              <a:rPr lang="en-US" dirty="0"/>
              <a:t> </a:t>
            </a:r>
          </a:p>
          <a:p>
            <a:r>
              <a:rPr lang="en-US" dirty="0"/>
              <a:t>High School or School District</a:t>
            </a:r>
          </a:p>
          <a:p>
            <a:r>
              <a:rPr lang="en-US" dirty="0"/>
              <a:t>Protect yourself from scams</a:t>
            </a:r>
          </a:p>
          <a:p>
            <a:pPr lvl="1"/>
            <a:r>
              <a:rPr lang="en-US" dirty="0"/>
              <a:t>Report to </a:t>
            </a:r>
            <a:r>
              <a:rPr lang="en-US" dirty="0">
                <a:hlinkClick r:id="rId8"/>
              </a:rPr>
              <a:t>www.ftc.gov</a:t>
            </a:r>
            <a:r>
              <a:rPr lang="en-US" dirty="0"/>
              <a:t> </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55840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327096"/>
            <a:ext cx="6400800" cy="1143000"/>
          </a:xfrm>
        </p:spPr>
        <p:txBody>
          <a:bodyPr>
            <a:normAutofit fontScale="90000"/>
          </a:bodyPr>
          <a:lstStyle/>
          <a:p>
            <a:br>
              <a:rPr lang="en-US" dirty="0"/>
            </a:br>
            <a:br>
              <a:rPr lang="en-US" dirty="0"/>
            </a:br>
            <a:br>
              <a:rPr lang="en-US" dirty="0"/>
            </a:br>
            <a:r>
              <a:rPr lang="en-US" dirty="0"/>
              <a:t>Mapping Your Future (MYF)</a:t>
            </a:r>
            <a:br>
              <a:rPr lang="en-US" dirty="0"/>
            </a:br>
            <a:r>
              <a:rPr lang="en-US" sz="2700" dirty="0">
                <a:hlinkClick r:id="rId10"/>
              </a:rPr>
              <a:t>www.mappingyourfuture.org</a:t>
            </a:r>
            <a:br>
              <a:rPr lang="en-US" dirty="0"/>
            </a:b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pPr marL="68580" indent="0">
              <a:buNone/>
            </a:pPr>
            <a:r>
              <a:rPr lang="en-US" dirty="0"/>
              <a:t>Mapping Your Future is a non-profit organization dedicated to combining person-to-person financial counseling with online resources to help students plan for their future with:</a:t>
            </a:r>
          </a:p>
          <a:p>
            <a:pPr lvl="1"/>
            <a:r>
              <a:rPr lang="en-US" dirty="0"/>
              <a:t>College preparation</a:t>
            </a:r>
          </a:p>
          <a:p>
            <a:pPr lvl="1"/>
            <a:r>
              <a:rPr lang="en-US" dirty="0"/>
              <a:t>School selection</a:t>
            </a:r>
          </a:p>
          <a:p>
            <a:pPr lvl="1"/>
            <a:r>
              <a:rPr lang="en-US" dirty="0"/>
              <a:t>Career exploration </a:t>
            </a:r>
          </a:p>
          <a:p>
            <a:pPr lvl="1"/>
            <a:r>
              <a:rPr lang="en-US" dirty="0"/>
              <a:t>Money management </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77691" y="6481080"/>
            <a:ext cx="774672" cy="369332"/>
          </a:xfrm>
          <a:prstGeom prst="rect">
            <a:avLst/>
          </a:prstGeom>
        </p:spPr>
        <p:txBody>
          <a:bodyPr wrap="square">
            <a:spAutoFit/>
          </a:bodyPr>
          <a:lstStyle/>
          <a:p>
            <a:endParaRPr lang="en-US" dirty="0">
              <a:solidFill>
                <a:schemeClr val="bg1"/>
              </a:solidFill>
            </a:endParaRPr>
          </a:p>
        </p:txBody>
      </p:sp>
      <p:sp>
        <p:nvSpPr>
          <p:cNvPr id="17" name="Rectangle 16"/>
          <p:cNvSpPr/>
          <p:nvPr>
            <p:custDataLst>
              <p:tags r:id="rId6"/>
            </p:custDataLst>
          </p:nvPr>
        </p:nvSpPr>
        <p:spPr>
          <a:xfrm>
            <a:off x="1059897" y="6525685"/>
            <a:ext cx="184731" cy="369332"/>
          </a:xfrm>
          <a:prstGeom prst="rect">
            <a:avLst/>
          </a:prstGeom>
        </p:spPr>
        <p:txBody>
          <a:bodyPr wrap="none">
            <a:spAutoFit/>
          </a:bodyPr>
          <a:lstStyle/>
          <a:p>
            <a:endParaRPr lang="en-US" dirty="0">
              <a:solidFill>
                <a:schemeClr val="bg1"/>
              </a:solidFill>
            </a:endParaRPr>
          </a:p>
        </p:txBody>
      </p:sp>
      <p:sp>
        <p:nvSpPr>
          <p:cNvPr id="5" name="Rectangle 4"/>
          <p:cNvSpPr/>
          <p:nvPr>
            <p:custDataLst>
              <p:tags r:id="rId7"/>
            </p:custDataLst>
          </p:nvPr>
        </p:nvSpPr>
        <p:spPr>
          <a:xfrm>
            <a:off x="1147841" y="6488668"/>
            <a:ext cx="3496470" cy="369332"/>
          </a:xfrm>
          <a:prstGeom prst="rect">
            <a:avLst/>
          </a:prstGeom>
        </p:spPr>
        <p:txBody>
          <a:bodyPr wrap="none">
            <a:spAutoFit/>
          </a:bodyPr>
          <a:lstStyle/>
          <a:p>
            <a:r>
              <a:rPr lang="en-US" dirty="0">
                <a:solidFill>
                  <a:schemeClr val="bg1"/>
                </a:solidFill>
                <a:hlinkClick r:id="rId10"/>
              </a:rPr>
              <a:t>www.mappingyourfuture.org</a:t>
            </a:r>
            <a:r>
              <a:rPr lang="en-US" dirty="0">
                <a:solidFill>
                  <a:schemeClr val="bg1"/>
                </a:solidFill>
              </a:rPr>
              <a:t> </a:t>
            </a:r>
            <a:endParaRPr lang="en-US" dirty="0"/>
          </a:p>
        </p:txBody>
      </p:sp>
    </p:spTree>
    <p:extLst>
      <p:ext uri="{BB962C8B-B14F-4D97-AF65-F5344CB8AC3E}">
        <p14:creationId xmlns:p14="http://schemas.microsoft.com/office/powerpoint/2010/main" val="1307827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a:t>Navigating your Financial Future (</a:t>
            </a:r>
            <a:r>
              <a:rPr lang="en-US" dirty="0" err="1"/>
              <a:t>NyFF</a:t>
            </a:r>
            <a:r>
              <a:rPr lang="en-US" dirty="0"/>
              <a:t>)</a:t>
            </a:r>
            <a:br>
              <a:rPr lang="en-US" dirty="0"/>
            </a:br>
            <a:r>
              <a:rPr lang="en-US" sz="2700" u="sng" dirty="0"/>
              <a:t>www.navigatingyourfuture.org</a:t>
            </a:r>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a:t>Financing higher education</a:t>
            </a:r>
          </a:p>
          <a:p>
            <a:r>
              <a:rPr lang="en-US" dirty="0"/>
              <a:t>Managing day-to-day money</a:t>
            </a:r>
          </a:p>
          <a:p>
            <a:r>
              <a:rPr lang="en-US" dirty="0"/>
              <a:t>Career planning </a:t>
            </a:r>
          </a:p>
          <a:p>
            <a:r>
              <a:rPr lang="en-US" dirty="0"/>
              <a:t>School/Life management</a:t>
            </a:r>
          </a:p>
          <a:p>
            <a:r>
              <a:rPr lang="en-US" dirty="0"/>
              <a:t>Resources available at no cost</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41112" y="6488668"/>
            <a:ext cx="3672800" cy="369332"/>
          </a:xfrm>
          <a:prstGeom prst="rect">
            <a:avLst/>
          </a:prstGeom>
        </p:spPr>
        <p:txBody>
          <a:bodyPr wrap="none">
            <a:spAutoFit/>
          </a:bodyPr>
          <a:lstStyle/>
          <a:p>
            <a:r>
              <a:rPr lang="en-US" dirty="0">
                <a:solidFill>
                  <a:schemeClr val="bg1"/>
                </a:solidFill>
                <a:hlinkClick r:id="rId14"/>
              </a:rPr>
              <a:t>www.navigatingyourfuture.org</a:t>
            </a:r>
            <a:r>
              <a:rPr lang="en-US" dirty="0">
                <a:solidFill>
                  <a:schemeClr val="bg1"/>
                </a:solidFill>
              </a:rPr>
              <a:t> </a:t>
            </a:r>
          </a:p>
        </p:txBody>
      </p:sp>
    </p:spTree>
    <p:extLst>
      <p:ext uri="{BB962C8B-B14F-4D97-AF65-F5344CB8AC3E}">
        <p14:creationId xmlns:p14="http://schemas.microsoft.com/office/powerpoint/2010/main" val="1056887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a:t>Review: Action Items</a:t>
            </a:r>
          </a:p>
        </p:txBody>
      </p:sp>
      <p:sp>
        <p:nvSpPr>
          <p:cNvPr id="3" name="Content Placeholder 2"/>
          <p:cNvSpPr>
            <a:spLocks noGrp="1"/>
          </p:cNvSpPr>
          <p:nvPr>
            <p:ph idx="1"/>
          </p:nvPr>
        </p:nvSpPr>
        <p:spPr>
          <a:xfrm>
            <a:off x="1167203" y="1524000"/>
            <a:ext cx="6777317" cy="4267200"/>
          </a:xfrm>
        </p:spPr>
        <p:txBody>
          <a:bodyPr>
            <a:normAutofit fontScale="92500" lnSpcReduction="20000"/>
          </a:bodyPr>
          <a:lstStyle/>
          <a:p>
            <a:r>
              <a:rPr lang="en-US" dirty="0"/>
              <a:t>Federal – Financial Aid (FAFSA)</a:t>
            </a:r>
          </a:p>
          <a:p>
            <a:pPr lvl="1"/>
            <a:r>
              <a:rPr lang="en-US" dirty="0"/>
              <a:t>Mark October 1, 2022 as FAFSA application opening date</a:t>
            </a:r>
          </a:p>
          <a:p>
            <a:pPr lvl="1"/>
            <a:r>
              <a:rPr lang="en-US" dirty="0"/>
              <a:t>Create FSA ID and passwords now  </a:t>
            </a:r>
          </a:p>
          <a:p>
            <a:r>
              <a:rPr lang="en-US" dirty="0"/>
              <a:t>State – Financial Aid (FFAA)</a:t>
            </a:r>
          </a:p>
          <a:p>
            <a:pPr lvl="1"/>
            <a:r>
              <a:rPr lang="en-US" dirty="0"/>
              <a:t>Mark October 1, 2022 as application opening date </a:t>
            </a:r>
          </a:p>
          <a:p>
            <a:pPr lvl="1"/>
            <a:r>
              <a:rPr lang="en-US" dirty="0"/>
              <a:t>Ensure meeting requirements:</a:t>
            </a:r>
          </a:p>
          <a:p>
            <a:pPr lvl="2"/>
            <a:r>
              <a:rPr lang="en-US" dirty="0"/>
              <a:t>Bright Futures </a:t>
            </a:r>
          </a:p>
          <a:p>
            <a:pPr lvl="2"/>
            <a:r>
              <a:rPr lang="en-US" dirty="0"/>
              <a:t>Graduation</a:t>
            </a:r>
          </a:p>
          <a:p>
            <a:pPr marL="342900" lvl="2" indent="-274320"/>
            <a:r>
              <a:rPr lang="en-US" sz="2400" dirty="0"/>
              <a:t>Private scholarships – apply, apply, apply!</a:t>
            </a:r>
          </a:p>
          <a:p>
            <a:pPr marL="342900" lvl="2" indent="-274320"/>
            <a:r>
              <a:rPr lang="en-US" sz="2400" dirty="0"/>
              <a:t>CSS Profile –If Institution Requires</a:t>
            </a:r>
          </a:p>
          <a:p>
            <a:pPr marL="342900" lvl="2" indent="-274320"/>
            <a:r>
              <a:rPr lang="en-US" sz="2400" dirty="0"/>
              <a:t>Additional Required Institution Applications </a:t>
            </a:r>
          </a:p>
          <a:p>
            <a:pPr lvl="5"/>
            <a:endParaRPr lang="en-US" dirty="0"/>
          </a:p>
          <a:p>
            <a:pPr lvl="1"/>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29</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2531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Agenda</a:t>
            </a:r>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a:t>What is financial aid?</a:t>
            </a:r>
          </a:p>
          <a:p>
            <a:r>
              <a:rPr lang="en-US" dirty="0"/>
              <a:t>Where do I find financial aid? </a:t>
            </a:r>
          </a:p>
          <a:p>
            <a:r>
              <a:rPr lang="en-US" dirty="0"/>
              <a:t>How and When do I apply? </a:t>
            </a:r>
          </a:p>
          <a:p>
            <a:r>
              <a:rPr lang="en-US" dirty="0"/>
              <a:t>Who can help me? </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92479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a:t>Office of Student Financial Assistance (OSFA) Contacts</a:t>
            </a:r>
          </a:p>
        </p:txBody>
      </p:sp>
      <p:sp>
        <p:nvSpPr>
          <p:cNvPr id="3" name="Content Placeholder 2"/>
          <p:cNvSpPr>
            <a:spLocks noGrp="1"/>
          </p:cNvSpPr>
          <p:nvPr>
            <p:ph idx="1"/>
            <p:custDataLst>
              <p:tags r:id="rId2"/>
            </p:custDataLst>
          </p:nvPr>
        </p:nvSpPr>
        <p:spPr>
          <a:xfrm>
            <a:off x="1371600" y="2323652"/>
            <a:ext cx="7620000" cy="3508977"/>
          </a:xfrm>
        </p:spPr>
        <p:txBody>
          <a:bodyPr>
            <a:normAutofit/>
          </a:bodyPr>
          <a:lstStyle/>
          <a:p>
            <a:r>
              <a:rPr lang="en-US" dirty="0"/>
              <a:t>Email: </a:t>
            </a:r>
          </a:p>
          <a:p>
            <a:pPr marL="68263" indent="333375">
              <a:buNone/>
            </a:pPr>
            <a:r>
              <a:rPr lang="en-US" dirty="0">
                <a:hlinkClick r:id="rId7"/>
              </a:rPr>
              <a:t>osfa@fldoe.org</a:t>
            </a:r>
            <a:endParaRPr lang="en-US" dirty="0"/>
          </a:p>
          <a:p>
            <a:r>
              <a:rPr lang="en-US" dirty="0"/>
              <a:t>Telephone: </a:t>
            </a:r>
          </a:p>
          <a:p>
            <a:pPr marL="68263" indent="277813">
              <a:buNone/>
            </a:pPr>
            <a:r>
              <a:rPr lang="en-US" dirty="0"/>
              <a:t>1-888-827-2004</a:t>
            </a:r>
          </a:p>
          <a:p>
            <a:r>
              <a:rPr lang="en-US" dirty="0"/>
              <a:t>OSFA Director Outreach Services: </a:t>
            </a:r>
            <a:endParaRPr lang="en-US" sz="1800" b="1" dirty="0"/>
          </a:p>
          <a:p>
            <a:pPr lvl="1"/>
            <a:r>
              <a:rPr lang="en-US" sz="1600" b="1" dirty="0"/>
              <a:t>Pete Hernandez  | 850.245.1821 | Pedro.Hernandez@fldoe.org</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30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38501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What is Financial Aid?</a:t>
            </a:r>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a:t>Monies received from Four Sources: Federal, State, Institutional or Private </a:t>
            </a:r>
          </a:p>
          <a:p>
            <a:pPr lvl="1"/>
            <a:r>
              <a:rPr lang="en-US" dirty="0"/>
              <a:t>Monies are also categorized as:</a:t>
            </a:r>
          </a:p>
          <a:p>
            <a:pPr lvl="2"/>
            <a:r>
              <a:rPr lang="en-US" dirty="0"/>
              <a:t>Gift aid </a:t>
            </a:r>
          </a:p>
          <a:p>
            <a:pPr lvl="2"/>
            <a:r>
              <a:rPr lang="en-US" dirty="0"/>
              <a:t>Self-help</a:t>
            </a:r>
          </a:p>
          <a:p>
            <a:pPr lvl="2"/>
            <a:r>
              <a:rPr lang="en-US" dirty="0"/>
              <a:t>Need-based</a:t>
            </a:r>
          </a:p>
          <a:p>
            <a:pPr lvl="2"/>
            <a:r>
              <a:rPr lang="en-US" dirty="0"/>
              <a:t>Merit-based</a:t>
            </a:r>
          </a:p>
          <a:p>
            <a:pPr lvl="1"/>
            <a:r>
              <a:rPr lang="en-US" dirty="0"/>
              <a:t>Can cover direct or indirect costs</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60202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College Costs </a:t>
            </a:r>
          </a:p>
        </p:txBody>
      </p:sp>
      <p:sp>
        <p:nvSpPr>
          <p:cNvPr id="3" name="Content Placeholder 2"/>
          <p:cNvSpPr>
            <a:spLocks noGrp="1"/>
          </p:cNvSpPr>
          <p:nvPr>
            <p:ph idx="1"/>
            <p:custDataLst>
              <p:tags r:id="rId2"/>
            </p:custDataLst>
          </p:nvPr>
        </p:nvSpPr>
        <p:spPr>
          <a:xfrm>
            <a:off x="1066800" y="2286000"/>
            <a:ext cx="7877476" cy="3508977"/>
          </a:xfrm>
        </p:spPr>
        <p:txBody>
          <a:bodyPr>
            <a:normAutofit lnSpcReduction="10000"/>
          </a:bodyPr>
          <a:lstStyle/>
          <a:p>
            <a:r>
              <a:rPr lang="en-US" dirty="0"/>
              <a:t>COA=Cost of Attendance varies from:</a:t>
            </a:r>
          </a:p>
          <a:p>
            <a:pPr marL="617220" lvl="2"/>
            <a:r>
              <a:rPr lang="en-US" dirty="0"/>
              <a:t>Institution to institution</a:t>
            </a:r>
          </a:p>
          <a:p>
            <a:pPr marL="617220" lvl="2"/>
            <a:r>
              <a:rPr lang="en-US" dirty="0"/>
              <a:t>In State vs. out of state </a:t>
            </a:r>
          </a:p>
          <a:p>
            <a:pPr marL="617220" lvl="2"/>
            <a:r>
              <a:rPr lang="en-US" dirty="0"/>
              <a:t>On campus vs. off campus </a:t>
            </a:r>
          </a:p>
          <a:p>
            <a:endParaRPr lang="en-US" dirty="0"/>
          </a:p>
          <a:p>
            <a:r>
              <a:rPr lang="en-US" dirty="0"/>
              <a:t>COA= Direct Costs + Indirect Costs </a:t>
            </a:r>
          </a:p>
          <a:p>
            <a:endParaRPr lang="en-US" dirty="0"/>
          </a:p>
          <a:p>
            <a:r>
              <a:rPr lang="en-US" dirty="0"/>
              <a:t>Net Price Calculator</a:t>
            </a:r>
          </a:p>
          <a:p>
            <a:pPr lvl="1"/>
            <a:r>
              <a:rPr lang="en-US" dirty="0"/>
              <a:t>Requirement for every institution  </a:t>
            </a:r>
          </a:p>
          <a:p>
            <a:endParaRPr lang="en-US" b="1" dirty="0"/>
          </a:p>
          <a:p>
            <a:pPr marL="68263" indent="333375">
              <a:buNone/>
            </a:pP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69697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a:t>College Costs </a:t>
            </a:r>
          </a:p>
        </p:txBody>
      </p:sp>
      <p:sp>
        <p:nvSpPr>
          <p:cNvPr id="3" name="Content Placeholder 2"/>
          <p:cNvSpPr>
            <a:spLocks noGrp="1"/>
          </p:cNvSpPr>
          <p:nvPr>
            <p:ph idx="1"/>
            <p:custDataLst>
              <p:tags r:id="rId2"/>
            </p:custDataLst>
          </p:nvPr>
        </p:nvSpPr>
        <p:spPr>
          <a:xfrm>
            <a:off x="1447800" y="2286000"/>
            <a:ext cx="7086600" cy="3508977"/>
          </a:xfrm>
        </p:spPr>
        <p:txBody>
          <a:bodyPr>
            <a:normAutofit/>
          </a:bodyPr>
          <a:lstStyle/>
          <a:p>
            <a:r>
              <a:rPr lang="en-US" dirty="0"/>
              <a:t>Public 2-year college (tuition and fees, in-state) - </a:t>
            </a:r>
            <a:r>
              <a:rPr lang="en-US" b="1" dirty="0"/>
              <a:t>$3,770</a:t>
            </a:r>
          </a:p>
          <a:p>
            <a:r>
              <a:rPr lang="en-US" dirty="0"/>
              <a:t>Public 4-year college (tuition and fees, in-state) - </a:t>
            </a:r>
            <a:r>
              <a:rPr lang="en-US" b="1" dirty="0"/>
              <a:t>$10,560</a:t>
            </a:r>
          </a:p>
          <a:p>
            <a:r>
              <a:rPr lang="en-US" dirty="0"/>
              <a:t>Public 4-year college (tuition and fees, out of state) - </a:t>
            </a:r>
            <a:r>
              <a:rPr lang="en-US" b="1" dirty="0"/>
              <a:t>$27,020</a:t>
            </a:r>
          </a:p>
          <a:p>
            <a:r>
              <a:rPr lang="en-US" dirty="0"/>
              <a:t>Private 4-year college (tuition and fees) - </a:t>
            </a:r>
          </a:p>
          <a:p>
            <a:pPr marL="68263" indent="333375">
              <a:buNone/>
            </a:pPr>
            <a:r>
              <a:rPr lang="en-US" b="1" dirty="0"/>
              <a:t>$37,650</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custDataLst>
              <p:tags r:id="rId5"/>
            </p:custDataLst>
          </p:nvPr>
        </p:nvSpPr>
        <p:spPr>
          <a:xfrm>
            <a:off x="1152263" y="6458630"/>
            <a:ext cx="4562737" cy="369332"/>
          </a:xfrm>
          <a:prstGeom prst="rect">
            <a:avLst/>
          </a:prstGeom>
          <a:noFill/>
        </p:spPr>
        <p:txBody>
          <a:bodyPr wrap="square" rtlCol="0">
            <a:spAutoFit/>
          </a:bodyPr>
          <a:lstStyle/>
          <a:p>
            <a:r>
              <a:rPr lang="en-US" dirty="0">
                <a:solidFill>
                  <a:schemeClr val="bg1"/>
                </a:solidFill>
              </a:rPr>
              <a:t>Source: The College Board</a:t>
            </a:r>
          </a:p>
        </p:txBody>
      </p:sp>
    </p:spTree>
    <p:extLst>
      <p:ext uri="{BB962C8B-B14F-4D97-AF65-F5344CB8AC3E}">
        <p14:creationId xmlns:p14="http://schemas.microsoft.com/office/powerpoint/2010/main" val="57283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a:t>Financial Aid Applications: </a:t>
            </a:r>
          </a:p>
        </p:txBody>
      </p:sp>
      <p:sp>
        <p:nvSpPr>
          <p:cNvPr id="3" name="Content Placeholder 2"/>
          <p:cNvSpPr>
            <a:spLocks noGrp="1"/>
          </p:cNvSpPr>
          <p:nvPr>
            <p:ph idx="1"/>
            <p:custDataLst>
              <p:tags r:id="rId2"/>
            </p:custDataLst>
          </p:nvPr>
        </p:nvSpPr>
        <p:spPr>
          <a:xfrm>
            <a:off x="1447800" y="2286000"/>
            <a:ext cx="7086600" cy="3508977"/>
          </a:xfrm>
        </p:spPr>
        <p:txBody>
          <a:bodyPr>
            <a:normAutofit/>
          </a:bodyPr>
          <a:lstStyle/>
          <a:p>
            <a:r>
              <a:rPr lang="en-US" dirty="0"/>
              <a:t>Free Application for Federal Student Aid </a:t>
            </a:r>
            <a:r>
              <a:rPr lang="en-US" b="1" dirty="0"/>
              <a:t>FAFSA </a:t>
            </a:r>
          </a:p>
          <a:p>
            <a:r>
              <a:rPr lang="en-US" dirty="0"/>
              <a:t>Florida Financial Aid Application </a:t>
            </a:r>
            <a:r>
              <a:rPr lang="en-US" b="1" dirty="0"/>
              <a:t>FFAA</a:t>
            </a:r>
          </a:p>
          <a:p>
            <a:r>
              <a:rPr lang="en-US" dirty="0"/>
              <a:t>College Scholarship Service Profile                </a:t>
            </a:r>
            <a:r>
              <a:rPr lang="en-US" b="1" dirty="0"/>
              <a:t>CSS Profile </a:t>
            </a:r>
          </a:p>
          <a:p>
            <a:r>
              <a:rPr lang="en-US" dirty="0"/>
              <a:t>Institutional Applications</a:t>
            </a:r>
          </a:p>
          <a:p>
            <a:r>
              <a:rPr lang="en-US" dirty="0"/>
              <a:t>Private Scholarships</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custDataLst>
              <p:tags r:id="rId5"/>
            </p:custDataLst>
          </p:nvPr>
        </p:nvSpPr>
        <p:spPr>
          <a:xfrm>
            <a:off x="1152263" y="6458630"/>
            <a:ext cx="4562737" cy="369332"/>
          </a:xfrm>
          <a:prstGeom prst="rect">
            <a:avLst/>
          </a:prstGeom>
          <a:noFill/>
        </p:spPr>
        <p:txBody>
          <a:bodyPr wrap="square" rtlCol="0">
            <a:spAutoFit/>
          </a:bodyPr>
          <a:lstStyle/>
          <a:p>
            <a:r>
              <a:rPr lang="en-US" dirty="0">
                <a:solidFill>
                  <a:schemeClr val="bg1"/>
                </a:solidFill>
              </a:rPr>
              <a:t>Source: The College Board</a:t>
            </a:r>
          </a:p>
        </p:txBody>
      </p:sp>
    </p:spTree>
    <p:extLst>
      <p:ext uri="{BB962C8B-B14F-4D97-AF65-F5344CB8AC3E}">
        <p14:creationId xmlns:p14="http://schemas.microsoft.com/office/powerpoint/2010/main" val="220615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a:t>Free Application for Federal Student Aid (FAFSA)</a:t>
            </a:r>
          </a:p>
        </p:txBody>
      </p:sp>
      <p:sp>
        <p:nvSpPr>
          <p:cNvPr id="3" name="Content Placeholder 2"/>
          <p:cNvSpPr>
            <a:spLocks noGrp="1"/>
          </p:cNvSpPr>
          <p:nvPr>
            <p:ph idx="1"/>
            <p:custDataLst>
              <p:tags r:id="rId2"/>
            </p:custDataLst>
          </p:nvPr>
        </p:nvSpPr>
        <p:spPr>
          <a:xfrm>
            <a:off x="1371601" y="2323652"/>
            <a:ext cx="6400800" cy="3508977"/>
          </a:xfrm>
        </p:spPr>
        <p:txBody>
          <a:bodyPr>
            <a:normAutofit fontScale="92500" lnSpcReduction="20000"/>
          </a:bodyPr>
          <a:lstStyle/>
          <a:p>
            <a:r>
              <a:rPr lang="en-US" dirty="0"/>
              <a:t>Federal government is largest source of student aid; FAFSA distributed and processed by the U.S. Department of Education</a:t>
            </a:r>
          </a:p>
          <a:p>
            <a:pPr lvl="1"/>
            <a:r>
              <a:rPr lang="en-US" dirty="0"/>
              <a:t>Manual or </a:t>
            </a:r>
            <a:r>
              <a:rPr lang="en-US" b="1" dirty="0"/>
              <a:t>electronic</a:t>
            </a:r>
            <a:r>
              <a:rPr lang="en-US" dirty="0"/>
              <a:t> options</a:t>
            </a:r>
          </a:p>
          <a:p>
            <a:pPr lvl="1"/>
            <a:r>
              <a:rPr lang="en-US" dirty="0"/>
              <a:t>2023-24 FAFSA opens October 1</a:t>
            </a:r>
          </a:p>
          <a:p>
            <a:pPr lvl="1"/>
            <a:r>
              <a:rPr lang="en-US" dirty="0"/>
              <a:t>IRS Data Retrieval Tool  opens October 1 and will allow students to import </a:t>
            </a:r>
            <a:r>
              <a:rPr lang="en-US" b="1" dirty="0"/>
              <a:t>PRIOR PRIOR (2021) </a:t>
            </a:r>
            <a:r>
              <a:rPr lang="en-US" dirty="0"/>
              <a:t>year tax data </a:t>
            </a:r>
          </a:p>
          <a:p>
            <a:r>
              <a:rPr lang="en-US" dirty="0"/>
              <a:t>Must be completed </a:t>
            </a:r>
            <a:r>
              <a:rPr lang="en-US" b="1" dirty="0"/>
              <a:t>ANNUALLY </a:t>
            </a:r>
            <a:r>
              <a:rPr lang="en-US" dirty="0"/>
              <a:t>(per academic year) to be evaluated for financial aid </a:t>
            </a:r>
          </a:p>
          <a:p>
            <a:pPr marL="68580" indent="0">
              <a:buNone/>
            </a:pPr>
            <a:endParaRPr lang="en-US" dirty="0"/>
          </a:p>
          <a:p>
            <a:pPr marL="68580" indent="0">
              <a:buNone/>
            </a:pPr>
            <a:endParaRPr lang="en-US" dirty="0"/>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32651" y="6488668"/>
            <a:ext cx="1872629" cy="646331"/>
          </a:xfrm>
          <a:prstGeom prst="rect">
            <a:avLst/>
          </a:prstGeom>
        </p:spPr>
        <p:txBody>
          <a:bodyPr wrap="none">
            <a:spAutoFit/>
          </a:bodyPr>
          <a:lstStyle/>
          <a:p>
            <a:r>
              <a:rPr lang="en-US" dirty="0">
                <a:hlinkClick r:id="rId14"/>
              </a:rPr>
              <a:t>www.fafsa.gov</a:t>
            </a:r>
            <a:endParaRPr lang="en-US" dirty="0"/>
          </a:p>
          <a:p>
            <a:endParaRPr lang="en-US" dirty="0"/>
          </a:p>
        </p:txBody>
      </p:sp>
    </p:spTree>
    <p:extLst>
      <p:ext uri="{BB962C8B-B14F-4D97-AF65-F5344CB8AC3E}">
        <p14:creationId xmlns:p14="http://schemas.microsoft.com/office/powerpoint/2010/main" val="81234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569321"/>
            <a:ext cx="6400800" cy="1143000"/>
          </a:xfrm>
        </p:spPr>
        <p:txBody>
          <a:bodyPr>
            <a:normAutofit/>
          </a:bodyPr>
          <a:lstStyle/>
          <a:p>
            <a:r>
              <a:rPr lang="en-US" dirty="0"/>
              <a:t>FAFSA.GOV</a:t>
            </a:r>
          </a:p>
        </p:txBody>
      </p:sp>
      <p:sp>
        <p:nvSpPr>
          <p:cNvPr id="6" name="Slide Number Placeholder 5"/>
          <p:cNvSpPr>
            <a:spLocks noGrp="1"/>
          </p:cNvSpPr>
          <p:nvPr>
            <p:ph type="sldNum" sz="quarter" idx="12"/>
            <p:custDataLst>
              <p:tags r:id="rId2"/>
            </p:custDataLst>
          </p:nvPr>
        </p:nvSpPr>
        <p:spPr>
          <a:xfrm>
            <a:off x="4648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Down Arrow 4"/>
          <p:cNvSpPr/>
          <p:nvPr>
            <p:custDataLst>
              <p:tags r:id="rId4"/>
            </p:custDataLst>
          </p:nvPr>
        </p:nvSpPr>
        <p:spPr>
          <a:xfrm>
            <a:off x="6705600" y="215939"/>
            <a:ext cx="1524000" cy="1589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Help</a:t>
            </a:r>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2263" y="1905000"/>
            <a:ext cx="7458338" cy="41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2435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32&quot;/&gt;&lt;lineCharCount val=&quot;17&quot;/&gt;&lt;lineCharCount val=&quot;17&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A3C090-59D0-4030-A552-D5DD3C125440}&quot;/&gt;&lt;isInvalidForFieldText val=&quot;0&quot;/&gt;&lt;Image&gt;&lt;filename val=&quot;C:\Users\smithj\AppData\Local\Temp\CP12232884849261Session\CPTrustFolder12232884849277\PPTImport12232887661242\data\asimages\{DBA3C090-59D0-4030-A552-D5DD3C125440}_2.png&quot;/&gt;&lt;left val=&quot;-5&quot;/&gt;&lt;top val=&quot;-5&quot;/&gt;&lt;width val=&quot;101&quot;/&gt;&lt;height val=&quot;55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9&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35&quot;/&gt;&lt;lineCharCount val=&quot;36&quot;/&gt;&lt;lineCharCount val=&quot;10&quot;/&gt;&lt;lineCharCount val=&quot;29&quot;/&gt;&lt;lineCharCount val=&quot;30&quot;/&gt;&lt;lineCharCount val=&quot;45&quot;/&gt;&lt;lineCharCount val=&quot;42&quot;/&gt;&lt;lineCharCount val=&quot;22&quot;/&gt;&lt;lineCharCount val=&quot;32&quot;/&gt;&lt;lineCharCount val=&quot;15&quot;/&gt;&lt;lineCharCount val=&quot;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2DF4AA-B8B5-4DD6-B5AE-41ABA14C3E89}&quot;/&gt;&lt;isInvalidForFieldText val=&quot;0&quot;/&gt;&lt;Image&gt;&lt;filename val=&quot;C:\Users\smithj\AppData\Local\Temp\CP12232884849261Session\CPTrustFolder12232884849277\PPTImport12232887661242\data\asimages\{8D2DF4AA-B8B5-4DD6-B5AE-41ABA14C3E89}_5.png&quot;/&gt;&lt;left val=&quot;-5&quot;/&gt;&lt;top val=&quot;-5&quot;/&gt;&lt;width val=&quot;101&quot;/&gt;&lt;height val=&quot;551&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87127A-8A04-41F7-ADD2-5637478B0C3A}&quot;/&gt;&lt;isInvalidForFieldText val=&quot;0&quot;/&gt;&lt;Image&gt;&lt;filename val=&quot;C:\Users\smithj\AppData\Local\Temp\CP12232884849261Session\CPTrustFolder12232884849277\PPTImport12232887661242\data\asimages\{9D87127A-8A04-41F7-ADD2-5637478B0C3A}_6.png&quot;/&gt;&lt;left val=&quot;-5&quot;/&gt;&lt;top val=&quot;-5&quot;/&gt;&lt;width val=&quot;101&quot;/&gt;&lt;height val=&quot;55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8&quot;/&gt;&lt;lineCharCount val=&quot;40&quot;/&gt;&lt;lineCharCount val=&quot;45&quot;/&gt;&lt;lineCharCount val=&quot;13&quot;/&gt;&lt;lineCharCount val=&quot;43&quot;/&gt;&lt;lineCharCount val=&quot;21&quot;/&gt;&lt;lineCharCount val=&quot;49&quot;/&gt;&lt;lineCharCount val=&quot;21&quot;/&gt;&lt;lineCharCount val=&quot;25&quot;/&gt;&lt;lineCharCount val=&quot;49&quot;/&gt;&lt;lineCharCount val=&quot;38&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847BE8-368D-47AA-A2DD-135D4A2208FF}&quot;/&gt;&lt;isInvalidForFieldText val=&quot;0&quot;/&gt;&lt;Image&gt;&lt;filename val=&quot;C:\Users\smithj\AppData\Local\Temp\CP12232884849261Session\CPTrustFolder12232884849277\PPTImport12232887661242\data\asimages\{2F847BE8-368D-47AA-A2DD-135D4A2208FF}_7.png&quot;/&gt;&lt;left val=&quot;-5&quot;/&gt;&lt;top val=&quot;-5&quot;/&gt;&lt;width val=&quot;101&quot;/&gt;&lt;height val=&quot;551&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24&quot;/&gt;&lt;lineCharCount val=&quot;42&quot;/&gt;&lt;lineCharCount val=&quot;47&quot;/&gt;&lt;lineCharCount val=&quot;8&quot;/&gt;&lt;lineCharCount val=&quot;46&quot;/&gt;&lt;lineCharCount val=&quot;30&quot;/&gt;&lt;lineCharCount val=&quot;26&quot;/&gt;&lt;lineCharCount val=&quot;45&quot;/&gt;&lt;lineCharCount val=&quot;7&quot;/&gt;&lt;lineCharCount val=&quot;48&quot;/&gt;&lt;lineCharCount val=&quot;17&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10969E-CC00-4956-8647-6F0E2003CA5A}&quot;/&gt;&lt;isInvalidForFieldText val=&quot;0&quot;/&gt;&lt;Image&gt;&lt;filename val=&quot;C:\Users\smithj\AppData\Local\Temp\CP12232884849261Session\CPTrustFolder12232884849277\PPTImport12232887661242\data\asimages\{1510969E-CC00-4956-8647-6F0E2003CA5A}_8.png&quot;/&gt;&lt;left val=&quot;-5&quot;/&gt;&lt;top val=&quot;-5&quot;/&gt;&lt;width val=&quot;101&quot;/&gt;&lt;height val=&quot;55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8&quot;/&gt;&lt;lineCharCount val=&quot;35&quot;/&gt;&lt;lineCharCount val=&quot;41&quot;/&gt;&lt;lineCharCount val=&quot;41&quot;/&gt;&lt;lineCharCount val=&quot;37&quot;/&gt;&lt;lineCharCount val=&quot;38&quot;/&gt;&lt;lineCharCount val=&quot;28&quot;/&gt;&lt;lineCharCount val=&quot;36&quot;/&gt;&lt;lineCharCount val=&quot;3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AFA694-C120-4196-870F-5B2564FA046B}&quot;/&gt;&lt;isInvalidForFieldText val=&quot;0&quot;/&gt;&lt;Image&gt;&lt;filename val=&quot;C:\Users\smithj\AppData\Local\Temp\CP12232884849261Session\CPTrustFolder12232884849277\PPTImport12232887661242\data\asimages\{CAAFA694-C120-4196-870F-5B2564FA046B}_10.png&quot;/&gt;&lt;left val=&quot;-5&quot;/&gt;&lt;top val=&quot;-5&quot;/&gt;&lt;width val=&quot;101&quot;/&gt;&lt;height val=&quot;551&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C183D7-9D1F-469F-AE7E-118DC1BB6E58}&quot;/&gt;&lt;isInvalidForFieldText val=&quot;0&quot;/&gt;&lt;Image&gt;&lt;filename val=&quot;C:\Users\smithj\AppData\Local\Temp\CP12232884849261Session\CPTrustFolder12232884849277\PPTImport12232887661242\data\asimages\{18C183D7-9D1F-469F-AE7E-118DC1BB6E58}_11.png&quot;/&gt;&lt;left val=&quot;-5&quot;/&gt;&lt;top val=&quot;-5&quot;/&gt;&lt;width val=&quot;101&quot;/&gt;&lt;height val=&quot;551&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18&quot;/&gt;&lt;lineCharCount val=&quot;31&quot;/&gt;&lt;lineCharCount val=&quot;34&quot;/&gt;&lt;lineCharCount val=&quot;39&quot;/&gt;&lt;lineCharCount val=&quot;1&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99C179-1987-459A-9D0B-396A722BEEFE}&quot;/&gt;&lt;isInvalidForFieldText val=&quot;0&quot;/&gt;&lt;Image&gt;&lt;filename val=&quot;C:\Users\smithj\AppData\Local\Temp\CP12232884849261Session\CPTrustFolder12232884849277\PPTImport12232887661242\data\asimages\{6499C179-1987-459A-9D0B-396A722BEEFE}_14.png&quot;/&gt;&lt;left val=&quot;-5&quot;/&gt;&lt;top val=&quot;-5&quot;/&gt;&lt;width val=&quot;101&quot;/&gt;&lt;height val=&quot;55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7&quot;/&gt;&lt;lineCharCount val=&quot;41&quot;/&gt;&lt;lineCharCount val=&quot;43&quot;/&gt;&lt;lineCharCount val=&quot;31&quot;/&gt;&lt;lineCharCount val=&quot;26&quot;/&gt;&lt;lineCharCount val=&quot;34&quot;/&gt;&lt;lineCharCount val=&quot;41&quot;/&gt;&lt;lineCharCount val=&quot;39&quot;/&gt;&lt;lineCharCount val=&quot;1&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CF45FF-272A-4EA4-8ECF-1AD01E421A8D}&quot;/&gt;&lt;isInvalidForFieldText val=&quot;0&quot;/&gt;&lt;Image&gt;&lt;filename val=&quot;C:\Users\smithj\AppData\Local\Temp\CP12232884849261Session\CPTrustFolder12232884849277\PPTImport12232887661242\data\asimages\{3ECF45FF-272A-4EA4-8ECF-1AD01E421A8D}_15.png&quot;/&gt;&lt;left val=&quot;-5&quot;/&gt;&lt;top val=&quot;-5&quot;/&gt;&lt;width val=&quot;101&quot;/&gt;&lt;height val=&quot;551&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35&quot;/&gt;&lt;lineCharCount val=&quot;19&quot;/&gt;&lt;lineCharCount val=&quot;39&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21CA04-213E-4A92-B10F-9BCA640B8C07}&quot;/&gt;&lt;isInvalidForFieldText val=&quot;0&quot;/&gt;&lt;Image&gt;&lt;filename val=&quot;C:\Users\smithj\AppData\Local\Temp\CP12232884849261Session\CPTrustFolder12232884849277\PPTImport12232887661242\data\asimages\{0121CA04-213E-4A92-B10F-9BCA640B8C07}_16.png&quot;/&gt;&lt;left val=&quot;-5&quot;/&gt;&lt;top val=&quot;-5&quot;/&gt;&lt;width val=&quot;101&quot;/&gt;&lt;height val=&quot;551&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8&quot;/&gt;&lt;lineCharCount val=&quot;16&quot;/&gt;&lt;lineCharCount val=&quot;16&quot;/&gt;&lt;lineCharCount val=&quot;15&quot;/&gt;&lt;lineCharCount val=&quot;17&quot;/&gt;&lt;lineCharCount val=&quot;1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010BAF-9BE8-45F6-A36D-229BF4B26B1A}&quot;/&gt;&lt;isInvalidForFieldText val=&quot;0&quot;/&gt;&lt;Image&gt;&lt;filename val=&quot;C:\Users\smithj\AppData\Local\Temp\CP12232884849261Session\CPTrustFolder12232884849277\PPTImport12232887661242\data\asimages\{2D010BAF-9BE8-45F6-A36D-229BF4B26B1A}_18.png&quot;/&gt;&lt;left val=&quot;-5&quot;/&gt;&lt;top val=&quot;-5&quot;/&gt;&lt;width val=&quot;101&quot;/&gt;&lt;height val=&quot;551&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31&quot;/&gt;&lt;lineCharCount val=&quot;28&quot;/&gt;&lt;lineCharCount val=&quot;22&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F7E771-DBEA-4BF3-87AA-A65255415510}&quot;/&gt;&lt;isInvalidForFieldText val=&quot;0&quot;/&gt;&lt;Image&gt;&lt;filename val=&quot;C:\Users\smithj\AppData\Local\Temp\CP12232884849261Session\CPTrustFolder12232884849277\PPTImport12232887661242\data\asimages\{B1F7E771-DBEA-4BF3-87AA-A65255415510}_19.png&quot;/&gt;&lt;left val=&quot;-5&quot;/&gt;&lt;top val=&quot;-5&quot;/&gt;&lt;width val=&quot;101&quot;/&gt;&lt;height val=&quot;551&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36&quot;/&gt;&lt;lineCharCount val=&quot;38&quot;/&gt;&lt;lineCharCount val=&quot;39&quot;/&gt;&lt;lineCharCount val=&quot;28&quot;/&gt;&lt;lineCharCount val=&quot;20&quot;/&gt;&lt;lineCharCount val=&quot;17&quot;/&gt;&lt;lineCharCount val=&quot;20&quot;/&gt;&lt;lineCharCount val=&quot;1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3B4BDA-0606-4D7F-941C-C0D3F54D543A}&quot;/&gt;&lt;isInvalidForFieldText val=&quot;0&quot;/&gt;&lt;Image&gt;&lt;filename val=&quot;C:\Users\smithj\AppData\Local\Temp\CP12232884849261Session\CPTrustFolder12232884849277\PPTImport12232887661242\data\asimages\{603B4BDA-0606-4D7F-941C-C0D3F54D543A}_21.png&quot;/&gt;&lt;left val=&quot;-5&quot;/&gt;&lt;top val=&quot;-5&quot;/&gt;&lt;width val=&quot;101&quot;/&gt;&lt;height val=&quot;551&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3&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6&quot;/&gt;&lt;lineCharCount val=&quot;17&quot;/&gt;&lt;lineCharCount val=&quot;23&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2E3496-32DD-469C-ACFF-29152ACCA587}&quot;/&gt;&lt;isInvalidForFieldText val=&quot;0&quot;/&gt;&lt;Image&gt;&lt;filename val=&quot;C:\Users\smithj\AppData\Local\Temp\CP12232884849261Session\CPTrustFolder12232884849277\PPTImport12232887661242\data\asimages\{D82E3496-32DD-469C-ACFF-29152ACCA587}_22.png&quot;/&gt;&lt;left val=&quot;-5&quot;/&gt;&lt;top val=&quot;-5&quot;/&gt;&lt;width val=&quot;101&quot;/&gt;&lt;height val=&quot;551&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6&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5&quot;/&gt;&lt;lineCharCount val=&quot;12&quot;/&gt;&lt;lineCharCount val=&quot;15&quot;/&gt;&lt;lineCharCount val=&quot;20&quot;/&gt;&lt;lineCharCount val=&quot;53&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3D3CA5-8F32-40A1-92C4-7B84099B1657}&quot;/&gt;&lt;isInvalidForFieldText val=&quot;0&quot;/&gt;&lt;Image&gt;&lt;filename val=&quot;C:\Users\smithj\AppData\Local\Temp\CP12232884849261Session\CPTrustFolder12232884849277\PPTImport12232887661242\data\asimages\{F13D3CA5-8F32-40A1-92C4-7B84099B1657}_23.png&quot;/&gt;&lt;left val=&quot;-5&quot;/&gt;&lt;top val=&quot;-5&quot;/&gt;&lt;width val=&quot;101&quot;/&gt;&lt;height val=&quot;55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4A3521"/>
      </a:hlink>
      <a:folHlink>
        <a:srgbClr val="4A352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ivisions xmlns="b39947bb-1611-46e0-ab1b-0b5244e0941d" xsi:nil="true"/>
    <_ip_UnifiedCompliancePolicyProperties xmlns="http://schemas.microsoft.com/sharepoint/v3" xsi:nil="true"/>
    <lcf76f155ced4ddcb4097134ff3c332f xmlns="677f4d5e-957f-4bcf-bfe9-0e891f89af5f">
      <Terms xmlns="http://schemas.microsoft.com/office/infopath/2007/PartnerControls"/>
    </lcf76f155ced4ddcb4097134ff3c332f>
    <TaxCatchAll xmlns="636770ca-c14e-45ed-bb5e-5a292064bc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177A8AB0D99F448F1C04CDB0D49ADC" ma:contentTypeVersion="20" ma:contentTypeDescription="Create a new document." ma:contentTypeScope="" ma:versionID="a366c4b1292a14b8031adacd42842e4e">
  <xsd:schema xmlns:xsd="http://www.w3.org/2001/XMLSchema" xmlns:xs="http://www.w3.org/2001/XMLSchema" xmlns:p="http://schemas.microsoft.com/office/2006/metadata/properties" xmlns:ns1="http://schemas.microsoft.com/sharepoint/v3" xmlns:ns2="b39947bb-1611-46e0-ab1b-0b5244e0941d" xmlns:ns3="677f4d5e-957f-4bcf-bfe9-0e891f89af5f" xmlns:ns4="636770ca-c14e-45ed-bb5e-5a292064bc81" targetNamespace="http://schemas.microsoft.com/office/2006/metadata/properties" ma:root="true" ma:fieldsID="eb06cbf093705c036be9c9a4efe45730" ns1:_="" ns2:_="" ns3:_="" ns4:_="">
    <xsd:import namespace="http://schemas.microsoft.com/sharepoint/v3"/>
    <xsd:import namespace="b39947bb-1611-46e0-ab1b-0b5244e0941d"/>
    <xsd:import namespace="677f4d5e-957f-4bcf-bfe9-0e891f89af5f"/>
    <xsd:import namespace="636770ca-c14e-45ed-bb5e-5a292064bc81"/>
    <xsd:element name="properties">
      <xsd:complexType>
        <xsd:sequence>
          <xsd:element name="documentManagement">
            <xsd:complexType>
              <xsd:all>
                <xsd:element ref="ns2:Divisions" minOccurs="0"/>
                <xsd:element ref="ns3:MediaServiceMetadata" minOccurs="0"/>
                <xsd:element ref="ns3:MediaServiceFastMetadata" minOccurs="0"/>
                <xsd:element ref="ns4:SharedWithUsers" minOccurs="0"/>
                <xsd:element ref="ns4:SharedWithDetails"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ServiceDateTake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9947bb-1611-46e0-ab1b-0b5244e0941d" elementFormDefault="qualified">
    <xsd:import namespace="http://schemas.microsoft.com/office/2006/documentManagement/types"/>
    <xsd:import namespace="http://schemas.microsoft.com/office/infopath/2007/PartnerControls"/>
    <xsd:element name="Divisions" ma:index="8" nillable="true" ma:displayName="Division" ma:list="{3fceb107-0b1e-492a-a115-adf4cb8126b9}" ma:internalName="Divisions" ma:readOnly="false" ma:showField="LinkTitleNoMenu" ma:web="b39947bb-1611-46e0-ab1b-0b5244e0941d">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77f4d5e-957f-4bcf-bfe9-0e891f89af5f"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95cd2bc-5de8-4524-ad36-9f676da3af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6770ca-c14e-45ed-bb5e-5a292064bc8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1ffacddc-344c-440d-8956-569a27b4e288}" ma:internalName="TaxCatchAll" ma:showField="CatchAllData" ma:web="636770ca-c14e-45ed-bb5e-5a292064b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9935B-2244-4EB0-86BD-72085B17B342}">
  <ds:schemaRefs>
    <ds:schemaRef ds:uri="http://schemas.microsoft.com/office/2006/metadata/properties"/>
    <ds:schemaRef ds:uri="http://schemas.microsoft.com/office/infopath/2007/PartnerControls"/>
    <ds:schemaRef ds:uri="http://schemas.microsoft.com/sharepoint/v3"/>
    <ds:schemaRef ds:uri="b39947bb-1611-46e0-ab1b-0b5244e0941d"/>
    <ds:schemaRef ds:uri="677f4d5e-957f-4bcf-bfe9-0e891f89af5f"/>
    <ds:schemaRef ds:uri="636770ca-c14e-45ed-bb5e-5a292064bc81"/>
  </ds:schemaRefs>
</ds:datastoreItem>
</file>

<file path=customXml/itemProps2.xml><?xml version="1.0" encoding="utf-8"?>
<ds:datastoreItem xmlns:ds="http://schemas.openxmlformats.org/officeDocument/2006/customXml" ds:itemID="{FD5557FD-CF85-4F8B-A281-B713F0A7330F}">
  <ds:schemaRefs>
    <ds:schemaRef ds:uri="http://schemas.microsoft.com/sharepoint/v3/contenttype/forms"/>
  </ds:schemaRefs>
</ds:datastoreItem>
</file>

<file path=customXml/itemProps3.xml><?xml version="1.0" encoding="utf-8"?>
<ds:datastoreItem xmlns:ds="http://schemas.openxmlformats.org/officeDocument/2006/customXml" ds:itemID="{EA5E11A9-6437-451C-A5C3-0794638A3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9947bb-1611-46e0-ab1b-0b5244e0941d"/>
    <ds:schemaRef ds:uri="677f4d5e-957f-4bcf-bfe9-0e891f89af5f"/>
    <ds:schemaRef ds:uri="636770ca-c14e-45ed-bb5e-5a292064b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40639</TotalTime>
  <Words>5870</Words>
  <Application>Microsoft Office PowerPoint</Application>
  <PresentationFormat>On-screen Show (4:3)</PresentationFormat>
  <Paragraphs>523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Austin</vt:lpstr>
      <vt:lpstr>Financial Aid Overview   2022-2023 High School Students  2023-2024 Postsecondary Year  </vt:lpstr>
      <vt:lpstr>        Financial Aid has its own language and acronyms:</vt:lpstr>
      <vt:lpstr>Agenda</vt:lpstr>
      <vt:lpstr>What is Financial Aid?</vt:lpstr>
      <vt:lpstr>College Costs </vt:lpstr>
      <vt:lpstr>College Costs </vt:lpstr>
      <vt:lpstr>Financial Aid Applications: </vt:lpstr>
      <vt:lpstr>Free Application for Federal Student Aid (FAFSA)</vt:lpstr>
      <vt:lpstr>FAFSA.GOV</vt:lpstr>
      <vt:lpstr>Getting Started</vt:lpstr>
      <vt:lpstr>Student Dependent or Independent? </vt:lpstr>
      <vt:lpstr>Student Dependent or Independent? </vt:lpstr>
      <vt:lpstr>Student Dependent or Independent? </vt:lpstr>
      <vt:lpstr>Student Dependent or Independent? </vt:lpstr>
      <vt:lpstr>Who is a Parent?</vt:lpstr>
      <vt:lpstr>Parent Marital Status </vt:lpstr>
      <vt:lpstr>Student Aid Report (SAR)</vt:lpstr>
      <vt:lpstr>Additional Information</vt:lpstr>
      <vt:lpstr>Additional Information</vt:lpstr>
      <vt:lpstr>Florida Financial Aid Application (FFAA) www.FloridaStudentFinancialAidsg.org </vt:lpstr>
      <vt:lpstr>       FFAA-Florida Financial Aid Application www.Floridastudentfinancialaidsg.org </vt:lpstr>
      <vt:lpstr>Need-Based Programs</vt:lpstr>
      <vt:lpstr>Merit-Based Programs  </vt:lpstr>
      <vt:lpstr>Other  </vt:lpstr>
      <vt:lpstr>Private Scholarships </vt:lpstr>
      <vt:lpstr>Other </vt:lpstr>
      <vt:lpstr>   Mapping Your Future (MYF) www.mappingyourfuture.org </vt:lpstr>
      <vt:lpstr>Navigating your Financial Future (NyFF) www.navigatingyourfuture.org</vt:lpstr>
      <vt:lpstr>Review: Action Items</vt:lpstr>
      <vt:lpstr>Office of Student Financial Assistance (OSFA) Contacts</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Hernandez, Pedro</cp:lastModifiedBy>
  <cp:revision>341</cp:revision>
  <cp:lastPrinted>2020-09-01T19:53:15Z</cp:lastPrinted>
  <dcterms:created xsi:type="dcterms:W3CDTF">2014-07-15T18:41:34Z</dcterms:created>
  <dcterms:modified xsi:type="dcterms:W3CDTF">2022-08-25T19:28:02Z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0x01010095177A8AB0D99F448F1C04CDB0D49ADC</vt:lpwstr>
  </property>
</Properties>
</file>