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309" r:id="rId5"/>
    <p:sldId id="308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280" r:id="rId3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81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2FE4AC-6D5D-C8A8-A0BE-72D6B01D93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7A81CA-9651-DF70-8D57-03208D9EDD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17EDB59-7A24-4041-A554-37DE474A15DA}" type="datetimeFigureOut">
              <a:rPr lang="en-US" altLang="en-US"/>
              <a:pPr>
                <a:defRPr/>
              </a:pPr>
              <a:t>10/16/2024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863A1-EC78-C29D-C158-FF1059B9C7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F69573-629B-DA32-33F4-A34A84D679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DF5E463-EF1E-49DF-A219-AC1FB0F767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1F4AA6-F76E-CBAE-6167-1662DA3BE2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BA8300-F885-5309-7222-9862340288B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5F44737-80A9-48B5-9F80-E14CC8F7D28E}" type="datetimeFigureOut">
              <a:rPr lang="en-US" altLang="en-US"/>
              <a:pPr>
                <a:defRPr/>
              </a:pPr>
              <a:t>10/16/2024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8EE258B-4A8A-9D89-F4F3-79786B5707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E942FF2-1852-69DD-B43E-28DD23BC8A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10001-18B0-F74D-0A5F-A2454453EA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097AE-B04F-071E-8BD9-538090FC60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5017CC9-AEFC-40F9-AA78-BA285D42C2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>
            <a:extLst>
              <a:ext uri="{FF2B5EF4-FFF2-40B4-BE49-F238E27FC236}">
                <a16:creationId xmlns:a16="http://schemas.microsoft.com/office/drawing/2014/main" id="{1B6F9611-7206-6FBE-6A7A-9AF814C4A2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5BAFE3-0DFB-18B9-0103-BB2DABFFCC27}"/>
              </a:ext>
            </a:extLst>
          </p:cNvPr>
          <p:cNvSpPr/>
          <p:nvPr userDrawn="1"/>
        </p:nvSpPr>
        <p:spPr>
          <a:xfrm>
            <a:off x="0" y="3597275"/>
            <a:ext cx="9144000" cy="166688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4AF075-2B03-95A8-EB7D-6B75B1F0F9C8}"/>
              </a:ext>
            </a:extLst>
          </p:cNvPr>
          <p:cNvSpPr/>
          <p:nvPr userDrawn="1"/>
        </p:nvSpPr>
        <p:spPr>
          <a:xfrm>
            <a:off x="482600" y="3100388"/>
            <a:ext cx="8178800" cy="1166812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8" name="Picture 18" descr="FDOELogo.png">
            <a:extLst>
              <a:ext uri="{FF2B5EF4-FFF2-40B4-BE49-F238E27FC236}">
                <a16:creationId xmlns:a16="http://schemas.microsoft.com/office/drawing/2014/main" id="{F75E9DC8-3EF8-BB5E-D549-3AF6F5ACA5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5353050"/>
            <a:ext cx="36353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108" y="3201340"/>
            <a:ext cx="8177784" cy="980294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108" y="4385254"/>
            <a:ext cx="8177784" cy="4067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35363" y="4944147"/>
            <a:ext cx="2073275" cy="3655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2381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20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8F851C-39F5-EFDA-9496-1655D7FF099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86E45107-7DC2-4B82-C240-35E2842B52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AC6D1FC-4610-4274-83D9-04EC15489214}" type="datetimeFigureOut">
              <a:rPr lang="en-US" altLang="en-US"/>
              <a:pPr>
                <a:defRPr/>
              </a:pPr>
              <a:t>10/16/2024</a:t>
            </a:fld>
            <a:endParaRPr lang="en-US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0CB38A9-3283-7C3D-52E3-4A2B21CA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888E6BF-D3D0-5C72-9888-E3748188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1495FE7-F03C-4592-82CE-47BD2199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591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C791EF-729C-EC47-504F-785D795F0AF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B21C4589-C1DC-73F9-89E0-E5A34DF61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B0F07E0-6EAF-4CFA-BAA0-26DF727D6826}" type="datetimeFigureOut">
              <a:rPr lang="en-US" altLang="en-US"/>
              <a:pPr>
                <a:defRPr/>
              </a:pPr>
              <a:t>10/16/2024</a:t>
            </a:fld>
            <a:endParaRPr lang="en-US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3F0709C-CFD1-9D1F-E8AA-4BE7339C3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7F53598-5C47-7FD0-5E73-D7F05BB6F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863D70F-C75E-4BC2-854E-22D1CC7A11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974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F95DFD-FCF6-E99C-1119-0A0557E1C3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A1182077-CFA7-8A81-1EE7-7BF59AD1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92E813C-2B8D-4F9D-9326-B96B8065732A}" type="datetimeFigureOut">
              <a:rPr lang="en-US" altLang="en-US"/>
              <a:pPr>
                <a:defRPr/>
              </a:pPr>
              <a:t>10/16/2024</a:t>
            </a:fld>
            <a:endParaRPr lang="en-US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0E14748-9F6B-0554-8448-4D8BF5A0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B6F2F1D-A752-FA15-A3FA-CAE68A394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58FA270-9D36-469B-B66C-761578C258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201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A885BA-ED48-C503-BCAB-0E47524B36B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BCE3F6C8-2E93-1827-3481-BE2837EC6E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64752F2-457E-4E49-94BF-6BE06B3DA8EA}" type="datetimeFigureOut">
              <a:rPr lang="en-US" altLang="en-US"/>
              <a:pPr>
                <a:defRPr/>
              </a:pPr>
              <a:t>10/16/2024</a:t>
            </a:fld>
            <a:endParaRPr lang="en-US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6FA1A22-BB3B-61DF-BA53-B30553F6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E3CACCA-F8B5-0EF1-9AF9-E8AA2D08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8369D51-2F7F-4A1B-B416-7F401FFDFF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220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7F0092-555E-E2CB-EAF3-587C5662AF0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02F1C56C-B960-5FD8-B233-E2E45CB41D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4CC7843-D2F2-45B0-A586-CBA3A1485218}" type="datetimeFigureOut">
              <a:rPr lang="en-US" altLang="en-US"/>
              <a:pPr>
                <a:defRPr/>
              </a:pPr>
              <a:t>10/16/2024</a:t>
            </a:fld>
            <a:endParaRPr lang="en-US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2AE0F2B-5421-902A-5A22-D7BD40251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538D5D1-C012-4350-B74E-D984C7B35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39CD0CA-EE76-4E7F-BE2F-0EE4AFA1F8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045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C54E5E-FF24-1A37-6AB1-83513F47E8D5}"/>
              </a:ext>
            </a:extLst>
          </p:cNvPr>
          <p:cNvSpPr/>
          <p:nvPr userDrawn="1"/>
        </p:nvSpPr>
        <p:spPr>
          <a:xfrm>
            <a:off x="0" y="0"/>
            <a:ext cx="9144000" cy="382428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2B876E-8FCD-05B1-1E69-C64F526FB960}"/>
              </a:ext>
            </a:extLst>
          </p:cNvPr>
          <p:cNvSpPr/>
          <p:nvPr userDrawn="1"/>
        </p:nvSpPr>
        <p:spPr>
          <a:xfrm>
            <a:off x="0" y="3824288"/>
            <a:ext cx="9144000" cy="115887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0B416B-1BF2-157B-71F8-E761E11A8E2B}"/>
              </a:ext>
            </a:extLst>
          </p:cNvPr>
          <p:cNvSpPr/>
          <p:nvPr userDrawn="1"/>
        </p:nvSpPr>
        <p:spPr>
          <a:xfrm>
            <a:off x="1798638" y="3340100"/>
            <a:ext cx="5546725" cy="1076325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TextBox 23">
            <a:extLst>
              <a:ext uri="{FF2B5EF4-FFF2-40B4-BE49-F238E27FC236}">
                <a16:creationId xmlns:a16="http://schemas.microsoft.com/office/drawing/2014/main" id="{163F4016-0B53-EF36-F36F-2F0FE2B3D3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90738" y="3429000"/>
            <a:ext cx="4962525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400" b="1">
                <a:solidFill>
                  <a:schemeClr val="bg1"/>
                </a:solidFill>
                <a:ea typeface="Arial" charset="0"/>
                <a:cs typeface="Arial" charset="0"/>
              </a:rPr>
              <a:t>www.FLDOE.org</a:t>
            </a:r>
          </a:p>
        </p:txBody>
      </p:sp>
      <p:pic>
        <p:nvPicPr>
          <p:cNvPr id="7" name="Picture 24" descr="FDOELogo.png">
            <a:extLst>
              <a:ext uri="{FF2B5EF4-FFF2-40B4-BE49-F238E27FC236}">
                <a16:creationId xmlns:a16="http://schemas.microsoft.com/office/drawing/2014/main" id="{B7DDDDB0-2A80-4169-CE7B-833BA9DB57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" t="10345" r="67973" b="10629"/>
          <a:stretch>
            <a:fillRect/>
          </a:stretch>
        </p:blipFill>
        <p:spPr bwMode="auto">
          <a:xfrm>
            <a:off x="3294063" y="439738"/>
            <a:ext cx="25273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27432"/>
            <a:ext cx="6858000" cy="3879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7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6348"/>
            <a:ext cx="7886700" cy="4354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49805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DFD4E3-8EA2-34D7-DC4A-0F98BA7052A8}"/>
              </a:ext>
            </a:extLst>
          </p:cNvPr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47E66E-6735-CC0B-39B3-67677645A440}"/>
              </a:ext>
            </a:extLst>
          </p:cNvPr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07EBA7-E195-76E3-B7DF-863EE266BC20}"/>
              </a:ext>
            </a:extLst>
          </p:cNvPr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7" name="Picture 18" descr="FDOELogo.png">
            <a:extLst>
              <a:ext uri="{FF2B5EF4-FFF2-40B4-BE49-F238E27FC236}">
                <a16:creationId xmlns:a16="http://schemas.microsoft.com/office/drawing/2014/main" id="{1DE2155C-B90F-B343-423A-F4E785A83E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474663"/>
            <a:ext cx="481330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32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8506CA-61DC-A1E3-5354-7BDEB76EB305}"/>
              </a:ext>
            </a:extLst>
          </p:cNvPr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A5D4A3-4723-A2B5-FBE6-D612987F506D}"/>
              </a:ext>
            </a:extLst>
          </p:cNvPr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CCB6DC-9D96-A69C-10ED-4A39F61C086F}"/>
              </a:ext>
            </a:extLst>
          </p:cNvPr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7" name="Picture 18" descr="FDOELogo.png">
            <a:extLst>
              <a:ext uri="{FF2B5EF4-FFF2-40B4-BE49-F238E27FC236}">
                <a16:creationId xmlns:a16="http://schemas.microsoft.com/office/drawing/2014/main" id="{42354FA0-E0B4-DD7C-7A47-C9DCFC07CB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468313"/>
            <a:ext cx="48133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817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574AC6-17AA-FE0F-1EBF-A7EF12BD45C2}"/>
              </a:ext>
            </a:extLst>
          </p:cNvPr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783DF0-95C3-6F78-3CAF-F70FB2A67437}"/>
              </a:ext>
            </a:extLst>
          </p:cNvPr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C0898B-83F0-BE50-6D55-4ED01946A1C8}"/>
              </a:ext>
            </a:extLst>
          </p:cNvPr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7" name="Picture 18" descr="FDOELogo.png">
            <a:extLst>
              <a:ext uri="{FF2B5EF4-FFF2-40B4-BE49-F238E27FC236}">
                <a16:creationId xmlns:a16="http://schemas.microsoft.com/office/drawing/2014/main" id="{EFB5A5F2-17AE-726C-CDE4-49ED2307CC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468313"/>
            <a:ext cx="48133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698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3EA3F1-B650-1E2B-9F70-0CA2955B30AF}"/>
              </a:ext>
            </a:extLst>
          </p:cNvPr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E25C09-036B-1A90-66D3-3AB0884C69FE}"/>
              </a:ext>
            </a:extLst>
          </p:cNvPr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0D03E4-4F9D-DA89-DFF0-77CC44313A8F}"/>
              </a:ext>
            </a:extLst>
          </p:cNvPr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7" name="Picture 18" descr="FDOELogo.png">
            <a:extLst>
              <a:ext uri="{FF2B5EF4-FFF2-40B4-BE49-F238E27FC236}">
                <a16:creationId xmlns:a16="http://schemas.microsoft.com/office/drawing/2014/main" id="{212734F5-1C1D-8389-D391-80D5BDB6EA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474663"/>
            <a:ext cx="481330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4115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E8CB5C-FE8F-3D22-FAD2-46349D7BF055}"/>
              </a:ext>
            </a:extLst>
          </p:cNvPr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633E18-633C-E287-D389-D389EFA3462D}"/>
              </a:ext>
            </a:extLst>
          </p:cNvPr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69D320-022B-A598-4028-FFCE3967D4B3}"/>
              </a:ext>
            </a:extLst>
          </p:cNvPr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7" name="Picture 18" descr="FDOELogo.png">
            <a:extLst>
              <a:ext uri="{FF2B5EF4-FFF2-40B4-BE49-F238E27FC236}">
                <a16:creationId xmlns:a16="http://schemas.microsoft.com/office/drawing/2014/main" id="{DABB6A4F-D07D-F29E-6ECA-F94053023A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468313"/>
            <a:ext cx="48133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861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44684"/>
            <a:ext cx="3868340" cy="647700"/>
          </a:xfrm>
          <a:solidFill>
            <a:srgbClr val="00A88D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92384"/>
            <a:ext cx="3868340" cy="43663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44685"/>
            <a:ext cx="3887391" cy="647699"/>
          </a:xfrm>
          <a:solidFill>
            <a:srgbClr val="9CB63C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792384"/>
            <a:ext cx="3887391" cy="4366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7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65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://www.fldoe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9C8994A-1E9F-AAC6-5984-1842306161C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966788"/>
            <a:ext cx="78867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FF291F6-2811-7D5E-BF6B-51A690A7DE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906588"/>
            <a:ext cx="78867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4AD5615-3079-D053-D38E-8B9BD148AE71}"/>
              </a:ext>
            </a:extLst>
          </p:cNvPr>
          <p:cNvSpPr txBox="1">
            <a:spLocks/>
          </p:cNvSpPr>
          <p:nvPr/>
        </p:nvSpPr>
        <p:spPr>
          <a:xfrm>
            <a:off x="628650" y="6400800"/>
            <a:ext cx="7886700" cy="38735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200" b="1">
                <a:solidFill>
                  <a:srgbClr val="262A63"/>
                </a:solidFill>
                <a:latin typeface="Arial" panose="020B0604020202020204" pitchFamily="34" charset="0"/>
                <a:hlinkClick r:id="rId18"/>
              </a:rPr>
              <a:t>www.FLDOE.org</a:t>
            </a:r>
            <a:endParaRPr lang="en-US" altLang="en-US" sz="1200" b="1">
              <a:solidFill>
                <a:srgbClr val="262A63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C3555F-B442-7DF2-9955-6BBBF30CE35D}"/>
              </a:ext>
            </a:extLst>
          </p:cNvPr>
          <p:cNvCxnSpPr/>
          <p:nvPr/>
        </p:nvCxnSpPr>
        <p:spPr>
          <a:xfrm flipH="1">
            <a:off x="0" y="6711950"/>
            <a:ext cx="3657600" cy="0"/>
          </a:xfrm>
          <a:prstGeom prst="line">
            <a:avLst/>
          </a:prstGeom>
          <a:ln w="12700">
            <a:solidFill>
              <a:srgbClr val="CD9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13">
            <a:extLst>
              <a:ext uri="{FF2B5EF4-FFF2-40B4-BE49-F238E27FC236}">
                <a16:creationId xmlns:a16="http://schemas.microsoft.com/office/drawing/2014/main" id="{F6551285-8487-95EB-C557-7A4C231067A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19050"/>
            <a:ext cx="25749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5235CC-1326-DEBF-7D0A-921D4F43FD47}"/>
              </a:ext>
            </a:extLst>
          </p:cNvPr>
          <p:cNvCxnSpPr/>
          <p:nvPr/>
        </p:nvCxnSpPr>
        <p:spPr>
          <a:xfrm flipH="1">
            <a:off x="0" y="442913"/>
            <a:ext cx="3101975" cy="0"/>
          </a:xfrm>
          <a:prstGeom prst="line">
            <a:avLst/>
          </a:prstGeom>
          <a:ln w="63500">
            <a:solidFill>
              <a:srgbClr val="262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68D372-D5AA-AB2F-EBE4-963F08FA3A55}"/>
              </a:ext>
            </a:extLst>
          </p:cNvPr>
          <p:cNvCxnSpPr/>
          <p:nvPr/>
        </p:nvCxnSpPr>
        <p:spPr>
          <a:xfrm flipH="1">
            <a:off x="6038850" y="442913"/>
            <a:ext cx="3105150" cy="0"/>
          </a:xfrm>
          <a:prstGeom prst="line">
            <a:avLst/>
          </a:prstGeom>
          <a:ln w="63500">
            <a:solidFill>
              <a:srgbClr val="262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CB35E0A-155E-44F7-FE0F-B95E5F398D07}"/>
              </a:ext>
            </a:extLst>
          </p:cNvPr>
          <p:cNvCxnSpPr/>
          <p:nvPr/>
        </p:nvCxnSpPr>
        <p:spPr>
          <a:xfrm flipH="1">
            <a:off x="5486400" y="6711950"/>
            <a:ext cx="3657600" cy="0"/>
          </a:xfrm>
          <a:prstGeom prst="line">
            <a:avLst/>
          </a:prstGeom>
          <a:ln w="12700">
            <a:solidFill>
              <a:srgbClr val="CD9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TextBox 9">
            <a:extLst>
              <a:ext uri="{FF2B5EF4-FFF2-40B4-BE49-F238E27FC236}">
                <a16:creationId xmlns:a16="http://schemas.microsoft.com/office/drawing/2014/main" id="{E8D1B614-9393-C87C-B0FA-A5A7A834D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8063" y="6324600"/>
            <a:ext cx="479425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412354FF-2837-4B70-825C-6CA1846B4EBE}" type="slidenum">
              <a:rPr lang="en-US" altLang="en-US" sz="1600" smtClean="0">
                <a:solidFill>
                  <a:srgbClr val="7F7F7F"/>
                </a:solidFill>
              </a:rPr>
              <a:pPr eaLnBrk="1" hangingPunct="1">
                <a:defRPr/>
              </a:pPr>
              <a:t>‹#›</a:t>
            </a:fld>
            <a:endParaRPr lang="en-US" altLang="en-US" sz="1600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19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0" r:id="rId8"/>
    <p:sldLayoutId id="2147483821" r:id="rId9"/>
    <p:sldLayoutId id="2147483822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200" b="1" kern="1200">
          <a:solidFill>
            <a:srgbClr val="262A63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262A6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89B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A88D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9CB63C"/>
        </a:buClr>
        <a:buFont typeface="Arial" panose="020B0604020202020204" pitchFamily="34" charset="0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CD9D2C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loridastudentfinancialaidsg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vigatingyourfinancialfuture.org/" TargetMode="External"/><Relationship Id="rId2" Type="http://schemas.openxmlformats.org/officeDocument/2006/relationships/hyperlink" Target="http://www.floridastudentfinancialaidsg.org/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loridastudentfinancialaidsg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FF6DFCEC-EB59-8513-B1D5-22B7805B5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2735263"/>
            <a:ext cx="7013575" cy="1076325"/>
          </a:xfrm>
        </p:spPr>
        <p:txBody>
          <a:bodyPr/>
          <a:lstStyle/>
          <a:p>
            <a:r>
              <a:rPr altLang="en-US" sz="4000"/>
              <a:t>Financial Aid Overview</a:t>
            </a: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A1E9AFFC-748F-4113-2F2B-C9070F8E2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4227513"/>
            <a:ext cx="7013575" cy="1862137"/>
          </a:xfrm>
        </p:spPr>
        <p:txBody>
          <a:bodyPr/>
          <a:lstStyle/>
          <a:p>
            <a:pPr algn="ctr"/>
            <a:r>
              <a:rPr lang="en-US" altLang="en-US"/>
              <a:t>Presented by the </a:t>
            </a:r>
          </a:p>
          <a:p>
            <a:pPr algn="ctr"/>
            <a:r>
              <a:rPr lang="en-US" altLang="en-US"/>
              <a:t>Office of Student Financial Assistance (OSFA)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4AD44BDE-725A-75A2-D497-FA82F0CB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en-US" sz="4000"/>
              <a:t>College Cost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DA013-9897-AADD-F294-182CA27C4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4323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3600" dirty="0">
                <a:solidFill>
                  <a:prstClr val="black"/>
                </a:solidFill>
              </a:rPr>
              <a:t>Cost of Attendance (COA) varies from:</a:t>
            </a:r>
          </a:p>
          <a:p>
            <a:pPr lvl="1">
              <a:buClrTx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prstClr val="black"/>
                </a:solidFill>
              </a:rPr>
              <a:t> Institution to Institution </a:t>
            </a:r>
          </a:p>
          <a:p>
            <a:pPr lvl="1">
              <a:buClrTx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prstClr val="black"/>
                </a:solidFill>
              </a:rPr>
              <a:t> In State vs. Out of State </a:t>
            </a:r>
          </a:p>
          <a:p>
            <a:pPr lvl="1">
              <a:buClrTx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prstClr val="black"/>
                </a:solidFill>
              </a:rPr>
              <a:t> On Campus vs. Off Campus </a:t>
            </a:r>
          </a:p>
          <a:p>
            <a:pPr lvl="1">
              <a:buClrTx/>
              <a:buFont typeface="Arial" charset="0"/>
              <a:buChar char="•"/>
              <a:defRPr/>
            </a:pPr>
            <a:endParaRPr lang="en-US" sz="3200" dirty="0">
              <a:solidFill>
                <a:prstClr val="black"/>
              </a:solidFill>
            </a:endParaRPr>
          </a:p>
          <a:p>
            <a:pPr>
              <a:buClrTx/>
              <a:buFont typeface="Arial" charset="0"/>
              <a:buChar char="•"/>
              <a:defRPr/>
            </a:pPr>
            <a:r>
              <a:rPr lang="en-US" sz="3600" dirty="0">
                <a:solidFill>
                  <a:prstClr val="black"/>
                </a:solidFill>
              </a:rPr>
              <a:t>COA = Direct Cost + Indirect Cost </a:t>
            </a:r>
          </a:p>
          <a:p>
            <a:pPr lvl="1">
              <a:buClrTx/>
              <a:buFont typeface="Arial" charset="0"/>
              <a:buChar char="•"/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pPr marL="228600" lvl="1">
              <a:spcBef>
                <a:spcPts val="1000"/>
              </a:spcBef>
              <a:buClrTx/>
              <a:buFont typeface="Arial" charset="0"/>
              <a:buChar char="•"/>
              <a:defRPr/>
            </a:pPr>
            <a:r>
              <a:rPr lang="en-US" sz="3600" dirty="0">
                <a:solidFill>
                  <a:prstClr val="black"/>
                </a:solidFill>
              </a:rPr>
              <a:t>Net Price Calculator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3200" dirty="0">
                <a:solidFill>
                  <a:prstClr val="black"/>
                </a:solidFill>
              </a:rPr>
              <a:t>	Requirement for every institution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1B0D44D7-5CCA-B508-77E1-681BD5FC8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en-US" sz="4000"/>
              <a:t>College Cost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E3D6C-6522-86F1-0764-6BF3A4549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 marL="914400" indent="-457200" algn="just"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Public 2-year college (tuition and fees, in-state) $3,205</a:t>
            </a:r>
          </a:p>
          <a:p>
            <a:pPr marL="914400" indent="-457200" algn="just"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Public 4-year college (tuition and fees, in-state) $6,113 </a:t>
            </a:r>
          </a:p>
          <a:p>
            <a:pPr marL="914400" indent="-457200" algn="just"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Public 4-year college (tuition and fees, out-of-state) $28,240 </a:t>
            </a:r>
          </a:p>
          <a:p>
            <a:pPr marL="914400" indent="-457200" algn="just"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Private 4-year college (tuition and fees) - $39,400 </a:t>
            </a:r>
          </a:p>
          <a:p>
            <a:pPr marL="457200" lvl="1" indent="0">
              <a:lnSpc>
                <a:spcPct val="119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 marL="457200" lvl="1" indent="0">
              <a:lnSpc>
                <a:spcPct val="119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1600" dirty="0">
                <a:solidFill>
                  <a:prstClr val="black"/>
                </a:solidFill>
              </a:rPr>
              <a:t>Sources: State University System of Florida, Florida College System and College      Board-Big Future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F620458F-51EC-CFD5-24F2-0FE6B9959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54100"/>
            <a:ext cx="7886700" cy="1000125"/>
          </a:xfrm>
        </p:spPr>
        <p:txBody>
          <a:bodyPr/>
          <a:lstStyle/>
          <a:p>
            <a:pPr algn="ctr"/>
            <a:r>
              <a:rPr altLang="en-US" sz="4000">
                <a:solidFill>
                  <a:srgbClr val="333F50"/>
                </a:solidFill>
              </a:rPr>
              <a:t>Where do I Find Financial Aid? Financial Aid Applications</a:t>
            </a:r>
            <a:endParaRPr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EDE3A-6243-0145-BA4A-5CDA473DF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63788"/>
            <a:ext cx="7886700" cy="4329112"/>
          </a:xfrm>
        </p:spPr>
        <p:txBody>
          <a:bodyPr/>
          <a:lstStyle/>
          <a:p>
            <a:pPr indent="-457200" algn="just"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Free Application for Federal Student Aid </a:t>
            </a:r>
            <a:r>
              <a:rPr lang="en-US" b="1" dirty="0">
                <a:solidFill>
                  <a:prstClr val="black"/>
                </a:solidFill>
              </a:rPr>
              <a:t>(FAFSA)</a:t>
            </a:r>
          </a:p>
          <a:p>
            <a:pPr indent="-457200" algn="just"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Florida Financial Aid Application </a:t>
            </a:r>
            <a:r>
              <a:rPr lang="en-US" b="1" dirty="0">
                <a:solidFill>
                  <a:prstClr val="black"/>
                </a:solidFill>
              </a:rPr>
              <a:t>(FFAA)</a:t>
            </a:r>
          </a:p>
          <a:p>
            <a:pPr indent="-457200" algn="just"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College Scholarship Service Profile </a:t>
            </a:r>
            <a:r>
              <a:rPr lang="en-US" b="1" dirty="0">
                <a:solidFill>
                  <a:prstClr val="black"/>
                </a:solidFill>
              </a:rPr>
              <a:t>(CSS Profile)</a:t>
            </a:r>
          </a:p>
          <a:p>
            <a:pPr indent="-457200" algn="just"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Institutional Applications </a:t>
            </a:r>
          </a:p>
          <a:p>
            <a:pPr indent="-457200" algn="just"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Private Scholarships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71CF84D6-1F62-9AB8-2481-9544CB01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41413"/>
            <a:ext cx="7886700" cy="793750"/>
          </a:xfrm>
        </p:spPr>
        <p:txBody>
          <a:bodyPr/>
          <a:lstStyle/>
          <a:p>
            <a:pPr algn="ctr"/>
            <a:r>
              <a:rPr altLang="en-US" sz="4000"/>
              <a:t>Free Application for  </a:t>
            </a:r>
            <a:br>
              <a:rPr altLang="en-US" sz="4000"/>
            </a:br>
            <a:r>
              <a:rPr altLang="en-US" sz="4000"/>
              <a:t>Federal Student Aid (FAFSA)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2C465-B8FB-599B-7FFD-A3B705CAD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59000"/>
            <a:ext cx="7886700" cy="4354513"/>
          </a:xfrm>
        </p:spPr>
        <p:txBody>
          <a:bodyPr/>
          <a:lstStyle/>
          <a:p>
            <a:pPr marL="914400" indent="-457200"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Federal government is largest source of student aid; FAFSA distributed and processed by the U.S. Department of Education. </a:t>
            </a:r>
            <a:endParaRPr lang="en-US" b="1" dirty="0">
              <a:solidFill>
                <a:prstClr val="black"/>
              </a:solidFill>
            </a:endParaRPr>
          </a:p>
          <a:p>
            <a:pPr marL="1371600" lvl="4" indent="-457200">
              <a:buClrTx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</a:rPr>
              <a:t>Manual or electronic options</a:t>
            </a:r>
          </a:p>
          <a:p>
            <a:pPr marL="1371600" lvl="4" indent="-457200">
              <a:buClrTx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</a:rPr>
              <a:t>2025-26 FAFSA is scheduled to open October 1, 2024</a:t>
            </a:r>
          </a:p>
          <a:p>
            <a:pPr marL="914400" indent="-457200"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Must be completed </a:t>
            </a:r>
            <a:r>
              <a:rPr lang="en-US" b="1" dirty="0">
                <a:solidFill>
                  <a:prstClr val="black"/>
                </a:solidFill>
              </a:rPr>
              <a:t>annually </a:t>
            </a:r>
            <a:r>
              <a:rPr lang="en-US" dirty="0">
                <a:solidFill>
                  <a:prstClr val="black"/>
                </a:solidFill>
              </a:rPr>
              <a:t>(per academic year) to be evaluated for financial aid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F843002C-7066-29B0-6BD4-D15158832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84263"/>
            <a:ext cx="7886700" cy="938212"/>
          </a:xfrm>
        </p:spPr>
        <p:txBody>
          <a:bodyPr/>
          <a:lstStyle/>
          <a:p>
            <a:pPr algn="ctr"/>
            <a:r>
              <a:rPr altLang="en-US" sz="4000"/>
              <a:t>FAFSA website:</a:t>
            </a:r>
            <a:br>
              <a:rPr altLang="en-US" sz="4000"/>
            </a:br>
            <a:r>
              <a:rPr altLang="en-US" sz="4000"/>
              <a:t>studentaid.gov</a:t>
            </a:r>
          </a:p>
        </p:txBody>
      </p:sp>
      <p:pic>
        <p:nvPicPr>
          <p:cNvPr id="29699" name="Content Placeholder 3">
            <a:extLst>
              <a:ext uri="{FF2B5EF4-FFF2-40B4-BE49-F238E27FC236}">
                <a16:creationId xmlns:a16="http://schemas.microsoft.com/office/drawing/2014/main" id="{F1E86EE0-92B0-5C37-F607-76F1AF5F79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7963" y="2217738"/>
            <a:ext cx="6372225" cy="392588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E0479323-CE47-2257-6BAA-6FF5A134C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en-US" sz="4000"/>
              <a:t>FAFSA Getting Started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0589D-ACCC-F41C-E686-DFCC61FA2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 indent="-457200" algn="just"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Gather important data </a:t>
            </a:r>
          </a:p>
          <a:p>
            <a:pPr indent="-457200" algn="just"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Monitor priority deadlines</a:t>
            </a:r>
          </a:p>
          <a:p>
            <a:pPr lvl="1" indent="-457200">
              <a:buClrTx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prstClr val="black"/>
                </a:solidFill>
              </a:rPr>
              <a:t>State and institutional deadlines </a:t>
            </a:r>
          </a:p>
          <a:p>
            <a:pPr lvl="1" indent="-457200">
              <a:buClrTx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prstClr val="black"/>
                </a:solidFill>
              </a:rPr>
              <a:t>Confirm FAFSA dependent vs independent requirements </a:t>
            </a:r>
          </a:p>
          <a:p>
            <a:pPr lvl="2" indent="-457200">
              <a:buClrTx/>
              <a:buFont typeface="Arial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Dependent students are required to include parent/contributor information</a:t>
            </a:r>
          </a:p>
          <a:p>
            <a:pPr lvl="2" indent="-457200">
              <a:buClrTx/>
              <a:buFont typeface="Arial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Independent students are not required to include parent/contributor information</a:t>
            </a:r>
          </a:p>
          <a:p>
            <a:pPr lvl="1" indent="-457200">
              <a:buClrTx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prstClr val="black"/>
                </a:solidFill>
              </a:rPr>
              <a:t>Search for school codes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8FD6F71C-0BFC-7575-2C44-F0D3527D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en-US" sz="4000"/>
              <a:t>FAFSA Submission Summary (FSS)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669DC-27D8-7D52-8020-89DBE86C3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 marL="457200" indent="-457200" algn="just"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Provides basic information about federal student   aid eligibility</a:t>
            </a:r>
          </a:p>
          <a:p>
            <a:pPr marL="457200" indent="-457200" algn="just"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Received (after you submit the FAFSA) via email within 3-5 days if you provided an email address</a:t>
            </a:r>
          </a:p>
          <a:p>
            <a:pPr marL="457200" indent="-457200" algn="just"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Correct errors, if needed</a:t>
            </a:r>
          </a:p>
          <a:p>
            <a:pPr marL="457200" indent="-457200" algn="just"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Will contain a Student Aid Index (SAI) </a:t>
            </a:r>
          </a:p>
          <a:p>
            <a:pPr marL="914400" lvl="2" indent="-457200" algn="just">
              <a:spcBef>
                <a:spcPts val="1000"/>
              </a:spcBef>
              <a:buClr>
                <a:srgbClr val="262A63"/>
              </a:buClr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</a:rPr>
              <a:t>Assists institutions in the financial aid award packaging process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88B3AD14-85E9-993C-608C-7AA3112C6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en-US" sz="4000"/>
              <a:t>FAFSA Additional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61866-4309-F419-8B9B-D30CAAB7F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 marL="457200" indent="-457200">
              <a:buFont typeface="Arial" charset="0"/>
              <a:buChar char="•"/>
              <a:defRPr/>
            </a:pPr>
            <a:endParaRPr lang="en-US" sz="3200" dirty="0">
              <a:solidFill>
                <a:prstClr val="black"/>
              </a:solidFill>
            </a:endParaRPr>
          </a:p>
          <a:p>
            <a:pPr marL="457200" indent="-457200">
              <a:buFont typeface="Arial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</a:rPr>
              <a:t>Contact institution:</a:t>
            </a:r>
          </a:p>
          <a:p>
            <a:pPr marL="914400" lvl="2" indent="-457200">
              <a:buClrTx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</a:rPr>
              <a:t>To determine award disbursement process</a:t>
            </a:r>
          </a:p>
          <a:p>
            <a:pPr marL="914400" lvl="2" indent="-457200">
              <a:buClrTx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</a:rPr>
              <a:t>For special circumstances of professional judgment review</a:t>
            </a:r>
          </a:p>
          <a:p>
            <a:pPr marL="914400" lvl="2" indent="-457200">
              <a:buClrTx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</a:rPr>
              <a:t>To determine what other types of aid applications are necessary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E1F99EB1-C463-00FE-384C-947ED05F1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en-US" sz="4000"/>
              <a:t>FAFSA Additional Information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713C6-C493-1390-2C33-9308E33D9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 marL="457200" indent="-457200">
              <a:buFont typeface="Arial" charset="0"/>
              <a:buChar char="•"/>
              <a:defRPr/>
            </a:pPr>
            <a:r>
              <a:rPr lang="en-US" sz="3000" dirty="0">
                <a:solidFill>
                  <a:prstClr val="black"/>
                </a:solidFill>
              </a:rPr>
              <a:t>Verification Process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sz="3000" dirty="0">
                <a:solidFill>
                  <a:prstClr val="black"/>
                </a:solidFill>
              </a:rPr>
              <a:t>Communication with Postsecondary Institutions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sz="3000" dirty="0">
                <a:solidFill>
                  <a:prstClr val="black"/>
                </a:solidFill>
              </a:rPr>
              <a:t>Offer of Financial Aid: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33796" name="Picture 3">
            <a:extLst>
              <a:ext uri="{FF2B5EF4-FFF2-40B4-BE49-F238E27FC236}">
                <a16:creationId xmlns:a16="http://schemas.microsoft.com/office/drawing/2014/main" id="{6E2252B1-54C2-1BAA-C81F-1A481B96C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3911600"/>
            <a:ext cx="5153025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E213E546-5C3F-16D6-8544-555BB1317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en-US" sz="4000"/>
              <a:t>Florida Financial Aid Application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3EF8B-C648-9217-BC85-0BE3AE806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 marL="457200" indent="-457200"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The Florida Financial Aid Application (FFAA) opens </a:t>
            </a:r>
            <a:r>
              <a:rPr lang="en-US" dirty="0">
                <a:solidFill>
                  <a:srgbClr val="FF0000"/>
                </a:solidFill>
              </a:rPr>
              <a:t>October 1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Apply Early – must be completed prior to August 31 of high school graduation year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One application is used for multiple programs, not just the Florida Bright Futures Scholarship Program 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Students may login to view status, online notifications, and award history 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Apply at </a:t>
            </a:r>
            <a:r>
              <a:rPr lang="en-US" dirty="0">
                <a:solidFill>
                  <a:prstClr val="black"/>
                </a:solidFill>
                <a:hlinkClick r:id="rId2"/>
              </a:rPr>
              <a:t>www.FloridaStudentFinancialAidsg.org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E6CC8BE7-6AE9-1463-F21B-E05B4B18F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2735263"/>
            <a:ext cx="7013575" cy="1076325"/>
          </a:xfrm>
        </p:spPr>
        <p:txBody>
          <a:bodyPr/>
          <a:lstStyle/>
          <a:p>
            <a:r>
              <a:rPr altLang="en-US" sz="4000"/>
              <a:t>Financial Aid Overview</a:t>
            </a:r>
          </a:p>
        </p:txBody>
      </p:sp>
      <p:sp>
        <p:nvSpPr>
          <p:cNvPr id="17411" name="Text Placeholder 2">
            <a:extLst>
              <a:ext uri="{FF2B5EF4-FFF2-40B4-BE49-F238E27FC236}">
                <a16:creationId xmlns:a16="http://schemas.microsoft.com/office/drawing/2014/main" id="{E64AA65A-3771-4207-C381-0F55CA46F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4227513"/>
            <a:ext cx="7013575" cy="1862137"/>
          </a:xfrm>
        </p:spPr>
        <p:txBody>
          <a:bodyPr/>
          <a:lstStyle/>
          <a:p>
            <a:pPr algn="ctr"/>
            <a:r>
              <a:rPr lang="en-US" altLang="en-US"/>
              <a:t>2024-25 High School Student Graduates </a:t>
            </a:r>
          </a:p>
          <a:p>
            <a:pPr algn="ctr"/>
            <a:r>
              <a:rPr lang="en-US" altLang="en-US"/>
              <a:t>Enrolling/Appling for the </a:t>
            </a:r>
          </a:p>
          <a:p>
            <a:pPr algn="ctr"/>
            <a:r>
              <a:rPr lang="en-US" altLang="en-US"/>
              <a:t>2025-26 Academic Year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CA5C42D4-DA3F-CAB4-0E29-DA31BF30F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en-US" sz="4000"/>
              <a:t>Florida Financial Aid Application </a:t>
            </a:r>
          </a:p>
        </p:txBody>
      </p:sp>
      <p:pic>
        <p:nvPicPr>
          <p:cNvPr id="35843" name="Content Placeholder 3">
            <a:extLst>
              <a:ext uri="{FF2B5EF4-FFF2-40B4-BE49-F238E27FC236}">
                <a16:creationId xmlns:a16="http://schemas.microsoft.com/office/drawing/2014/main" id="{98414096-B134-A39E-CA99-84F1B7C85E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2525" y="1916113"/>
            <a:ext cx="6838950" cy="435451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2B496447-76DA-FAFC-08EF-07F3A2A82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en-US" sz="4000"/>
              <a:t>Florida Financial Aid Application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46B1C-BA3A-C89B-D6B1-021F6A97E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>
                <a:solidFill>
                  <a:prstClr val="black"/>
                </a:solidFill>
              </a:rPr>
              <a:t>State Scholarship and Grant Programs requiring a timely completed Florida Financial Aid Application: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Florida Bright Futures Scholarship Program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Scholarship for Children and Spouses of Deceased or Disabled Veterans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José Martí Challenge Grant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Rosewood Family Scholarship 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Florida Farmworker Student Scholarship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Randolph Bracy Ocoee Scholarship 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38539331-9370-251A-A60A-6CDE74707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en-US" sz="4000"/>
              <a:t>State Scholarship and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6FD9C-8C5A-B400-A686-C7EAFA27E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sz="3200" dirty="0">
              <a:solidFill>
                <a:prstClr val="black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</a:rPr>
              <a:t>   Need-Based Programs:</a:t>
            </a:r>
          </a:p>
          <a:p>
            <a:pPr lvl="1">
              <a:buClrTx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prstClr val="black"/>
                </a:solidFill>
              </a:rPr>
              <a:t>  Florida Student Assistance Grant (FSAG)</a:t>
            </a:r>
          </a:p>
          <a:p>
            <a:pPr lvl="1">
              <a:buClrTx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prstClr val="black"/>
                </a:solidFill>
              </a:rPr>
              <a:t>  Florida Work Experience Program (FWEP)</a:t>
            </a:r>
          </a:p>
          <a:p>
            <a:pPr marL="457200" lvl="1" indent="0">
              <a:buFont typeface="Arial" charset="0"/>
              <a:buNone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228600" lvl="1">
              <a:spcBef>
                <a:spcPts val="1000"/>
              </a:spcBef>
              <a:buClr>
                <a:srgbClr val="262A63"/>
              </a:buClr>
              <a:buFont typeface="Arial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</a:rPr>
              <a:t>  Tuition Assistance Program</a:t>
            </a:r>
          </a:p>
          <a:p>
            <a:pPr marL="914400" lvl="2" indent="-457200">
              <a:spcBef>
                <a:spcPts val="1000"/>
              </a:spcBef>
              <a:buClr>
                <a:srgbClr val="262A63"/>
              </a:buClr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prstClr val="black"/>
                </a:solidFill>
              </a:rPr>
              <a:t>William L. Boyd, IV, Effective Access to Student Education Grant Program (EASE)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74D4967A-CFF6-F16A-2FF7-23D3EA692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en-US" sz="4000"/>
              <a:t>State Scholarship and Grants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CABD0-4E0E-E3C7-0C9B-62C766F25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3600" dirty="0">
                <a:solidFill>
                  <a:prstClr val="black"/>
                </a:solidFill>
              </a:rPr>
              <a:t>Merit-Based Programs:</a:t>
            </a:r>
          </a:p>
          <a:p>
            <a:pPr marL="457200" lvl="1" indent="0">
              <a:buClrTx/>
              <a:buFont typeface="Arial" charset="0"/>
              <a:buNone/>
              <a:defRPr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</a:p>
          <a:p>
            <a:pPr lvl="1" indent="-457200">
              <a:buClrTx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prstClr val="black"/>
                </a:solidFill>
              </a:rPr>
              <a:t> Florida Bright Futures Scholarship Program</a:t>
            </a:r>
          </a:p>
          <a:p>
            <a:pPr lvl="1" indent="-457200">
              <a:buClrTx/>
              <a:buFont typeface="Courier New" panose="02070309020205020404" pitchFamily="49" charset="0"/>
              <a:buChar char="o"/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pPr lvl="1" indent="-457200">
              <a:buClrTx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prstClr val="black"/>
                </a:solidFill>
              </a:rPr>
              <a:t> Benacquisto Scholarship Program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699BE31B-3060-D1C4-5938-1AF56C815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en-US" sz="4000"/>
              <a:t>State Scholarship and Grants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78022EDE-49B2-354B-48AA-CFC6D7145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 marL="457200" indent="-457200"/>
            <a:r>
              <a:rPr lang="en-US" altLang="en-US">
                <a:solidFill>
                  <a:srgbClr val="000000"/>
                </a:solidFill>
              </a:rPr>
              <a:t> Other Programs:</a:t>
            </a:r>
          </a:p>
          <a:p>
            <a:pPr marL="914400" lvl="2" indent="-457200">
              <a:buClrTx/>
              <a:buFont typeface="Courier New" panose="02070309020205020404" pitchFamily="49" charset="0"/>
              <a:buChar char="o"/>
            </a:pPr>
            <a:r>
              <a:rPr lang="en-US" altLang="en-US">
                <a:solidFill>
                  <a:srgbClr val="000000"/>
                </a:solidFill>
              </a:rPr>
              <a:t>First Generation Matching Grant (FGMG)</a:t>
            </a:r>
          </a:p>
          <a:p>
            <a:pPr marL="914400" lvl="2" indent="-457200">
              <a:buClrTx/>
              <a:buFont typeface="Courier New" panose="02070309020205020404" pitchFamily="49" charset="0"/>
              <a:buChar char="o"/>
            </a:pPr>
            <a:r>
              <a:rPr lang="en-US" altLang="en-US">
                <a:solidFill>
                  <a:srgbClr val="000000"/>
                </a:solidFill>
              </a:rPr>
              <a:t>Florida Farmworker Student Scholarship (FFSS)</a:t>
            </a:r>
          </a:p>
          <a:p>
            <a:pPr marL="914400" lvl="2" indent="-457200">
              <a:buClrTx/>
              <a:buFont typeface="Courier New" panose="02070309020205020404" pitchFamily="49" charset="0"/>
              <a:buChar char="o"/>
            </a:pPr>
            <a:r>
              <a:rPr lang="en-US" altLang="en-US">
                <a:solidFill>
                  <a:srgbClr val="000000"/>
                </a:solidFill>
              </a:rPr>
              <a:t>José Martí Scholarship Challenge Grant (JM)</a:t>
            </a:r>
          </a:p>
          <a:p>
            <a:pPr marL="914400" lvl="2" indent="-457200">
              <a:buClrTx/>
              <a:buFont typeface="Courier New" panose="02070309020205020404" pitchFamily="49" charset="0"/>
              <a:buChar char="o"/>
            </a:pPr>
            <a:r>
              <a:rPr lang="en-US" altLang="en-US">
                <a:solidFill>
                  <a:srgbClr val="000000"/>
                </a:solidFill>
              </a:rPr>
              <a:t>Mary McLeod Bethune Scholarship (MMB)</a:t>
            </a:r>
          </a:p>
          <a:p>
            <a:pPr marL="914400" lvl="2" indent="-457200">
              <a:buClrTx/>
              <a:buFont typeface="Courier New" panose="02070309020205020404" pitchFamily="49" charset="0"/>
              <a:buChar char="o"/>
            </a:pPr>
            <a:r>
              <a:rPr lang="en-US" altLang="en-US">
                <a:solidFill>
                  <a:srgbClr val="000000"/>
                </a:solidFill>
              </a:rPr>
              <a:t>Minority Teacher Education Scholarship (MTES)</a:t>
            </a:r>
          </a:p>
          <a:p>
            <a:pPr marL="914400" lvl="2" indent="-457200">
              <a:buClrTx/>
              <a:buFont typeface="Courier New" panose="02070309020205020404" pitchFamily="49" charset="0"/>
              <a:buChar char="o"/>
            </a:pPr>
            <a:r>
              <a:rPr lang="en-US" altLang="en-US">
                <a:solidFill>
                  <a:srgbClr val="000000"/>
                </a:solidFill>
              </a:rPr>
              <a:t>Rosewood Family Scholarship (RFS)</a:t>
            </a:r>
          </a:p>
          <a:p>
            <a:pPr marL="914400" lvl="2" indent="-457200">
              <a:buClrTx/>
              <a:buFont typeface="Courier New" panose="02070309020205020404" pitchFamily="49" charset="0"/>
              <a:buChar char="o"/>
            </a:pPr>
            <a:r>
              <a:rPr lang="en-US" altLang="en-US">
                <a:solidFill>
                  <a:srgbClr val="000000"/>
                </a:solidFill>
              </a:rPr>
              <a:t>Scholarships for Children and Spouses of Deceased or Disabled Veterans (CSDDV)</a:t>
            </a:r>
          </a:p>
          <a:p>
            <a:pPr marL="914400" lvl="2" indent="-457200">
              <a:buClrTx/>
              <a:buFont typeface="Courier New" panose="02070309020205020404" pitchFamily="49" charset="0"/>
              <a:buChar char="o"/>
            </a:pPr>
            <a:r>
              <a:rPr lang="en-US" altLang="en-US">
                <a:solidFill>
                  <a:srgbClr val="000000"/>
                </a:solidFill>
              </a:rPr>
              <a:t>Randolph Bracy Ocoee Scholarship (OCOE) </a:t>
            </a:r>
          </a:p>
          <a:p>
            <a:pPr marL="914400" lvl="2" indent="-457200">
              <a:buClrTx/>
              <a:buFont typeface="Courier New" panose="02070309020205020404" pitchFamily="49" charset="0"/>
              <a:buChar char="o"/>
            </a:pPr>
            <a:r>
              <a:rPr lang="en-US" altLang="en-US">
                <a:solidFill>
                  <a:srgbClr val="000000"/>
                </a:solidFill>
              </a:rPr>
              <a:t>Florida First Responder Scholarship Program (FFRSP)</a:t>
            </a:r>
          </a:p>
          <a:p>
            <a:pPr marL="914400" lvl="2" indent="-457200">
              <a:buClrTx/>
              <a:buFont typeface="Courier New" panose="02070309020205020404" pitchFamily="49" charset="0"/>
              <a:buChar char="o"/>
            </a:pPr>
            <a:r>
              <a:rPr lang="en-US" altLang="en-US">
                <a:solidFill>
                  <a:srgbClr val="000000"/>
                </a:solidFill>
              </a:rPr>
              <a:t>Open Door Grant Program (ODGP)</a:t>
            </a:r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ADCE1BBA-AE2D-2555-64A5-3DC06F3B4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en-US" sz="4000"/>
              <a:t>State Scholarship and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EB8C6-3F81-6DE5-7CB0-2B7CD74E2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 marL="457200" indent="-457200">
              <a:buClrTx/>
              <a:buFont typeface="Arial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</a:rPr>
              <a:t>Florida Bright Futures Scholarship Program for home education program students:</a:t>
            </a:r>
          </a:p>
          <a:p>
            <a:pPr marL="914400" lvl="2" indent="-457200">
              <a:buClrTx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</a:rPr>
              <a:t>Meet the General Requirements for a Bright Futures Award;</a:t>
            </a:r>
          </a:p>
          <a:p>
            <a:pPr marL="914400" lvl="2" indent="-457200">
              <a:buClrTx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</a:rPr>
              <a:t>Submit a timely FFAA;</a:t>
            </a:r>
          </a:p>
          <a:p>
            <a:pPr marL="914400" lvl="2" indent="-457200">
              <a:buClrTx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</a:rPr>
              <a:t>Earn required minimum test scores; and </a:t>
            </a:r>
          </a:p>
          <a:p>
            <a:pPr marL="914400" lvl="2" indent="-457200">
              <a:buClrTx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</a:rPr>
              <a:t>Complete the minimum number of volunteer service hours, paid work hours, or combination of 100 total hours.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74987E1B-6C6C-F3B3-7474-20F0DCD93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en-US" sz="4000"/>
              <a:t>Private Scholarships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5BF7B-ED7C-153F-3146-DC5B175B5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3600" dirty="0">
                <a:solidFill>
                  <a:prstClr val="black"/>
                </a:solidFill>
              </a:rPr>
              <a:t>Search Criteria:</a:t>
            </a:r>
          </a:p>
          <a:p>
            <a:pPr marL="457200" lvl="1" indent="-457200">
              <a:buClrTx/>
              <a:defRPr/>
            </a:pPr>
            <a:r>
              <a:rPr lang="en-US" sz="2800" dirty="0">
                <a:solidFill>
                  <a:prstClr val="black"/>
                </a:solidFill>
              </a:rPr>
              <a:t>Targeted Searches</a:t>
            </a:r>
          </a:p>
          <a:p>
            <a:pPr marL="914400" lvl="2" indent="-457200">
              <a:buClrTx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prstClr val="black"/>
                </a:solidFill>
              </a:rPr>
              <a:t>Schools (high school/postsecondary institution)</a:t>
            </a:r>
          </a:p>
          <a:p>
            <a:pPr marL="1600200" lvl="5" indent="-457200">
              <a:defRPr/>
            </a:pPr>
            <a:r>
              <a:rPr lang="en-US" sz="2800" dirty="0">
                <a:solidFill>
                  <a:prstClr val="black"/>
                </a:solidFill>
              </a:rPr>
              <a:t>Private Scholarship list website (traditionally requires separate application)</a:t>
            </a:r>
          </a:p>
          <a:p>
            <a:pPr marL="914400" lvl="2" indent="-457200">
              <a:buClrTx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prstClr val="black"/>
                </a:solidFill>
              </a:rPr>
              <a:t>Scholarships at specific college</a:t>
            </a:r>
          </a:p>
          <a:p>
            <a:pPr marL="457200" lvl="2" indent="-457200">
              <a:buClrTx/>
              <a:defRPr/>
            </a:pPr>
            <a:r>
              <a:rPr lang="en-US" sz="2800" dirty="0">
                <a:solidFill>
                  <a:prstClr val="black"/>
                </a:solidFill>
              </a:rPr>
              <a:t>Place of employment (students/parents)</a:t>
            </a:r>
          </a:p>
          <a:p>
            <a:pPr marL="457200" lvl="2" indent="-457200">
              <a:buClrTx/>
              <a:defRPr/>
            </a:pPr>
            <a:r>
              <a:rPr lang="en-US" sz="2800" dirty="0">
                <a:solidFill>
                  <a:prstClr val="black"/>
                </a:solidFill>
              </a:rPr>
              <a:t>National websites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BF9A9BE4-8E9D-AF87-D99A-920F1689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66775"/>
            <a:ext cx="7886700" cy="793750"/>
          </a:xfrm>
        </p:spPr>
        <p:txBody>
          <a:bodyPr/>
          <a:lstStyle/>
          <a:p>
            <a:pPr algn="ctr"/>
            <a:r>
              <a:rPr altLang="en-US" sz="4000"/>
              <a:t>Review Action Items: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22970-9DDB-F861-B423-59E020346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60525"/>
            <a:ext cx="7886700" cy="4356100"/>
          </a:xfrm>
        </p:spPr>
        <p:txBody>
          <a:bodyPr/>
          <a:lstStyle/>
          <a:p>
            <a:pPr marL="457200" indent="-457200"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Federal – Financial Aid (FAFSA)</a:t>
            </a:r>
          </a:p>
          <a:p>
            <a:pPr marL="914400" lvl="2" indent="-457200">
              <a:buClrTx/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prstClr val="black"/>
                </a:solidFill>
              </a:rPr>
              <a:t>Monitor application opening date: October 1, 2024 </a:t>
            </a:r>
          </a:p>
          <a:p>
            <a:pPr marL="914400" lvl="2" indent="-457200">
              <a:buClrTx/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prstClr val="black"/>
                </a:solidFill>
              </a:rPr>
              <a:t>Create an FSA ID and password NOW</a:t>
            </a:r>
          </a:p>
          <a:p>
            <a:pPr marL="457200" lvl="1" indent="-457200">
              <a:spcBef>
                <a:spcPts val="1000"/>
              </a:spcBef>
              <a:buClr>
                <a:srgbClr val="262A63"/>
              </a:buClr>
              <a:buFont typeface="Arial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State – Financial Aid (FFAA)</a:t>
            </a:r>
          </a:p>
          <a:p>
            <a:pPr marL="914400" lvl="2" indent="-457200">
              <a:buClrTx/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prstClr val="black"/>
                </a:solidFill>
              </a:rPr>
              <a:t>Monitor application opening date: October 1, 2024</a:t>
            </a:r>
          </a:p>
          <a:p>
            <a:pPr marL="914400" lvl="2" indent="-457200">
              <a:buClrTx/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prstClr val="black"/>
                </a:solidFill>
              </a:rPr>
              <a:t>Ensure meeting requirements </a:t>
            </a:r>
          </a:p>
          <a:p>
            <a:pPr marL="457200" lvl="2" indent="-457200">
              <a:buClrTx/>
              <a:buFont typeface="Arial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General Requirements </a:t>
            </a:r>
          </a:p>
          <a:p>
            <a:pPr marL="457200" lvl="2" indent="-457200">
              <a:buClrTx/>
              <a:buFont typeface="Arial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Scholarship Program Requirements </a:t>
            </a:r>
          </a:p>
          <a:p>
            <a:pPr marL="457200" lvl="2" indent="-457200">
              <a:spcBef>
                <a:spcPts val="1000"/>
              </a:spcBef>
              <a:buClr>
                <a:srgbClr val="262A63"/>
              </a:buClr>
              <a:buFont typeface="Arial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Private Scholarships – apply, apply, apply</a:t>
            </a:r>
          </a:p>
          <a:p>
            <a:pPr marL="457200" lvl="2" indent="-457200">
              <a:spcBef>
                <a:spcPts val="1000"/>
              </a:spcBef>
              <a:buClr>
                <a:srgbClr val="262A63"/>
              </a:buClr>
              <a:buFont typeface="Arial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CSS Profile – If institution requires </a:t>
            </a:r>
          </a:p>
          <a:p>
            <a:pPr marL="457200" lvl="2" indent="-457200">
              <a:spcBef>
                <a:spcPts val="1000"/>
              </a:spcBef>
              <a:buClr>
                <a:srgbClr val="262A63"/>
              </a:buClr>
              <a:buFont typeface="Arial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Additional required institutional applications</a:t>
            </a:r>
            <a:endParaRPr lang="en-US" dirty="0">
              <a:solidFill>
                <a:prstClr val="black"/>
              </a:solidFill>
            </a:endParaRPr>
          </a:p>
          <a:p>
            <a:pPr marL="914400" lvl="2" indent="0">
              <a:buFont typeface="Arial" charset="0"/>
              <a:buNone/>
              <a:defRPr/>
            </a:pPr>
            <a:endParaRPr lang="en-US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9C731481-452E-FB1A-BBBF-4FEB1FBC6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2735263"/>
            <a:ext cx="7013575" cy="1076325"/>
          </a:xfrm>
        </p:spPr>
        <p:txBody>
          <a:bodyPr/>
          <a:lstStyle/>
          <a:p>
            <a:r>
              <a:rPr altLang="en-US"/>
              <a:t>Additional Information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861FE-5C39-E649-AF6C-56B756E1B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4135438"/>
            <a:ext cx="7013575" cy="1857375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n-US" sz="2000" b="1" dirty="0">
                <a:solidFill>
                  <a:prstClr val="black"/>
                </a:solidFill>
                <a:cs typeface="Calibri" panose="020F0502020204030204" pitchFamily="34" charset="0"/>
              </a:rPr>
              <a:t>Office</a:t>
            </a:r>
            <a:r>
              <a:rPr lang="en-US" sz="2000" b="1" cap="all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Calibri" panose="020F0502020204030204" pitchFamily="34" charset="0"/>
              </a:rPr>
              <a:t>of Student Financial Assistance</a:t>
            </a:r>
            <a:br>
              <a:rPr lang="en-US" sz="2000" b="1" dirty="0">
                <a:solidFill>
                  <a:prstClr val="black"/>
                </a:solidFill>
                <a:cs typeface="Calibri" panose="020F0502020204030204" pitchFamily="34" charset="0"/>
              </a:rPr>
            </a:br>
            <a:r>
              <a:rPr lang="en-US" sz="2000" dirty="0">
                <a:solidFill>
                  <a:prstClr val="black"/>
                </a:solidFill>
                <a:cs typeface="Calibri" panose="020F0502020204030204" pitchFamily="34" charset="0"/>
              </a:rPr>
              <a:t>State Scholarship and Grant Programs</a:t>
            </a:r>
          </a:p>
          <a:p>
            <a:pPr algn="ctr">
              <a:buFont typeface="Arial" charset="0"/>
              <a:buNone/>
              <a:defRPr/>
            </a:pPr>
            <a:endParaRPr lang="en-US" sz="8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en-US" sz="1500" dirty="0">
                <a:solidFill>
                  <a:prstClr val="black"/>
                </a:solidFill>
                <a:cs typeface="Calibri" panose="020F0502020204030204" pitchFamily="34" charset="0"/>
              </a:rPr>
              <a:t>Website: </a:t>
            </a:r>
            <a:r>
              <a:rPr lang="en-US" sz="1500" dirty="0">
                <a:solidFill>
                  <a:prstClr val="black"/>
                </a:solidFill>
                <a:cs typeface="Calibri" panose="020F0502020204030204" pitchFamily="34" charset="0"/>
                <a:hlinkClick r:id="rId2"/>
              </a:rPr>
              <a:t>www.FloridaStudentFinancialAidsg.org</a:t>
            </a:r>
            <a:endParaRPr lang="en-US" sz="15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en-US" sz="1500" dirty="0">
                <a:solidFill>
                  <a:prstClr val="black"/>
                </a:solidFill>
                <a:cs typeface="Calibri" panose="020F0502020204030204" pitchFamily="34" charset="0"/>
                <a:hlinkClick r:id="rId3"/>
              </a:rPr>
              <a:t>www.navigatingyourfinancialfuture.org</a:t>
            </a:r>
            <a:r>
              <a:rPr lang="en-US" sz="15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</a:p>
          <a:p>
            <a:pPr algn="ctr">
              <a:buFont typeface="Arial" charset="0"/>
              <a:buNone/>
              <a:defRPr/>
            </a:pPr>
            <a:r>
              <a:rPr lang="en-US" sz="1500" dirty="0">
                <a:solidFill>
                  <a:prstClr val="black"/>
                </a:solidFill>
                <a:cs typeface="Calibri" panose="020F0502020204030204" pitchFamily="34" charset="0"/>
              </a:rPr>
              <a:t>Email: Pedro.Hernandez@fldoe.org</a:t>
            </a:r>
          </a:p>
          <a:p>
            <a:pPr algn="ctr">
              <a:buFont typeface="Arial" charset="0"/>
              <a:buNone/>
              <a:defRPr/>
            </a:pPr>
            <a:r>
              <a:rPr lang="en-US" sz="1500" dirty="0">
                <a:solidFill>
                  <a:prstClr val="black"/>
                </a:solidFill>
                <a:cs typeface="Calibri" panose="020F0502020204030204" pitchFamily="34" charset="0"/>
              </a:rPr>
              <a:t>Telephone: (850) 245-1821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8AB928E6-735C-F0F5-90D1-C36AF57D3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6788"/>
            <a:ext cx="7886700" cy="1001712"/>
          </a:xfrm>
        </p:spPr>
        <p:txBody>
          <a:bodyPr/>
          <a:lstStyle/>
          <a:p>
            <a:pPr algn="ctr"/>
            <a:r>
              <a:rPr altLang="en-US" sz="4000"/>
              <a:t>Financial Aid has its own </a:t>
            </a:r>
            <a:br>
              <a:rPr altLang="en-US" sz="4000"/>
            </a:br>
            <a:r>
              <a:rPr altLang="en-US" sz="4000"/>
              <a:t>language and acronyms: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647ECCC4-98E9-ADBF-178A-B6F309E90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55838"/>
            <a:ext cx="7886700" cy="4005262"/>
          </a:xfrm>
        </p:spPr>
        <p:txBody>
          <a:bodyPr/>
          <a:lstStyle/>
          <a:p>
            <a:pPr marL="914400" lvl="1" indent="-457200" algn="just">
              <a:buClrTx/>
            </a:pPr>
            <a:r>
              <a:rPr lang="en-US" altLang="en-US" sz="2000">
                <a:solidFill>
                  <a:srgbClr val="000000"/>
                </a:solidFill>
              </a:rPr>
              <a:t>COA - Cost of Attendance </a:t>
            </a:r>
          </a:p>
          <a:p>
            <a:pPr marL="914400" lvl="1" indent="-457200" algn="just">
              <a:buClrTx/>
            </a:pPr>
            <a:r>
              <a:rPr lang="en-US" altLang="en-US" sz="2000">
                <a:solidFill>
                  <a:srgbClr val="000000"/>
                </a:solidFill>
              </a:rPr>
              <a:t>CSS Profile - College Scholarship Service Profile</a:t>
            </a:r>
          </a:p>
          <a:p>
            <a:pPr marL="914400" lvl="1" indent="-457200" algn="just">
              <a:buClrTx/>
            </a:pPr>
            <a:r>
              <a:rPr lang="en-US" altLang="en-US" sz="2000">
                <a:solidFill>
                  <a:srgbClr val="000000"/>
                </a:solidFill>
              </a:rPr>
              <a:t>FAFSA - Free Application for Federal Student Aid </a:t>
            </a:r>
          </a:p>
          <a:p>
            <a:pPr marL="914400" lvl="1" indent="-457200" algn="just">
              <a:buClrTx/>
            </a:pPr>
            <a:r>
              <a:rPr lang="en-US" altLang="en-US" sz="2000">
                <a:solidFill>
                  <a:srgbClr val="000000"/>
                </a:solidFill>
              </a:rPr>
              <a:t>FSA ID - Federal Student Aid Identification </a:t>
            </a:r>
          </a:p>
          <a:p>
            <a:pPr marL="914400" lvl="1" indent="-457200" algn="just">
              <a:buClrTx/>
            </a:pPr>
            <a:r>
              <a:rPr lang="en-US" altLang="en-US" sz="2000">
                <a:solidFill>
                  <a:srgbClr val="000000"/>
                </a:solidFill>
              </a:rPr>
              <a:t>FSS - FAFSA Submission Summary  </a:t>
            </a:r>
          </a:p>
          <a:p>
            <a:pPr marL="914400" lvl="1" indent="-457200" algn="just">
              <a:buClrTx/>
            </a:pPr>
            <a:r>
              <a:rPr lang="en-US" altLang="en-US" sz="2000">
                <a:solidFill>
                  <a:srgbClr val="000000"/>
                </a:solidFill>
              </a:rPr>
              <a:t>SAI - Student Aid Index </a:t>
            </a:r>
          </a:p>
          <a:p>
            <a:pPr marL="914400" lvl="1" indent="-457200" algn="just">
              <a:buClrTx/>
            </a:pPr>
            <a:r>
              <a:rPr lang="en-US" altLang="en-US" sz="2000">
                <a:solidFill>
                  <a:srgbClr val="000000"/>
                </a:solidFill>
              </a:rPr>
              <a:t>FFAA - Florida Financial Aid Application </a:t>
            </a:r>
          </a:p>
          <a:p>
            <a:pPr marL="914400" lvl="1" indent="-457200" algn="just">
              <a:buClrTx/>
            </a:pPr>
            <a:r>
              <a:rPr lang="en-US" altLang="en-US" sz="2000">
                <a:solidFill>
                  <a:srgbClr val="000000"/>
                </a:solidFill>
              </a:rPr>
              <a:t>ED/FSA - U.S. Department of Education/Federal Student Aid  </a:t>
            </a:r>
          </a:p>
          <a:p>
            <a:pPr marL="914400" lvl="1" indent="-457200" algn="just">
              <a:buClrTx/>
            </a:pPr>
            <a:r>
              <a:rPr lang="en-US" altLang="en-US" sz="2000">
                <a:solidFill>
                  <a:srgbClr val="000000"/>
                </a:solidFill>
              </a:rPr>
              <a:t>FLDOE/OSFA - Florida Department of Education/Office of Student Financial Assistance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BCD6115F-1A52-1C59-79A8-75F20FCDC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en-US" sz="4000"/>
              <a:t>Agenda 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05FA8B57-B9C8-4932-E576-02D770D11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 marL="914400" lvl="1" indent="-457200" algn="just">
              <a:spcAft>
                <a:spcPts val="1200"/>
              </a:spcAft>
              <a:buClrTx/>
            </a:pPr>
            <a:r>
              <a:rPr lang="en-US" altLang="en-US" sz="3600">
                <a:solidFill>
                  <a:srgbClr val="000000"/>
                </a:solidFill>
              </a:rPr>
              <a:t>What is Financial Aid?</a:t>
            </a:r>
          </a:p>
          <a:p>
            <a:pPr marL="914400" lvl="1" indent="-457200" algn="just">
              <a:spcAft>
                <a:spcPts val="1200"/>
              </a:spcAft>
              <a:buClrTx/>
            </a:pPr>
            <a:r>
              <a:rPr lang="en-US" altLang="en-US" sz="3600">
                <a:solidFill>
                  <a:srgbClr val="000000"/>
                </a:solidFill>
              </a:rPr>
              <a:t>Where do I Find Financial Aid? </a:t>
            </a:r>
          </a:p>
          <a:p>
            <a:pPr marL="914400" lvl="1" indent="-457200" algn="just">
              <a:spcAft>
                <a:spcPts val="1200"/>
              </a:spcAft>
              <a:buClrTx/>
            </a:pPr>
            <a:r>
              <a:rPr lang="en-US" altLang="en-US" sz="3600">
                <a:solidFill>
                  <a:srgbClr val="000000"/>
                </a:solidFill>
              </a:rPr>
              <a:t>How and When Do I Apply?</a:t>
            </a:r>
          </a:p>
          <a:p>
            <a:pPr marL="914400" lvl="1" indent="-457200" algn="just">
              <a:spcAft>
                <a:spcPts val="1200"/>
              </a:spcAft>
              <a:buClrTx/>
            </a:pPr>
            <a:r>
              <a:rPr lang="en-US" altLang="en-US" sz="3600">
                <a:solidFill>
                  <a:srgbClr val="000000"/>
                </a:solidFill>
              </a:rPr>
              <a:t>Who Can Help me?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B9C0537-A449-9EEE-2B79-072BB17E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en-US" sz="4000"/>
              <a:t>What is Financial Aid?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2F94A-E4F0-E03D-3FD9-8D6CC718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</a:rPr>
              <a:t>Monies received from four sources:</a:t>
            </a:r>
          </a:p>
          <a:p>
            <a:pPr marL="971550" lvl="1" indent="-514350" algn="just">
              <a:buClrTx/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</a:rPr>
              <a:t>Federal </a:t>
            </a:r>
          </a:p>
          <a:p>
            <a:pPr marL="971550" lvl="1" indent="-514350" algn="just">
              <a:buClrTx/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</a:rPr>
              <a:t>State </a:t>
            </a:r>
          </a:p>
          <a:p>
            <a:pPr marL="971550" lvl="1" indent="-514350" algn="just">
              <a:buClrTx/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</a:rPr>
              <a:t>Institutional </a:t>
            </a:r>
          </a:p>
          <a:p>
            <a:pPr marL="971550" lvl="1" indent="-514350" algn="just">
              <a:buClrTx/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</a:rPr>
              <a:t>Private</a:t>
            </a:r>
          </a:p>
          <a:p>
            <a:pPr marL="0" indent="0" algn="just">
              <a:buClrTx/>
              <a:buFont typeface="Arial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</a:rPr>
              <a:t>May also be categorized as:</a:t>
            </a:r>
          </a:p>
          <a:p>
            <a:pPr marL="914400" lvl="1" indent="-457200" algn="just">
              <a:buClrTx/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Gift Aid </a:t>
            </a:r>
          </a:p>
          <a:p>
            <a:pPr marL="914400" lvl="1" indent="-457200" algn="just">
              <a:buClrTx/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Self Help </a:t>
            </a:r>
          </a:p>
          <a:p>
            <a:pPr marL="914400" lvl="1" indent="-457200" algn="just">
              <a:buClrTx/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Need-based</a:t>
            </a:r>
          </a:p>
          <a:p>
            <a:pPr marL="914400" lvl="1" indent="-457200" algn="just">
              <a:buClrTx/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Merit-based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</a:rPr>
              <a:t>Can cover direct or indirect costs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6F719706-9835-B300-9ACA-BE5B764D2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47738"/>
            <a:ext cx="7886700" cy="793750"/>
          </a:xfrm>
        </p:spPr>
        <p:txBody>
          <a:bodyPr/>
          <a:lstStyle/>
          <a:p>
            <a:pPr algn="ctr"/>
            <a:r>
              <a:rPr altLang="en-US" sz="4000"/>
              <a:t>What is Financial Aid?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EC99E-31D8-9BF1-909D-3E1382384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en-US" sz="3600" dirty="0">
                <a:solidFill>
                  <a:prstClr val="black"/>
                </a:solidFill>
              </a:rPr>
              <a:t>Monies received from four sources:</a:t>
            </a:r>
            <a:endParaRPr lang="en-US" dirty="0">
              <a:solidFill>
                <a:prstClr val="black"/>
              </a:solidFill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</a:rPr>
              <a:t>   </a:t>
            </a:r>
            <a:r>
              <a:rPr lang="en-US" b="1" dirty="0">
                <a:solidFill>
                  <a:prstClr val="black"/>
                </a:solidFill>
              </a:rPr>
              <a:t>Federal Aid</a:t>
            </a:r>
            <a:r>
              <a:rPr lang="en-US" dirty="0">
                <a:solidFill>
                  <a:prstClr val="black"/>
                </a:solidFill>
              </a:rPr>
              <a:t>: </a:t>
            </a:r>
          </a:p>
          <a:p>
            <a:pPr marL="914400" lvl="1" indent="-457200" algn="just">
              <a:buClrTx/>
              <a:buFont typeface="Arial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Pell Grant (Gift Aid) (Need-based)</a:t>
            </a:r>
          </a:p>
          <a:p>
            <a:pPr marL="914400" lvl="1" indent="-457200" algn="just">
              <a:buClrTx/>
              <a:buFont typeface="Arial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FSEOG (Gift Aid) (Need-based)</a:t>
            </a:r>
          </a:p>
          <a:p>
            <a:pPr marL="914400" lvl="1" indent="-457200" algn="just">
              <a:buClrTx/>
              <a:buFont typeface="Arial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Work Study (Self-Help)</a:t>
            </a:r>
          </a:p>
          <a:p>
            <a:pPr marL="914400" lvl="1" indent="-457200" algn="just">
              <a:buClrTx/>
              <a:buFont typeface="Arial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Federal Student Loans (Self-Help)</a:t>
            </a:r>
          </a:p>
          <a:p>
            <a:pPr lvl="2" indent="-457200" algn="just">
              <a:buClrTx/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prstClr val="black"/>
                </a:solidFill>
              </a:rPr>
              <a:t>Student (Subsidized/Unsubsidized)</a:t>
            </a:r>
          </a:p>
          <a:p>
            <a:pPr lvl="2" indent="-457200" algn="just">
              <a:buClrTx/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prstClr val="black"/>
                </a:solidFill>
              </a:rPr>
              <a:t>Parent Loans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D20B5AC8-7E8A-3EB6-307C-AD170608B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en-US" sz="4000"/>
              <a:t>What is Financial Aid?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D9B5B-F2FC-0FE3-D640-5829E8B80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55788"/>
            <a:ext cx="7886700" cy="4405312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en-US" sz="3600" dirty="0">
                <a:solidFill>
                  <a:prstClr val="black"/>
                </a:solidFill>
              </a:rPr>
              <a:t>Monies received from four sources:</a:t>
            </a:r>
          </a:p>
          <a:p>
            <a:pPr marL="514350" indent="-514350" algn="just">
              <a:buFont typeface="+mj-lt"/>
              <a:buAutoNum type="arabicPeriod" startAt="2"/>
              <a:defRPr/>
            </a:pPr>
            <a:r>
              <a:rPr lang="en-US" dirty="0">
                <a:solidFill>
                  <a:prstClr val="black"/>
                </a:solidFill>
              </a:rPr>
              <a:t>   </a:t>
            </a:r>
            <a:r>
              <a:rPr lang="en-US" b="1" dirty="0">
                <a:solidFill>
                  <a:prstClr val="black"/>
                </a:solidFill>
              </a:rPr>
              <a:t>State Aid</a:t>
            </a:r>
            <a:r>
              <a:rPr lang="en-US" dirty="0">
                <a:solidFill>
                  <a:prstClr val="black"/>
                </a:solidFill>
              </a:rPr>
              <a:t>:</a:t>
            </a:r>
          </a:p>
          <a:p>
            <a:pPr marL="914400" lvl="2" indent="-457200" algn="just">
              <a:buClrTx/>
              <a:buFont typeface="Arial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Benacquisto (Merit-based)</a:t>
            </a:r>
          </a:p>
          <a:p>
            <a:pPr marL="914400" lvl="2" indent="-457200">
              <a:buClrTx/>
              <a:buFont typeface="Arial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Bright Futures Scholarship (Merit-based)</a:t>
            </a:r>
          </a:p>
          <a:p>
            <a:pPr marL="1600200" lvl="4" indent="-457200">
              <a:buClrTx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prstClr val="black"/>
                </a:solidFill>
              </a:rPr>
              <a:t>Academic/Medallion/Gold Seal Vocational/Gold Seal CAPE</a:t>
            </a:r>
          </a:p>
          <a:p>
            <a:pPr marL="914400" lvl="2" indent="-457200" algn="just">
              <a:buClrTx/>
              <a:buFont typeface="Arial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Florida Work Experience Program (Self-Help)</a:t>
            </a:r>
          </a:p>
          <a:p>
            <a:pPr marL="914400" lvl="2" indent="-457200" algn="just">
              <a:buClrTx/>
              <a:buFont typeface="Arial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Effective Access to Student Education</a:t>
            </a:r>
          </a:p>
          <a:p>
            <a:pPr marL="914400" lvl="2" indent="-457200" algn="just">
              <a:buClrTx/>
              <a:buFont typeface="Arial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Additional programs can be found at </a:t>
            </a:r>
            <a:r>
              <a:rPr lang="en-US" sz="2800" dirty="0">
                <a:solidFill>
                  <a:prstClr val="black"/>
                </a:solidFill>
                <a:cs typeface="Calibri" panose="020F0502020204030204" pitchFamily="34" charset="0"/>
                <a:hlinkClick r:id="rId2"/>
              </a:rPr>
              <a:t>www.FloridaStudentFinancialAidsg.org</a:t>
            </a:r>
            <a:endParaRPr lang="en-US" sz="28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57BC4949-E908-1CA5-73FF-9491C36A1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en-US" sz="4000"/>
              <a:t>What is Financial Aid?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EB239-F751-4675-2730-8B086F6DE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en-US" sz="3600" dirty="0">
                <a:solidFill>
                  <a:prstClr val="black"/>
                </a:solidFill>
              </a:rPr>
              <a:t>Monies received from four sources:</a:t>
            </a:r>
          </a:p>
          <a:p>
            <a:pPr marL="514350" indent="-514350" algn="just">
              <a:buFont typeface="+mj-lt"/>
              <a:buAutoNum type="arabicPeriod" startAt="3"/>
              <a:defRPr/>
            </a:pPr>
            <a:r>
              <a:rPr lang="en-US" dirty="0">
                <a:solidFill>
                  <a:prstClr val="black"/>
                </a:solidFill>
              </a:rPr>
              <a:t>   </a:t>
            </a:r>
            <a:r>
              <a:rPr lang="en-US" b="1" dirty="0">
                <a:solidFill>
                  <a:prstClr val="black"/>
                </a:solidFill>
              </a:rPr>
              <a:t>Institutional Aid</a:t>
            </a:r>
            <a:r>
              <a:rPr lang="en-US" dirty="0">
                <a:solidFill>
                  <a:prstClr val="black"/>
                </a:solidFill>
              </a:rPr>
              <a:t>: </a:t>
            </a:r>
          </a:p>
          <a:p>
            <a:pPr marL="914400" lvl="2" indent="-457200" algn="just">
              <a:buClrTx/>
              <a:buFont typeface="Arial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Academic (Gift Aid) (Merit-based)             </a:t>
            </a:r>
          </a:p>
          <a:p>
            <a:pPr marL="914400" lvl="2" indent="-457200" algn="just">
              <a:buClrTx/>
              <a:buFont typeface="Arial" charset="0"/>
              <a:buNone/>
              <a:defRPr/>
            </a:pPr>
            <a:r>
              <a:rPr lang="en-US" sz="2800" dirty="0">
                <a:solidFill>
                  <a:prstClr val="black"/>
                </a:solidFill>
              </a:rPr>
              <a:t> 	(Need-based)</a:t>
            </a:r>
          </a:p>
          <a:p>
            <a:pPr marL="914400" lvl="2" indent="-457200">
              <a:buClrTx/>
              <a:buFont typeface="Arial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Major/Specific Study (Gift-Aid)</a:t>
            </a:r>
          </a:p>
          <a:p>
            <a:pPr marL="914400" lvl="2" indent="-457200">
              <a:buClrTx/>
              <a:buFont typeface="Arial" charset="0"/>
              <a:buNone/>
              <a:defRPr/>
            </a:pPr>
            <a:r>
              <a:rPr lang="en-US" sz="2800" dirty="0">
                <a:solidFill>
                  <a:prstClr val="black"/>
                </a:solidFill>
              </a:rPr>
              <a:t>  	(Merit-Based)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DE1AD8AC-01C7-5BC4-3018-2A0448355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en-US" sz="4000"/>
              <a:t>What is Financial Aid?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16A70-8FF4-4E9F-9049-F9A5F0096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en-US" sz="3600" dirty="0">
                <a:solidFill>
                  <a:prstClr val="black"/>
                </a:solidFill>
              </a:rPr>
              <a:t>Monies received from four sources:</a:t>
            </a:r>
          </a:p>
          <a:p>
            <a:pPr marL="514350" indent="-514350" algn="just">
              <a:buFont typeface="+mj-lt"/>
              <a:buAutoNum type="arabicPeriod" startAt="4"/>
              <a:defRPr/>
            </a:pPr>
            <a:r>
              <a:rPr lang="en-US" dirty="0">
                <a:solidFill>
                  <a:prstClr val="black"/>
                </a:solidFill>
              </a:rPr>
              <a:t>   </a:t>
            </a:r>
            <a:r>
              <a:rPr lang="en-US" b="1" dirty="0">
                <a:solidFill>
                  <a:prstClr val="black"/>
                </a:solidFill>
              </a:rPr>
              <a:t>Private</a:t>
            </a:r>
            <a:r>
              <a:rPr lang="en-US" dirty="0">
                <a:solidFill>
                  <a:prstClr val="black"/>
                </a:solidFill>
              </a:rPr>
              <a:t>:</a:t>
            </a:r>
          </a:p>
          <a:p>
            <a:pPr marL="914400" lvl="2" indent="-457200" algn="just">
              <a:buClrTx/>
              <a:buFont typeface="Arial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School (Gift Aid) (Merit-based)</a:t>
            </a:r>
          </a:p>
          <a:p>
            <a:pPr marL="1828800" lvl="3" indent="-457200" algn="just">
              <a:buClrTx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prstClr val="black"/>
                </a:solidFill>
              </a:rPr>
              <a:t>High School/Postsecondary Institution</a:t>
            </a:r>
          </a:p>
          <a:p>
            <a:pPr marL="914400" lvl="2" indent="-457200" algn="just">
              <a:buClrTx/>
              <a:buFont typeface="Arial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Employment </a:t>
            </a:r>
          </a:p>
          <a:p>
            <a:pPr marL="1828800" lvl="3" indent="-457200" algn="just">
              <a:buClrTx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prstClr val="black"/>
                </a:solidFill>
              </a:rPr>
              <a:t>Students/Parents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DOE_PPT_template_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DD5E37C-6C2F-46FA-BFC9-1C0F105173D8}" vid="{789741E5-CF7B-4966-B95F-7F27961147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177A8AB0D99F448F1C04CDB0D49ADC" ma:contentTypeVersion="24" ma:contentTypeDescription="Create a new document." ma:contentTypeScope="" ma:versionID="ebab3e285fa5b28ddc1b088b67a03d4e">
  <xsd:schema xmlns:xsd="http://www.w3.org/2001/XMLSchema" xmlns:xs="http://www.w3.org/2001/XMLSchema" xmlns:p="http://schemas.microsoft.com/office/2006/metadata/properties" xmlns:ns1="http://schemas.microsoft.com/sharepoint/v3" xmlns:ns2="b39947bb-1611-46e0-ab1b-0b5244e0941d" xmlns:ns3="677f4d5e-957f-4bcf-bfe9-0e891f89af5f" xmlns:ns4="636770ca-c14e-45ed-bb5e-5a292064bc81" targetNamespace="http://schemas.microsoft.com/office/2006/metadata/properties" ma:root="true" ma:fieldsID="bf6aaf9d0b2b14c1c7d4d7f5c70024e3" ns1:_="" ns2:_="" ns3:_="" ns4:_="">
    <xsd:import namespace="http://schemas.microsoft.com/sharepoint/v3"/>
    <xsd:import namespace="b39947bb-1611-46e0-ab1b-0b5244e0941d"/>
    <xsd:import namespace="677f4d5e-957f-4bcf-bfe9-0e891f89af5f"/>
    <xsd:import namespace="636770ca-c14e-45ed-bb5e-5a292064bc81"/>
    <xsd:element name="properties">
      <xsd:complexType>
        <xsd:sequence>
          <xsd:element name="documentManagement">
            <xsd:complexType>
              <xsd:all>
                <xsd:element ref="ns2:Divisions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1:_ip_UnifiedCompliancePolicyProperties" minOccurs="0"/>
                <xsd:element ref="ns1:_ip_UnifiedCompliancePolicyUIAction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lcf76f155ced4ddcb4097134ff3c332f" minOccurs="0"/>
                <xsd:element ref="ns4:TaxCatchAll" minOccurs="0"/>
                <xsd:element ref="ns3:MediaLengthInSeconds" minOccurs="0"/>
                <xsd:element ref="ns3:MediaServiceObjectDetectorVersion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9947bb-1611-46e0-ab1b-0b5244e0941d" elementFormDefault="qualified">
    <xsd:import namespace="http://schemas.microsoft.com/office/2006/documentManagement/types"/>
    <xsd:import namespace="http://schemas.microsoft.com/office/infopath/2007/PartnerControls"/>
    <xsd:element name="Divisions" ma:index="8" nillable="true" ma:displayName="Division" ma:list="{3fceb107-0b1e-492a-a115-adf4cb8126b9}" ma:internalName="Divisions" ma:readOnly="false" ma:showField="LinkTitleNoMenu" ma:web="b39947bb-1611-46e0-ab1b-0b5244e0941d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f4d5e-957f-4bcf-bfe9-0e891f89a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95cd2bc-5de8-4524-ad36-9f676da3af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770ca-c14e-45ed-bb5e-5a292064bc8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ffacddc-344c-440d-8956-569a27b4e288}" ma:internalName="TaxCatchAll" ma:showField="CatchAllData" ma:web="636770ca-c14e-45ed-bb5e-5a292064bc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Divisions xmlns="b39947bb-1611-46e0-ab1b-0b5244e0941d" xsi:nil="true"/>
    <_ip_UnifiedCompliancePolicyProperties xmlns="http://schemas.microsoft.com/sharepoint/v3" xsi:nil="true"/>
    <lcf76f155ced4ddcb4097134ff3c332f xmlns="677f4d5e-957f-4bcf-bfe9-0e891f89af5f">
      <Terms xmlns="http://schemas.microsoft.com/office/infopath/2007/PartnerControls"/>
    </lcf76f155ced4ddcb4097134ff3c332f>
    <TaxCatchAll xmlns="636770ca-c14e-45ed-bb5e-5a292064bc81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C28225-1102-4DFC-A0F7-62DFD8D296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39947bb-1611-46e0-ab1b-0b5244e0941d"/>
    <ds:schemaRef ds:uri="677f4d5e-957f-4bcf-bfe9-0e891f89af5f"/>
    <ds:schemaRef ds:uri="636770ca-c14e-45ed-bb5e-5a292064bc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2AB8D5-6E44-4F12-B0D4-193F8759EE1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EBFE7E2-9007-4441-8814-50A8FE8875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FDOE_PPT_template_Standard</Template>
  <TotalTime>240</TotalTime>
  <Words>1181</Words>
  <Application>Microsoft Office PowerPoint</Application>
  <PresentationFormat>On-screen Show (4:3)</PresentationFormat>
  <Paragraphs>193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Calibri</vt:lpstr>
      <vt:lpstr>Arial</vt:lpstr>
      <vt:lpstr>Calibri Light</vt:lpstr>
      <vt:lpstr>Courier New</vt:lpstr>
      <vt:lpstr>FDOE_PPT_template_Standard</vt:lpstr>
      <vt:lpstr>Financial Aid Overview</vt:lpstr>
      <vt:lpstr>Financial Aid Overview</vt:lpstr>
      <vt:lpstr>Financial Aid has its own  language and acronyms:</vt:lpstr>
      <vt:lpstr>Agenda </vt:lpstr>
      <vt:lpstr>What is Financial Aid?</vt:lpstr>
      <vt:lpstr>What is Financial Aid?</vt:lpstr>
      <vt:lpstr>What is Financial Aid?</vt:lpstr>
      <vt:lpstr>What is Financial Aid?</vt:lpstr>
      <vt:lpstr>What is Financial Aid?</vt:lpstr>
      <vt:lpstr>College Cost </vt:lpstr>
      <vt:lpstr>College Cost </vt:lpstr>
      <vt:lpstr>Where do I Find Financial Aid? Financial Aid Applications</vt:lpstr>
      <vt:lpstr>Free Application for   Federal Student Aid (FAFSA)</vt:lpstr>
      <vt:lpstr>FAFSA website: studentaid.gov</vt:lpstr>
      <vt:lpstr>FAFSA Getting Started </vt:lpstr>
      <vt:lpstr>FAFSA Submission Summary (FSS)</vt:lpstr>
      <vt:lpstr>FAFSA Additional Information</vt:lpstr>
      <vt:lpstr>FAFSA Additional Information </vt:lpstr>
      <vt:lpstr>Florida Financial Aid Application </vt:lpstr>
      <vt:lpstr>Florida Financial Aid Application </vt:lpstr>
      <vt:lpstr>Florida Financial Aid Application </vt:lpstr>
      <vt:lpstr>State Scholarship and Grants</vt:lpstr>
      <vt:lpstr>State Scholarship and Grants </vt:lpstr>
      <vt:lpstr>State Scholarship and Grants</vt:lpstr>
      <vt:lpstr>State Scholarship and Grants</vt:lpstr>
      <vt:lpstr>Private Scholarships </vt:lpstr>
      <vt:lpstr>Review Action Items:</vt:lpstr>
      <vt:lpstr>Additional Information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Penik, Megan</dc:creator>
  <cp:lastModifiedBy>Antony, Suja</cp:lastModifiedBy>
  <cp:revision>23</cp:revision>
  <cp:lastPrinted>2024-08-02T15:37:20Z</cp:lastPrinted>
  <dcterms:created xsi:type="dcterms:W3CDTF">2015-06-03T15:39:07Z</dcterms:created>
  <dcterms:modified xsi:type="dcterms:W3CDTF">2024-10-16T15:31:11Z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917e4c49-9b6b-485f-9f91-2b7b643feae2</vt:lpwstr>
  </property>
  <property fmtid="{D5CDD505-2E9C-101B-9397-08002B2CF9AE}" pid="3" name="ContentTypeId">
    <vt:lpwstr>0x0101001D49E23A80A7D444B9E59CF5CCFED13F</vt:lpwstr>
  </property>
  <property fmtid="{D5CDD505-2E9C-101B-9397-08002B2CF9AE}" pid="4" name="_dlc_DocId">
    <vt:lpwstr>372YA7RW7CNW-1147-385</vt:lpwstr>
  </property>
  <property fmtid="{D5CDD505-2E9C-101B-9397-08002B2CF9AE}" pid="5" name="_dlc_DocIdUrl">
    <vt:lpwstr>https://mybfk.battelleforkids.org/projects/FDOE/_layouts/DocIdRedir.aspx?ID=372YA7RW7CNW-1147-385, 372YA7RW7CNW-1147-385</vt:lpwstr>
  </property>
</Properties>
</file>