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44"/>
  </p:notesMasterIdLst>
  <p:handoutMasterIdLst>
    <p:handoutMasterId r:id="rId45"/>
  </p:handoutMasterIdLst>
  <p:sldIdLst>
    <p:sldId id="256" r:id="rId2"/>
    <p:sldId id="258" r:id="rId3"/>
    <p:sldId id="264" r:id="rId4"/>
    <p:sldId id="265" r:id="rId5"/>
    <p:sldId id="358" r:id="rId6"/>
    <p:sldId id="359" r:id="rId7"/>
    <p:sldId id="360" r:id="rId8"/>
    <p:sldId id="361" r:id="rId9"/>
    <p:sldId id="363" r:id="rId10"/>
    <p:sldId id="364" r:id="rId11"/>
    <p:sldId id="365" r:id="rId12"/>
    <p:sldId id="366" r:id="rId13"/>
    <p:sldId id="368" r:id="rId14"/>
    <p:sldId id="362" r:id="rId15"/>
    <p:sldId id="369" r:id="rId16"/>
    <p:sldId id="370" r:id="rId17"/>
    <p:sldId id="371" r:id="rId18"/>
    <p:sldId id="372" r:id="rId19"/>
    <p:sldId id="373" r:id="rId20"/>
    <p:sldId id="374" r:id="rId21"/>
    <p:sldId id="375" r:id="rId22"/>
    <p:sldId id="376" r:id="rId23"/>
    <p:sldId id="338" r:id="rId24"/>
    <p:sldId id="339" r:id="rId25"/>
    <p:sldId id="340" r:id="rId26"/>
    <p:sldId id="341" r:id="rId27"/>
    <p:sldId id="342" r:id="rId28"/>
    <p:sldId id="343" r:id="rId29"/>
    <p:sldId id="344" r:id="rId30"/>
    <p:sldId id="345" r:id="rId31"/>
    <p:sldId id="346" r:id="rId32"/>
    <p:sldId id="347" r:id="rId33"/>
    <p:sldId id="348" r:id="rId34"/>
    <p:sldId id="349" r:id="rId35"/>
    <p:sldId id="350" r:id="rId36"/>
    <p:sldId id="351" r:id="rId37"/>
    <p:sldId id="352" r:id="rId38"/>
    <p:sldId id="353" r:id="rId39"/>
    <p:sldId id="357" r:id="rId40"/>
    <p:sldId id="354" r:id="rId41"/>
    <p:sldId id="356" r:id="rId42"/>
    <p:sldId id="273"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51" autoAdjust="0"/>
    <p:restoredTop sz="78396" autoAdjust="0"/>
  </p:normalViewPr>
  <p:slideViewPr>
    <p:cSldViewPr>
      <p:cViewPr>
        <p:scale>
          <a:sx n="85" d="100"/>
          <a:sy n="85" d="100"/>
        </p:scale>
        <p:origin x="-444" y="120"/>
      </p:cViewPr>
      <p:guideLst>
        <p:guide orient="horz" pos="2160"/>
        <p:guide pos="2880"/>
      </p:guideLst>
    </p:cSldViewPr>
  </p:slideViewPr>
  <p:outlineViewPr>
    <p:cViewPr>
      <p:scale>
        <a:sx n="33" d="100"/>
        <a:sy n="33" d="100"/>
      </p:scale>
      <p:origin x="0" y="0"/>
    </p:cViewPr>
  </p:outlineViewPr>
  <p:notesTextViewPr>
    <p:cViewPr>
      <p:scale>
        <a:sx n="85" d="100"/>
        <a:sy n="85" d="100"/>
      </p:scale>
      <p:origin x="0" y="0"/>
    </p:cViewPr>
  </p:notesTextViewPr>
  <p:notesViewPr>
    <p:cSldViewPr>
      <p:cViewPr varScale="1">
        <p:scale>
          <a:sx n="62" d="100"/>
          <a:sy n="62" d="100"/>
        </p:scale>
        <p:origin x="-1742" y="-91"/>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95E480-8A55-43E4-A946-BB218341C616}" type="doc">
      <dgm:prSet loTypeId="urn:microsoft.com/office/officeart/2005/8/layout/equation1" loCatId="process" qsTypeId="urn:microsoft.com/office/officeart/2005/8/quickstyle/simple1" qsCatId="simple" csTypeId="urn:microsoft.com/office/officeart/2005/8/colors/accent1_2" csCatId="accent1" phldr="1"/>
      <dgm:spPr/>
    </dgm:pt>
    <dgm:pt modelId="{71FD0D0C-12D5-4827-AC2E-C8DCCB21CB3A}">
      <dgm:prSet phldrT="[Text]" custT="1"/>
      <dgm:spPr/>
      <dgm:t>
        <a:bodyPr/>
        <a:lstStyle/>
        <a:p>
          <a:r>
            <a:rPr lang="en-US" sz="1050" dirty="0" smtClean="0"/>
            <a:t>Outstanding </a:t>
          </a:r>
          <a:r>
            <a:rPr lang="en-US" sz="1400" dirty="0" smtClean="0"/>
            <a:t>Principal Balance</a:t>
          </a:r>
          <a:endParaRPr lang="en-US" sz="1400" dirty="0"/>
        </a:p>
      </dgm:t>
    </dgm:pt>
    <dgm:pt modelId="{25467715-CB01-4384-8139-FF2C42427A42}" type="parTrans" cxnId="{FB63313B-6C80-44B0-A17C-C30D3B839B88}">
      <dgm:prSet/>
      <dgm:spPr/>
      <dgm:t>
        <a:bodyPr/>
        <a:lstStyle/>
        <a:p>
          <a:endParaRPr lang="en-US"/>
        </a:p>
      </dgm:t>
    </dgm:pt>
    <dgm:pt modelId="{FA8FB68E-3D41-47B3-AF40-72A5F5FACB05}" type="sibTrans" cxnId="{FB63313B-6C80-44B0-A17C-C30D3B839B88}">
      <dgm:prSet/>
      <dgm:spPr/>
      <dgm:t>
        <a:bodyPr/>
        <a:lstStyle/>
        <a:p>
          <a:endParaRPr lang="en-US"/>
        </a:p>
      </dgm:t>
    </dgm:pt>
    <dgm:pt modelId="{6C6BD13E-B3AD-416E-B479-42E3223C2A2C}">
      <dgm:prSet phldrT="[Text]" custT="1"/>
      <dgm:spPr/>
      <dgm:t>
        <a:bodyPr/>
        <a:lstStyle/>
        <a:p>
          <a:r>
            <a:rPr lang="en-US" sz="1400" dirty="0" smtClean="0"/>
            <a:t>Interest </a:t>
          </a:r>
        </a:p>
        <a:p>
          <a:r>
            <a:rPr lang="en-US" sz="1400" dirty="0" smtClean="0"/>
            <a:t>Rate/365</a:t>
          </a:r>
          <a:endParaRPr lang="en-US" sz="1400" dirty="0"/>
        </a:p>
      </dgm:t>
    </dgm:pt>
    <dgm:pt modelId="{6DDB0B2F-1DA4-460A-A763-A93FA81D8069}" type="parTrans" cxnId="{C802ABB5-235D-4BD4-B6F1-E5FE45175F01}">
      <dgm:prSet/>
      <dgm:spPr/>
      <dgm:t>
        <a:bodyPr/>
        <a:lstStyle/>
        <a:p>
          <a:endParaRPr lang="en-US"/>
        </a:p>
      </dgm:t>
    </dgm:pt>
    <dgm:pt modelId="{AF3A29F5-B98D-433C-AE54-36647B3BDF4B}" type="sibTrans" cxnId="{C802ABB5-235D-4BD4-B6F1-E5FE45175F01}">
      <dgm:prSet/>
      <dgm:spPr/>
      <dgm:t>
        <a:bodyPr/>
        <a:lstStyle/>
        <a:p>
          <a:endParaRPr lang="en-US"/>
        </a:p>
      </dgm:t>
    </dgm:pt>
    <dgm:pt modelId="{BEE7C7BE-CF87-4029-B525-0757F42A2DA5}">
      <dgm:prSet phldrT="[Text]" custT="1"/>
      <dgm:spPr/>
      <dgm:t>
        <a:bodyPr/>
        <a:lstStyle/>
        <a:p>
          <a:pPr algn="ctr"/>
          <a:r>
            <a:rPr lang="en-US" sz="1400" dirty="0" smtClean="0"/>
            <a:t># days in billing cycle</a:t>
          </a:r>
        </a:p>
      </dgm:t>
    </dgm:pt>
    <dgm:pt modelId="{27A0AFF6-B2DC-4C98-9FF3-C0DB20248AC8}" type="parTrans" cxnId="{4062D54A-149E-41F4-B15E-5EDC8D8123DB}">
      <dgm:prSet/>
      <dgm:spPr/>
      <dgm:t>
        <a:bodyPr/>
        <a:lstStyle/>
        <a:p>
          <a:endParaRPr lang="en-US"/>
        </a:p>
      </dgm:t>
    </dgm:pt>
    <dgm:pt modelId="{8E3535B8-29DF-4F50-8C79-0DC391D22592}" type="sibTrans" cxnId="{4062D54A-149E-41F4-B15E-5EDC8D8123DB}">
      <dgm:prSet/>
      <dgm:spPr/>
      <dgm:t>
        <a:bodyPr/>
        <a:lstStyle/>
        <a:p>
          <a:endParaRPr lang="en-US"/>
        </a:p>
      </dgm:t>
    </dgm:pt>
    <dgm:pt modelId="{292B39FD-2D1B-4AC3-BF36-28A40341B106}">
      <dgm:prSet custT="1"/>
      <dgm:spPr/>
      <dgm:t>
        <a:bodyPr/>
        <a:lstStyle/>
        <a:p>
          <a:r>
            <a:rPr lang="en-US" sz="1400" dirty="0" smtClean="0"/>
            <a:t>Interest</a:t>
          </a:r>
          <a:endParaRPr lang="en-US" sz="1400" dirty="0"/>
        </a:p>
      </dgm:t>
    </dgm:pt>
    <dgm:pt modelId="{823D25C5-4E1A-4C90-A402-FBB5C574ED7C}" type="parTrans" cxnId="{4928F2F7-B208-4E15-BA36-5C5E7FB8DA76}">
      <dgm:prSet/>
      <dgm:spPr/>
      <dgm:t>
        <a:bodyPr/>
        <a:lstStyle/>
        <a:p>
          <a:endParaRPr lang="en-US"/>
        </a:p>
      </dgm:t>
    </dgm:pt>
    <dgm:pt modelId="{BE3E89DD-E3FF-4479-9C9A-37749649DA61}" type="sibTrans" cxnId="{4928F2F7-B208-4E15-BA36-5C5E7FB8DA76}">
      <dgm:prSet/>
      <dgm:spPr/>
      <dgm:t>
        <a:bodyPr/>
        <a:lstStyle/>
        <a:p>
          <a:endParaRPr lang="en-US"/>
        </a:p>
      </dgm:t>
    </dgm:pt>
    <dgm:pt modelId="{DAB3472A-07CA-4052-9E37-0FAAECAB698B}" type="pres">
      <dgm:prSet presAssocID="{2795E480-8A55-43E4-A946-BB218341C616}" presName="linearFlow" presStyleCnt="0">
        <dgm:presLayoutVars>
          <dgm:dir/>
          <dgm:resizeHandles val="exact"/>
        </dgm:presLayoutVars>
      </dgm:prSet>
      <dgm:spPr/>
    </dgm:pt>
    <dgm:pt modelId="{13DAA58A-FA83-4F2F-A61B-2F9E6FF3AEE8}" type="pres">
      <dgm:prSet presAssocID="{71FD0D0C-12D5-4827-AC2E-C8DCCB21CB3A}" presName="node" presStyleLbl="node1" presStyleIdx="0" presStyleCnt="4">
        <dgm:presLayoutVars>
          <dgm:bulletEnabled val="1"/>
        </dgm:presLayoutVars>
      </dgm:prSet>
      <dgm:spPr>
        <a:prstGeom prst="frame">
          <a:avLst/>
        </a:prstGeom>
      </dgm:spPr>
      <dgm:t>
        <a:bodyPr/>
        <a:lstStyle/>
        <a:p>
          <a:endParaRPr lang="en-US"/>
        </a:p>
      </dgm:t>
    </dgm:pt>
    <dgm:pt modelId="{451944A0-05C4-4D94-B56F-4DC7BC1B44F5}" type="pres">
      <dgm:prSet presAssocID="{FA8FB68E-3D41-47B3-AF40-72A5F5FACB05}" presName="spacerL" presStyleCnt="0"/>
      <dgm:spPr/>
    </dgm:pt>
    <dgm:pt modelId="{EAF0F71A-F2FD-46DA-93D0-FA38B5B799A5}" type="pres">
      <dgm:prSet presAssocID="{FA8FB68E-3D41-47B3-AF40-72A5F5FACB05}" presName="sibTrans" presStyleLbl="sibTrans2D1" presStyleIdx="0" presStyleCnt="3"/>
      <dgm:spPr>
        <a:prstGeom prst="mathMultiply">
          <a:avLst/>
        </a:prstGeom>
      </dgm:spPr>
      <dgm:t>
        <a:bodyPr/>
        <a:lstStyle/>
        <a:p>
          <a:endParaRPr lang="en-US"/>
        </a:p>
      </dgm:t>
    </dgm:pt>
    <dgm:pt modelId="{57EC2F92-469B-48D3-9491-4C22CE4FC8EF}" type="pres">
      <dgm:prSet presAssocID="{FA8FB68E-3D41-47B3-AF40-72A5F5FACB05}" presName="spacerR" presStyleCnt="0"/>
      <dgm:spPr/>
    </dgm:pt>
    <dgm:pt modelId="{F1D056D3-C9A1-4343-82A2-91FECF42A101}" type="pres">
      <dgm:prSet presAssocID="{6C6BD13E-B3AD-416E-B479-42E3223C2A2C}" presName="node" presStyleLbl="node1" presStyleIdx="1" presStyleCnt="4">
        <dgm:presLayoutVars>
          <dgm:bulletEnabled val="1"/>
        </dgm:presLayoutVars>
      </dgm:prSet>
      <dgm:spPr>
        <a:prstGeom prst="frame">
          <a:avLst/>
        </a:prstGeom>
      </dgm:spPr>
      <dgm:t>
        <a:bodyPr/>
        <a:lstStyle/>
        <a:p>
          <a:endParaRPr lang="en-US"/>
        </a:p>
      </dgm:t>
    </dgm:pt>
    <dgm:pt modelId="{0BA32347-F7BB-42F0-888B-C1A1D1CB7D13}" type="pres">
      <dgm:prSet presAssocID="{AF3A29F5-B98D-433C-AE54-36647B3BDF4B}" presName="spacerL" presStyleCnt="0"/>
      <dgm:spPr/>
    </dgm:pt>
    <dgm:pt modelId="{A705906E-003F-4CD1-A7A5-906019E32B48}" type="pres">
      <dgm:prSet presAssocID="{AF3A29F5-B98D-433C-AE54-36647B3BDF4B}" presName="sibTrans" presStyleLbl="sibTrans2D1" presStyleIdx="1" presStyleCnt="3"/>
      <dgm:spPr>
        <a:prstGeom prst="mathMultiply">
          <a:avLst/>
        </a:prstGeom>
      </dgm:spPr>
      <dgm:t>
        <a:bodyPr/>
        <a:lstStyle/>
        <a:p>
          <a:endParaRPr lang="en-US"/>
        </a:p>
      </dgm:t>
    </dgm:pt>
    <dgm:pt modelId="{3B8F0EFA-C08B-4CE5-99AA-2928D6949C67}" type="pres">
      <dgm:prSet presAssocID="{AF3A29F5-B98D-433C-AE54-36647B3BDF4B}" presName="spacerR" presStyleCnt="0"/>
      <dgm:spPr/>
    </dgm:pt>
    <dgm:pt modelId="{A9DEB276-4B5B-4939-ADA7-9E76395DAC64}" type="pres">
      <dgm:prSet presAssocID="{BEE7C7BE-CF87-4029-B525-0757F42A2DA5}" presName="node" presStyleLbl="node1" presStyleIdx="2" presStyleCnt="4">
        <dgm:presLayoutVars>
          <dgm:bulletEnabled val="1"/>
        </dgm:presLayoutVars>
      </dgm:prSet>
      <dgm:spPr>
        <a:prstGeom prst="frame">
          <a:avLst/>
        </a:prstGeom>
      </dgm:spPr>
      <dgm:t>
        <a:bodyPr/>
        <a:lstStyle/>
        <a:p>
          <a:endParaRPr lang="en-US"/>
        </a:p>
      </dgm:t>
    </dgm:pt>
    <dgm:pt modelId="{EF99A7DE-96EE-4FC5-BBFF-8B887A11F830}" type="pres">
      <dgm:prSet presAssocID="{8E3535B8-29DF-4F50-8C79-0DC391D22592}" presName="spacerL" presStyleCnt="0"/>
      <dgm:spPr/>
    </dgm:pt>
    <dgm:pt modelId="{A11AFE52-1A30-468C-A203-DF3755AA01F5}" type="pres">
      <dgm:prSet presAssocID="{8E3535B8-29DF-4F50-8C79-0DC391D22592}" presName="sibTrans" presStyleLbl="sibTrans2D1" presStyleIdx="2" presStyleCnt="3"/>
      <dgm:spPr/>
      <dgm:t>
        <a:bodyPr/>
        <a:lstStyle/>
        <a:p>
          <a:endParaRPr lang="en-US"/>
        </a:p>
      </dgm:t>
    </dgm:pt>
    <dgm:pt modelId="{C8F1FF6B-B978-4361-B880-7A40C6A7AB4D}" type="pres">
      <dgm:prSet presAssocID="{8E3535B8-29DF-4F50-8C79-0DC391D22592}" presName="spacerR" presStyleCnt="0"/>
      <dgm:spPr/>
    </dgm:pt>
    <dgm:pt modelId="{6A8CFF37-91C4-4AAD-9775-45D7C0F549D4}" type="pres">
      <dgm:prSet presAssocID="{292B39FD-2D1B-4AC3-BF36-28A40341B106}" presName="node" presStyleLbl="node1" presStyleIdx="3" presStyleCnt="4">
        <dgm:presLayoutVars>
          <dgm:bulletEnabled val="1"/>
        </dgm:presLayoutVars>
      </dgm:prSet>
      <dgm:spPr>
        <a:prstGeom prst="frame">
          <a:avLst/>
        </a:prstGeom>
      </dgm:spPr>
      <dgm:t>
        <a:bodyPr/>
        <a:lstStyle/>
        <a:p>
          <a:endParaRPr lang="en-US"/>
        </a:p>
      </dgm:t>
    </dgm:pt>
  </dgm:ptLst>
  <dgm:cxnLst>
    <dgm:cxn modelId="{94B1CD3C-40B5-4264-A446-67B7C8338900}" type="presOf" srcId="{AF3A29F5-B98D-433C-AE54-36647B3BDF4B}" destId="{A705906E-003F-4CD1-A7A5-906019E32B48}" srcOrd="0" destOrd="0" presId="urn:microsoft.com/office/officeart/2005/8/layout/equation1"/>
    <dgm:cxn modelId="{A623C8A2-A8CA-4759-8238-A44101A4162D}" type="presOf" srcId="{8E3535B8-29DF-4F50-8C79-0DC391D22592}" destId="{A11AFE52-1A30-468C-A203-DF3755AA01F5}" srcOrd="0" destOrd="0" presId="urn:microsoft.com/office/officeart/2005/8/layout/equation1"/>
    <dgm:cxn modelId="{0DA0E5F2-A938-4251-B300-B96C79B84DA0}" type="presOf" srcId="{2795E480-8A55-43E4-A946-BB218341C616}" destId="{DAB3472A-07CA-4052-9E37-0FAAECAB698B}" srcOrd="0" destOrd="0" presId="urn:microsoft.com/office/officeart/2005/8/layout/equation1"/>
    <dgm:cxn modelId="{77FE19E5-CAF7-4796-B2EC-EA3DCE069C93}" type="presOf" srcId="{292B39FD-2D1B-4AC3-BF36-28A40341B106}" destId="{6A8CFF37-91C4-4AAD-9775-45D7C0F549D4}" srcOrd="0" destOrd="0" presId="urn:microsoft.com/office/officeart/2005/8/layout/equation1"/>
    <dgm:cxn modelId="{C6C687DF-41D4-4C46-9AFC-288E23497886}" type="presOf" srcId="{6C6BD13E-B3AD-416E-B479-42E3223C2A2C}" destId="{F1D056D3-C9A1-4343-82A2-91FECF42A101}" srcOrd="0" destOrd="0" presId="urn:microsoft.com/office/officeart/2005/8/layout/equation1"/>
    <dgm:cxn modelId="{BA0E1EBC-236E-43F6-9D13-FAB4CE3648D3}" type="presOf" srcId="{71FD0D0C-12D5-4827-AC2E-C8DCCB21CB3A}" destId="{13DAA58A-FA83-4F2F-A61B-2F9E6FF3AEE8}" srcOrd="0" destOrd="0" presId="urn:microsoft.com/office/officeart/2005/8/layout/equation1"/>
    <dgm:cxn modelId="{C802ABB5-235D-4BD4-B6F1-E5FE45175F01}" srcId="{2795E480-8A55-43E4-A946-BB218341C616}" destId="{6C6BD13E-B3AD-416E-B479-42E3223C2A2C}" srcOrd="1" destOrd="0" parTransId="{6DDB0B2F-1DA4-460A-A763-A93FA81D8069}" sibTransId="{AF3A29F5-B98D-433C-AE54-36647B3BDF4B}"/>
    <dgm:cxn modelId="{4928F2F7-B208-4E15-BA36-5C5E7FB8DA76}" srcId="{2795E480-8A55-43E4-A946-BB218341C616}" destId="{292B39FD-2D1B-4AC3-BF36-28A40341B106}" srcOrd="3" destOrd="0" parTransId="{823D25C5-4E1A-4C90-A402-FBB5C574ED7C}" sibTransId="{BE3E89DD-E3FF-4479-9C9A-37749649DA61}"/>
    <dgm:cxn modelId="{FB63313B-6C80-44B0-A17C-C30D3B839B88}" srcId="{2795E480-8A55-43E4-A946-BB218341C616}" destId="{71FD0D0C-12D5-4827-AC2E-C8DCCB21CB3A}" srcOrd="0" destOrd="0" parTransId="{25467715-CB01-4384-8139-FF2C42427A42}" sibTransId="{FA8FB68E-3D41-47B3-AF40-72A5F5FACB05}"/>
    <dgm:cxn modelId="{4062D54A-149E-41F4-B15E-5EDC8D8123DB}" srcId="{2795E480-8A55-43E4-A946-BB218341C616}" destId="{BEE7C7BE-CF87-4029-B525-0757F42A2DA5}" srcOrd="2" destOrd="0" parTransId="{27A0AFF6-B2DC-4C98-9FF3-C0DB20248AC8}" sibTransId="{8E3535B8-29DF-4F50-8C79-0DC391D22592}"/>
    <dgm:cxn modelId="{39751239-0955-4C30-809B-DA5AA703B6EC}" type="presOf" srcId="{BEE7C7BE-CF87-4029-B525-0757F42A2DA5}" destId="{A9DEB276-4B5B-4939-ADA7-9E76395DAC64}" srcOrd="0" destOrd="0" presId="urn:microsoft.com/office/officeart/2005/8/layout/equation1"/>
    <dgm:cxn modelId="{1F567696-F54B-49D2-9668-6F1DBF502F09}" type="presOf" srcId="{FA8FB68E-3D41-47B3-AF40-72A5F5FACB05}" destId="{EAF0F71A-F2FD-46DA-93D0-FA38B5B799A5}" srcOrd="0" destOrd="0" presId="urn:microsoft.com/office/officeart/2005/8/layout/equation1"/>
    <dgm:cxn modelId="{F8BA11A0-495A-4883-85E7-44BD711CB9F9}" type="presParOf" srcId="{DAB3472A-07CA-4052-9E37-0FAAECAB698B}" destId="{13DAA58A-FA83-4F2F-A61B-2F9E6FF3AEE8}" srcOrd="0" destOrd="0" presId="urn:microsoft.com/office/officeart/2005/8/layout/equation1"/>
    <dgm:cxn modelId="{46DE7167-A531-4EF0-AFF7-1D277B2DD264}" type="presParOf" srcId="{DAB3472A-07CA-4052-9E37-0FAAECAB698B}" destId="{451944A0-05C4-4D94-B56F-4DC7BC1B44F5}" srcOrd="1" destOrd="0" presId="urn:microsoft.com/office/officeart/2005/8/layout/equation1"/>
    <dgm:cxn modelId="{BCC14518-36B5-4D2B-9274-240F3713E6CE}" type="presParOf" srcId="{DAB3472A-07CA-4052-9E37-0FAAECAB698B}" destId="{EAF0F71A-F2FD-46DA-93D0-FA38B5B799A5}" srcOrd="2" destOrd="0" presId="urn:microsoft.com/office/officeart/2005/8/layout/equation1"/>
    <dgm:cxn modelId="{A3B5CE70-7A14-401E-96DF-6B55B5E44522}" type="presParOf" srcId="{DAB3472A-07CA-4052-9E37-0FAAECAB698B}" destId="{57EC2F92-469B-48D3-9491-4C22CE4FC8EF}" srcOrd="3" destOrd="0" presId="urn:microsoft.com/office/officeart/2005/8/layout/equation1"/>
    <dgm:cxn modelId="{51F05E57-4269-44EA-AAB6-74386A5597AA}" type="presParOf" srcId="{DAB3472A-07CA-4052-9E37-0FAAECAB698B}" destId="{F1D056D3-C9A1-4343-82A2-91FECF42A101}" srcOrd="4" destOrd="0" presId="urn:microsoft.com/office/officeart/2005/8/layout/equation1"/>
    <dgm:cxn modelId="{38C065B5-CF5E-4CB9-8F23-3928BA11E0CB}" type="presParOf" srcId="{DAB3472A-07CA-4052-9E37-0FAAECAB698B}" destId="{0BA32347-F7BB-42F0-888B-C1A1D1CB7D13}" srcOrd="5" destOrd="0" presId="urn:microsoft.com/office/officeart/2005/8/layout/equation1"/>
    <dgm:cxn modelId="{3970A848-4A78-4AC8-AA21-69D06BF885F6}" type="presParOf" srcId="{DAB3472A-07CA-4052-9E37-0FAAECAB698B}" destId="{A705906E-003F-4CD1-A7A5-906019E32B48}" srcOrd="6" destOrd="0" presId="urn:microsoft.com/office/officeart/2005/8/layout/equation1"/>
    <dgm:cxn modelId="{1B534E74-D8E6-4EF7-8098-58C543E3CE96}" type="presParOf" srcId="{DAB3472A-07CA-4052-9E37-0FAAECAB698B}" destId="{3B8F0EFA-C08B-4CE5-99AA-2928D6949C67}" srcOrd="7" destOrd="0" presId="urn:microsoft.com/office/officeart/2005/8/layout/equation1"/>
    <dgm:cxn modelId="{D15DC4D0-C0EA-4C83-8EA7-C3AAB5F43208}" type="presParOf" srcId="{DAB3472A-07CA-4052-9E37-0FAAECAB698B}" destId="{A9DEB276-4B5B-4939-ADA7-9E76395DAC64}" srcOrd="8" destOrd="0" presId="urn:microsoft.com/office/officeart/2005/8/layout/equation1"/>
    <dgm:cxn modelId="{AE40C527-8984-491A-AC2E-18D92AD50E90}" type="presParOf" srcId="{DAB3472A-07CA-4052-9E37-0FAAECAB698B}" destId="{EF99A7DE-96EE-4FC5-BBFF-8B887A11F830}" srcOrd="9" destOrd="0" presId="urn:microsoft.com/office/officeart/2005/8/layout/equation1"/>
    <dgm:cxn modelId="{08FA75B8-F3D6-47CB-BE4F-B6E697604F8C}" type="presParOf" srcId="{DAB3472A-07CA-4052-9E37-0FAAECAB698B}" destId="{A11AFE52-1A30-468C-A203-DF3755AA01F5}" srcOrd="10" destOrd="0" presId="urn:microsoft.com/office/officeart/2005/8/layout/equation1"/>
    <dgm:cxn modelId="{FFAC09BE-310F-47EC-9E52-17BB7B580498}" type="presParOf" srcId="{DAB3472A-07CA-4052-9E37-0FAAECAB698B}" destId="{C8F1FF6B-B978-4361-B880-7A40C6A7AB4D}" srcOrd="11" destOrd="0" presId="urn:microsoft.com/office/officeart/2005/8/layout/equation1"/>
    <dgm:cxn modelId="{FB5E54AF-177E-4B3D-909C-C754238B5AC4}" type="presParOf" srcId="{DAB3472A-07CA-4052-9E37-0FAAECAB698B}" destId="{6A8CFF37-91C4-4AAD-9775-45D7C0F549D4}" srcOrd="12" destOrd="0" presId="urn:microsoft.com/office/officeart/2005/8/layout/equation1"/>
  </dgm:cxnLst>
  <dgm:bg>
    <a:solidFill>
      <a:schemeClr val="tx1">
        <a:lumMod val="65000"/>
        <a:lumOff val="35000"/>
      </a:schemeClr>
    </a:solid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939A50-4B61-4E65-92FD-653A752DBF50}" type="doc">
      <dgm:prSet loTypeId="urn:microsoft.com/office/officeart/2005/8/layout/hProcess9" loCatId="process" qsTypeId="urn:microsoft.com/office/officeart/2005/8/quickstyle/simple1" qsCatId="simple" csTypeId="urn:microsoft.com/office/officeart/2005/8/colors/accent1_2" csCatId="accent1" phldr="1"/>
      <dgm:spPr/>
    </dgm:pt>
    <dgm:pt modelId="{62C29EAD-619C-402D-8E34-A1C1BF6FF57D}">
      <dgm:prSet phldrT="[Text]"/>
      <dgm:spPr>
        <a:scene3d>
          <a:camera prst="orthographicFront"/>
          <a:lightRig rig="threePt" dir="t"/>
        </a:scene3d>
        <a:sp3d prstMaterial="matte">
          <a:bevelT/>
        </a:sp3d>
      </dgm:spPr>
      <dgm:t>
        <a:bodyPr/>
        <a:lstStyle/>
        <a:p>
          <a:r>
            <a:rPr lang="en-US" dirty="0" smtClean="0">
              <a:solidFill>
                <a:schemeClr val="tx1"/>
              </a:solidFill>
            </a:rPr>
            <a:t>In School</a:t>
          </a:r>
          <a:endParaRPr lang="en-US" dirty="0">
            <a:solidFill>
              <a:schemeClr val="tx1"/>
            </a:solidFill>
          </a:endParaRPr>
        </a:p>
      </dgm:t>
    </dgm:pt>
    <dgm:pt modelId="{F12A3120-FA20-4765-827D-6DB6A1335540}" type="parTrans" cxnId="{6DA2E76C-1427-4709-8CEC-7D31F43DED72}">
      <dgm:prSet/>
      <dgm:spPr/>
      <dgm:t>
        <a:bodyPr/>
        <a:lstStyle/>
        <a:p>
          <a:endParaRPr lang="en-US"/>
        </a:p>
      </dgm:t>
    </dgm:pt>
    <dgm:pt modelId="{1CD2C25A-302D-4FAF-B3DB-F0064FB17E72}" type="sibTrans" cxnId="{6DA2E76C-1427-4709-8CEC-7D31F43DED72}">
      <dgm:prSet/>
      <dgm:spPr/>
      <dgm:t>
        <a:bodyPr/>
        <a:lstStyle/>
        <a:p>
          <a:endParaRPr lang="en-US"/>
        </a:p>
      </dgm:t>
    </dgm:pt>
    <dgm:pt modelId="{822CB330-E2CF-43EA-B19E-FBA526B39E0D}">
      <dgm:prSet phldrT="[Text]"/>
      <dgm:spPr>
        <a:scene3d>
          <a:camera prst="orthographicFront"/>
          <a:lightRig rig="threePt" dir="t"/>
        </a:scene3d>
        <a:sp3d prstMaterial="matte">
          <a:bevelT/>
        </a:sp3d>
      </dgm:spPr>
      <dgm:t>
        <a:bodyPr/>
        <a:lstStyle/>
        <a:p>
          <a:r>
            <a:rPr lang="en-US" dirty="0" smtClean="0">
              <a:solidFill>
                <a:schemeClr val="tx1"/>
              </a:solidFill>
            </a:rPr>
            <a:t>Grace</a:t>
          </a:r>
          <a:endParaRPr lang="en-US" dirty="0">
            <a:solidFill>
              <a:schemeClr val="tx1"/>
            </a:solidFill>
          </a:endParaRPr>
        </a:p>
      </dgm:t>
    </dgm:pt>
    <dgm:pt modelId="{CAE70EB6-5C64-4942-91EF-DDBB0681BED9}" type="parTrans" cxnId="{AA3D2665-94E7-484C-AC2A-77B3163C849E}">
      <dgm:prSet/>
      <dgm:spPr/>
      <dgm:t>
        <a:bodyPr/>
        <a:lstStyle/>
        <a:p>
          <a:endParaRPr lang="en-US"/>
        </a:p>
      </dgm:t>
    </dgm:pt>
    <dgm:pt modelId="{4BAE0D7C-62FD-47A1-86F6-3F3D59BEBB74}" type="sibTrans" cxnId="{AA3D2665-94E7-484C-AC2A-77B3163C849E}">
      <dgm:prSet/>
      <dgm:spPr/>
      <dgm:t>
        <a:bodyPr/>
        <a:lstStyle/>
        <a:p>
          <a:endParaRPr lang="en-US"/>
        </a:p>
      </dgm:t>
    </dgm:pt>
    <dgm:pt modelId="{642FAFF9-709C-4E5D-AC51-7DA6238D92FA}">
      <dgm:prSet phldrT="[Text]"/>
      <dgm:spPr>
        <a:scene3d>
          <a:camera prst="orthographicFront"/>
          <a:lightRig rig="threePt" dir="t"/>
        </a:scene3d>
        <a:sp3d prstMaterial="matte">
          <a:bevelT/>
        </a:sp3d>
      </dgm:spPr>
      <dgm:t>
        <a:bodyPr/>
        <a:lstStyle/>
        <a:p>
          <a:r>
            <a:rPr lang="en-US" dirty="0" smtClean="0">
              <a:solidFill>
                <a:schemeClr val="tx1"/>
              </a:solidFill>
            </a:rPr>
            <a:t>Repayment</a:t>
          </a:r>
          <a:endParaRPr lang="en-US" dirty="0">
            <a:solidFill>
              <a:schemeClr val="tx1"/>
            </a:solidFill>
          </a:endParaRPr>
        </a:p>
      </dgm:t>
    </dgm:pt>
    <dgm:pt modelId="{70362536-96BA-42A1-B56F-BEAC442FB0F5}" type="parTrans" cxnId="{F0F8DFF8-4FF1-40FD-A0B6-D9093B539F22}">
      <dgm:prSet/>
      <dgm:spPr/>
      <dgm:t>
        <a:bodyPr/>
        <a:lstStyle/>
        <a:p>
          <a:endParaRPr lang="en-US"/>
        </a:p>
      </dgm:t>
    </dgm:pt>
    <dgm:pt modelId="{16DDDCEF-7E0A-4EC5-AE8D-6C82BD6FB147}" type="sibTrans" cxnId="{F0F8DFF8-4FF1-40FD-A0B6-D9093B539F22}">
      <dgm:prSet/>
      <dgm:spPr/>
      <dgm:t>
        <a:bodyPr/>
        <a:lstStyle/>
        <a:p>
          <a:endParaRPr lang="en-US"/>
        </a:p>
      </dgm:t>
    </dgm:pt>
    <dgm:pt modelId="{F07FF5AC-CBF8-482C-ABB0-74D25C56BDF7}" type="pres">
      <dgm:prSet presAssocID="{DC939A50-4B61-4E65-92FD-653A752DBF50}" presName="CompostProcess" presStyleCnt="0">
        <dgm:presLayoutVars>
          <dgm:dir/>
          <dgm:resizeHandles val="exact"/>
        </dgm:presLayoutVars>
      </dgm:prSet>
      <dgm:spPr/>
    </dgm:pt>
    <dgm:pt modelId="{B77E35EE-ABA4-4403-B8A3-745C92BF2C95}" type="pres">
      <dgm:prSet presAssocID="{DC939A50-4B61-4E65-92FD-653A752DBF50}" presName="arrow" presStyleLbl="bgShp" presStyleIdx="0" presStyleCnt="1" custLinFactNeighborX="-7647" custLinFactNeighborY="1250"/>
      <dgm:spPr>
        <a:scene3d>
          <a:camera prst="orthographicFront"/>
          <a:lightRig rig="threePt" dir="t"/>
        </a:scene3d>
        <a:sp3d prstMaterial="matte">
          <a:bevelT/>
        </a:sp3d>
      </dgm:spPr>
    </dgm:pt>
    <dgm:pt modelId="{12F5C306-7D13-4BCD-BA76-ACA3C4C3DED0}" type="pres">
      <dgm:prSet presAssocID="{DC939A50-4B61-4E65-92FD-653A752DBF50}" presName="linearProcess" presStyleCnt="0"/>
      <dgm:spPr>
        <a:scene3d>
          <a:camera prst="orthographicFront"/>
          <a:lightRig rig="threePt" dir="t"/>
        </a:scene3d>
        <a:sp3d prstMaterial="matte">
          <a:bevelT/>
        </a:sp3d>
      </dgm:spPr>
    </dgm:pt>
    <dgm:pt modelId="{E894762D-41F2-4229-BF79-A60D916BFA07}" type="pres">
      <dgm:prSet presAssocID="{62C29EAD-619C-402D-8E34-A1C1BF6FF57D}" presName="textNode" presStyleLbl="node1" presStyleIdx="0" presStyleCnt="3">
        <dgm:presLayoutVars>
          <dgm:bulletEnabled val="1"/>
        </dgm:presLayoutVars>
      </dgm:prSet>
      <dgm:spPr/>
      <dgm:t>
        <a:bodyPr/>
        <a:lstStyle/>
        <a:p>
          <a:endParaRPr lang="en-US"/>
        </a:p>
      </dgm:t>
    </dgm:pt>
    <dgm:pt modelId="{9C527E81-C005-4279-80BB-A61FA691AA90}" type="pres">
      <dgm:prSet presAssocID="{1CD2C25A-302D-4FAF-B3DB-F0064FB17E72}" presName="sibTrans" presStyleCnt="0"/>
      <dgm:spPr>
        <a:scene3d>
          <a:camera prst="orthographicFront"/>
          <a:lightRig rig="threePt" dir="t"/>
        </a:scene3d>
        <a:sp3d prstMaterial="matte">
          <a:bevelT/>
        </a:sp3d>
      </dgm:spPr>
    </dgm:pt>
    <dgm:pt modelId="{946B20DE-9AD6-46F8-9DFA-7C2C473B5D9E}" type="pres">
      <dgm:prSet presAssocID="{822CB330-E2CF-43EA-B19E-FBA526B39E0D}" presName="textNode" presStyleLbl="node1" presStyleIdx="1" presStyleCnt="3">
        <dgm:presLayoutVars>
          <dgm:bulletEnabled val="1"/>
        </dgm:presLayoutVars>
      </dgm:prSet>
      <dgm:spPr/>
      <dgm:t>
        <a:bodyPr/>
        <a:lstStyle/>
        <a:p>
          <a:endParaRPr lang="en-US"/>
        </a:p>
      </dgm:t>
    </dgm:pt>
    <dgm:pt modelId="{904719E7-4E66-4670-A6D0-DCEEBDA3D1C8}" type="pres">
      <dgm:prSet presAssocID="{4BAE0D7C-62FD-47A1-86F6-3F3D59BEBB74}" presName="sibTrans" presStyleCnt="0"/>
      <dgm:spPr>
        <a:scene3d>
          <a:camera prst="orthographicFront"/>
          <a:lightRig rig="threePt" dir="t"/>
        </a:scene3d>
        <a:sp3d prstMaterial="matte">
          <a:bevelT/>
        </a:sp3d>
      </dgm:spPr>
    </dgm:pt>
    <dgm:pt modelId="{9A7CA05C-50E8-4192-B5A4-692A03A2A9DA}" type="pres">
      <dgm:prSet presAssocID="{642FAFF9-709C-4E5D-AC51-7DA6238D92FA}" presName="textNode" presStyleLbl="node1" presStyleIdx="2" presStyleCnt="3">
        <dgm:presLayoutVars>
          <dgm:bulletEnabled val="1"/>
        </dgm:presLayoutVars>
      </dgm:prSet>
      <dgm:spPr/>
      <dgm:t>
        <a:bodyPr/>
        <a:lstStyle/>
        <a:p>
          <a:endParaRPr lang="en-US"/>
        </a:p>
      </dgm:t>
    </dgm:pt>
  </dgm:ptLst>
  <dgm:cxnLst>
    <dgm:cxn modelId="{378C9683-5B0C-4759-9341-8F7F9C52B9C7}" type="presOf" srcId="{62C29EAD-619C-402D-8E34-A1C1BF6FF57D}" destId="{E894762D-41F2-4229-BF79-A60D916BFA07}" srcOrd="0" destOrd="0" presId="urn:microsoft.com/office/officeart/2005/8/layout/hProcess9"/>
    <dgm:cxn modelId="{5D7DB999-5199-4983-A45B-2352333EA754}" type="presOf" srcId="{822CB330-E2CF-43EA-B19E-FBA526B39E0D}" destId="{946B20DE-9AD6-46F8-9DFA-7C2C473B5D9E}" srcOrd="0" destOrd="0" presId="urn:microsoft.com/office/officeart/2005/8/layout/hProcess9"/>
    <dgm:cxn modelId="{F0F8DFF8-4FF1-40FD-A0B6-D9093B539F22}" srcId="{DC939A50-4B61-4E65-92FD-653A752DBF50}" destId="{642FAFF9-709C-4E5D-AC51-7DA6238D92FA}" srcOrd="2" destOrd="0" parTransId="{70362536-96BA-42A1-B56F-BEAC442FB0F5}" sibTransId="{16DDDCEF-7E0A-4EC5-AE8D-6C82BD6FB147}"/>
    <dgm:cxn modelId="{BF865E62-F43C-41C6-998C-089CD0F78CA7}" type="presOf" srcId="{DC939A50-4B61-4E65-92FD-653A752DBF50}" destId="{F07FF5AC-CBF8-482C-ABB0-74D25C56BDF7}" srcOrd="0" destOrd="0" presId="urn:microsoft.com/office/officeart/2005/8/layout/hProcess9"/>
    <dgm:cxn modelId="{6DA2E76C-1427-4709-8CEC-7D31F43DED72}" srcId="{DC939A50-4B61-4E65-92FD-653A752DBF50}" destId="{62C29EAD-619C-402D-8E34-A1C1BF6FF57D}" srcOrd="0" destOrd="0" parTransId="{F12A3120-FA20-4765-827D-6DB6A1335540}" sibTransId="{1CD2C25A-302D-4FAF-B3DB-F0064FB17E72}"/>
    <dgm:cxn modelId="{845CF1E6-C4BC-439E-95C7-56EE2F099B55}" type="presOf" srcId="{642FAFF9-709C-4E5D-AC51-7DA6238D92FA}" destId="{9A7CA05C-50E8-4192-B5A4-692A03A2A9DA}" srcOrd="0" destOrd="0" presId="urn:microsoft.com/office/officeart/2005/8/layout/hProcess9"/>
    <dgm:cxn modelId="{AA3D2665-94E7-484C-AC2A-77B3163C849E}" srcId="{DC939A50-4B61-4E65-92FD-653A752DBF50}" destId="{822CB330-E2CF-43EA-B19E-FBA526B39E0D}" srcOrd="1" destOrd="0" parTransId="{CAE70EB6-5C64-4942-91EF-DDBB0681BED9}" sibTransId="{4BAE0D7C-62FD-47A1-86F6-3F3D59BEBB74}"/>
    <dgm:cxn modelId="{C6C476FE-ADFB-4ED9-B559-9B7A1F976184}" type="presParOf" srcId="{F07FF5AC-CBF8-482C-ABB0-74D25C56BDF7}" destId="{B77E35EE-ABA4-4403-B8A3-745C92BF2C95}" srcOrd="0" destOrd="0" presId="urn:microsoft.com/office/officeart/2005/8/layout/hProcess9"/>
    <dgm:cxn modelId="{01A449B2-B566-431B-A169-63C00D9E08F3}" type="presParOf" srcId="{F07FF5AC-CBF8-482C-ABB0-74D25C56BDF7}" destId="{12F5C306-7D13-4BCD-BA76-ACA3C4C3DED0}" srcOrd="1" destOrd="0" presId="urn:microsoft.com/office/officeart/2005/8/layout/hProcess9"/>
    <dgm:cxn modelId="{01927359-B6FD-4AF7-AA11-425914024991}" type="presParOf" srcId="{12F5C306-7D13-4BCD-BA76-ACA3C4C3DED0}" destId="{E894762D-41F2-4229-BF79-A60D916BFA07}" srcOrd="0" destOrd="0" presId="urn:microsoft.com/office/officeart/2005/8/layout/hProcess9"/>
    <dgm:cxn modelId="{4B615248-773E-43A7-9CE4-C18AD8C427C0}" type="presParOf" srcId="{12F5C306-7D13-4BCD-BA76-ACA3C4C3DED0}" destId="{9C527E81-C005-4279-80BB-A61FA691AA90}" srcOrd="1" destOrd="0" presId="urn:microsoft.com/office/officeart/2005/8/layout/hProcess9"/>
    <dgm:cxn modelId="{1B50988B-4F9D-44DB-862A-2D7BC45797DC}" type="presParOf" srcId="{12F5C306-7D13-4BCD-BA76-ACA3C4C3DED0}" destId="{946B20DE-9AD6-46F8-9DFA-7C2C473B5D9E}" srcOrd="2" destOrd="0" presId="urn:microsoft.com/office/officeart/2005/8/layout/hProcess9"/>
    <dgm:cxn modelId="{FA9D3577-DC83-4482-8977-CD516D9B4594}" type="presParOf" srcId="{12F5C306-7D13-4BCD-BA76-ACA3C4C3DED0}" destId="{904719E7-4E66-4670-A6D0-DCEEBDA3D1C8}" srcOrd="3" destOrd="0" presId="urn:microsoft.com/office/officeart/2005/8/layout/hProcess9"/>
    <dgm:cxn modelId="{227086E1-E734-4C2F-9D91-E11FEABA11C3}" type="presParOf" srcId="{12F5C306-7D13-4BCD-BA76-ACA3C4C3DED0}" destId="{9A7CA05C-50E8-4192-B5A4-692A03A2A9DA}" srcOrd="4" destOrd="0" presId="urn:microsoft.com/office/officeart/2005/8/layout/hProcess9"/>
  </dgm:cxnLst>
  <dgm:bg>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0621DB-CF26-4C00-BB27-8E8CB8E6FB6E}"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EAFB1400-BDDF-4CD7-9C51-C7953DB8734D}">
      <dgm:prSet phldrT="[Text]"/>
      <dgm:spPr/>
      <dgm:t>
        <a:bodyPr/>
        <a:lstStyle/>
        <a:p>
          <a:r>
            <a:rPr lang="en-US" b="1" dirty="0" smtClean="0">
              <a:solidFill>
                <a:schemeClr val="tx1"/>
              </a:solidFill>
            </a:rPr>
            <a:t>Standard</a:t>
          </a:r>
          <a:endParaRPr lang="en-US" b="1" dirty="0">
            <a:solidFill>
              <a:schemeClr val="tx1"/>
            </a:solidFill>
          </a:endParaRPr>
        </a:p>
      </dgm:t>
    </dgm:pt>
    <dgm:pt modelId="{09679E44-E432-4BB1-B2FC-FF9D5DFED3C9}" type="parTrans" cxnId="{67B2C2CD-D1BD-47BC-B996-20CF94839B00}">
      <dgm:prSet/>
      <dgm:spPr/>
      <dgm:t>
        <a:bodyPr/>
        <a:lstStyle/>
        <a:p>
          <a:endParaRPr lang="en-US"/>
        </a:p>
      </dgm:t>
    </dgm:pt>
    <dgm:pt modelId="{4D3BDBD6-77F2-4665-8DE6-B0A3CBD582A3}" type="sibTrans" cxnId="{67B2C2CD-D1BD-47BC-B996-20CF94839B00}">
      <dgm:prSet/>
      <dgm:spPr/>
      <dgm:t>
        <a:bodyPr/>
        <a:lstStyle/>
        <a:p>
          <a:endParaRPr lang="en-US"/>
        </a:p>
      </dgm:t>
    </dgm:pt>
    <dgm:pt modelId="{89E18E80-35FA-498C-B7E3-CF10489EADB9}">
      <dgm:prSet phldrT="[Text]"/>
      <dgm:spPr/>
      <dgm:t>
        <a:bodyPr/>
        <a:lstStyle/>
        <a:p>
          <a:r>
            <a:rPr lang="en-US" b="1" dirty="0" smtClean="0">
              <a:solidFill>
                <a:schemeClr val="tx1"/>
              </a:solidFill>
            </a:rPr>
            <a:t>Graduated</a:t>
          </a:r>
          <a:endParaRPr lang="en-US" b="1" dirty="0">
            <a:solidFill>
              <a:schemeClr val="tx1"/>
            </a:solidFill>
          </a:endParaRPr>
        </a:p>
      </dgm:t>
    </dgm:pt>
    <dgm:pt modelId="{2260F99D-3BC9-46B9-9998-77F69217CBE4}" type="parTrans" cxnId="{11704D47-23D5-42F4-9C7C-C927ECF067F2}">
      <dgm:prSet/>
      <dgm:spPr/>
      <dgm:t>
        <a:bodyPr/>
        <a:lstStyle/>
        <a:p>
          <a:endParaRPr lang="en-US"/>
        </a:p>
      </dgm:t>
    </dgm:pt>
    <dgm:pt modelId="{2B6AA8D0-8743-4CE2-9DE1-393331505862}" type="sibTrans" cxnId="{11704D47-23D5-42F4-9C7C-C927ECF067F2}">
      <dgm:prSet/>
      <dgm:spPr/>
      <dgm:t>
        <a:bodyPr/>
        <a:lstStyle/>
        <a:p>
          <a:endParaRPr lang="en-US"/>
        </a:p>
      </dgm:t>
    </dgm:pt>
    <dgm:pt modelId="{62DF83CC-DD6C-4319-839B-6FA282CDC4DE}">
      <dgm:prSet phldrT="[Text]"/>
      <dgm:spPr/>
      <dgm:t>
        <a:bodyPr/>
        <a:lstStyle/>
        <a:p>
          <a:r>
            <a:rPr lang="en-US" b="1" dirty="0" smtClean="0">
              <a:solidFill>
                <a:schemeClr val="tx1"/>
              </a:solidFill>
            </a:rPr>
            <a:t>Extended</a:t>
          </a:r>
          <a:endParaRPr lang="en-US" b="1" dirty="0">
            <a:solidFill>
              <a:schemeClr val="tx1"/>
            </a:solidFill>
          </a:endParaRPr>
        </a:p>
      </dgm:t>
    </dgm:pt>
    <dgm:pt modelId="{08B71F9C-8DF2-4472-B835-7C452800DED2}" type="parTrans" cxnId="{1B55043C-AFB0-4D08-9500-9E4EF32685EF}">
      <dgm:prSet/>
      <dgm:spPr/>
      <dgm:t>
        <a:bodyPr/>
        <a:lstStyle/>
        <a:p>
          <a:endParaRPr lang="en-US"/>
        </a:p>
      </dgm:t>
    </dgm:pt>
    <dgm:pt modelId="{90EF5D5A-8308-4749-9F8D-10903AAD0063}" type="sibTrans" cxnId="{1B55043C-AFB0-4D08-9500-9E4EF32685EF}">
      <dgm:prSet/>
      <dgm:spPr/>
      <dgm:t>
        <a:bodyPr/>
        <a:lstStyle/>
        <a:p>
          <a:endParaRPr lang="en-US"/>
        </a:p>
      </dgm:t>
    </dgm:pt>
    <dgm:pt modelId="{C36D17A9-7BA9-4B9D-92CA-AE1F147A2CBA}">
      <dgm:prSet phldrT="[Text]"/>
      <dgm:spPr/>
      <dgm:t>
        <a:bodyPr/>
        <a:lstStyle/>
        <a:p>
          <a:r>
            <a:rPr lang="en-US" b="1" dirty="0" smtClean="0">
              <a:solidFill>
                <a:schemeClr val="tx1"/>
              </a:solidFill>
            </a:rPr>
            <a:t>Income-based: IBR, ICR, PAYE</a:t>
          </a:r>
          <a:endParaRPr lang="en-US" b="1" dirty="0">
            <a:solidFill>
              <a:schemeClr val="tx1"/>
            </a:solidFill>
          </a:endParaRPr>
        </a:p>
      </dgm:t>
    </dgm:pt>
    <dgm:pt modelId="{2562AC4A-CB7B-402C-B860-7DEC2E4DBB89}" type="parTrans" cxnId="{8BAFF7FA-0BE3-44BB-B7F0-BBC77982E9C4}">
      <dgm:prSet/>
      <dgm:spPr/>
      <dgm:t>
        <a:bodyPr/>
        <a:lstStyle/>
        <a:p>
          <a:endParaRPr lang="en-US"/>
        </a:p>
      </dgm:t>
    </dgm:pt>
    <dgm:pt modelId="{846C431B-0347-4945-AD21-63BCB80DD62F}" type="sibTrans" cxnId="{8BAFF7FA-0BE3-44BB-B7F0-BBC77982E9C4}">
      <dgm:prSet/>
      <dgm:spPr/>
      <dgm:t>
        <a:bodyPr/>
        <a:lstStyle/>
        <a:p>
          <a:endParaRPr lang="en-US"/>
        </a:p>
      </dgm:t>
    </dgm:pt>
    <dgm:pt modelId="{4218B960-2D9B-4B96-810B-3CD3DB83EA30}" type="pres">
      <dgm:prSet presAssocID="{5E0621DB-CF26-4C00-BB27-8E8CB8E6FB6E}" presName="matrix" presStyleCnt="0">
        <dgm:presLayoutVars>
          <dgm:chMax val="1"/>
          <dgm:dir/>
          <dgm:resizeHandles val="exact"/>
        </dgm:presLayoutVars>
      </dgm:prSet>
      <dgm:spPr/>
      <dgm:t>
        <a:bodyPr/>
        <a:lstStyle/>
        <a:p>
          <a:endParaRPr lang="en-US"/>
        </a:p>
      </dgm:t>
    </dgm:pt>
    <dgm:pt modelId="{F7451B9B-7E30-45BB-9F98-99A4C6F49631}" type="pres">
      <dgm:prSet presAssocID="{5E0621DB-CF26-4C00-BB27-8E8CB8E6FB6E}" presName="diamond" presStyleLbl="bgShp" presStyleIdx="0" presStyleCnt="1"/>
      <dgm:spPr/>
    </dgm:pt>
    <dgm:pt modelId="{63AC52B5-9417-45BB-B8C7-0B157A94F875}" type="pres">
      <dgm:prSet presAssocID="{5E0621DB-CF26-4C00-BB27-8E8CB8E6FB6E}" presName="quad1" presStyleLbl="node1" presStyleIdx="0" presStyleCnt="4">
        <dgm:presLayoutVars>
          <dgm:chMax val="0"/>
          <dgm:chPref val="0"/>
          <dgm:bulletEnabled val="1"/>
        </dgm:presLayoutVars>
      </dgm:prSet>
      <dgm:spPr/>
      <dgm:t>
        <a:bodyPr/>
        <a:lstStyle/>
        <a:p>
          <a:endParaRPr lang="en-US"/>
        </a:p>
      </dgm:t>
    </dgm:pt>
    <dgm:pt modelId="{3F8E7075-A77D-443E-BA1F-43713B4496EE}" type="pres">
      <dgm:prSet presAssocID="{5E0621DB-CF26-4C00-BB27-8E8CB8E6FB6E}" presName="quad2" presStyleLbl="node1" presStyleIdx="1" presStyleCnt="4">
        <dgm:presLayoutVars>
          <dgm:chMax val="0"/>
          <dgm:chPref val="0"/>
          <dgm:bulletEnabled val="1"/>
        </dgm:presLayoutVars>
      </dgm:prSet>
      <dgm:spPr/>
      <dgm:t>
        <a:bodyPr/>
        <a:lstStyle/>
        <a:p>
          <a:endParaRPr lang="en-US"/>
        </a:p>
      </dgm:t>
    </dgm:pt>
    <dgm:pt modelId="{B00310B1-220A-40EC-95AE-344482B5C621}" type="pres">
      <dgm:prSet presAssocID="{5E0621DB-CF26-4C00-BB27-8E8CB8E6FB6E}" presName="quad3" presStyleLbl="node1" presStyleIdx="2" presStyleCnt="4">
        <dgm:presLayoutVars>
          <dgm:chMax val="0"/>
          <dgm:chPref val="0"/>
          <dgm:bulletEnabled val="1"/>
        </dgm:presLayoutVars>
      </dgm:prSet>
      <dgm:spPr/>
      <dgm:t>
        <a:bodyPr/>
        <a:lstStyle/>
        <a:p>
          <a:endParaRPr lang="en-US"/>
        </a:p>
      </dgm:t>
    </dgm:pt>
    <dgm:pt modelId="{48B5D1B7-723C-4FCF-B8F1-84C7D53B3AC0}" type="pres">
      <dgm:prSet presAssocID="{5E0621DB-CF26-4C00-BB27-8E8CB8E6FB6E}" presName="quad4" presStyleLbl="node1" presStyleIdx="3" presStyleCnt="4">
        <dgm:presLayoutVars>
          <dgm:chMax val="0"/>
          <dgm:chPref val="0"/>
          <dgm:bulletEnabled val="1"/>
        </dgm:presLayoutVars>
      </dgm:prSet>
      <dgm:spPr/>
      <dgm:t>
        <a:bodyPr/>
        <a:lstStyle/>
        <a:p>
          <a:endParaRPr lang="en-US"/>
        </a:p>
      </dgm:t>
    </dgm:pt>
  </dgm:ptLst>
  <dgm:cxnLst>
    <dgm:cxn modelId="{84BEE13C-03FD-4B15-B4E5-5FB74237CA7D}" type="presOf" srcId="{C36D17A9-7BA9-4B9D-92CA-AE1F147A2CBA}" destId="{48B5D1B7-723C-4FCF-B8F1-84C7D53B3AC0}" srcOrd="0" destOrd="0" presId="urn:microsoft.com/office/officeart/2005/8/layout/matrix3"/>
    <dgm:cxn modelId="{1B55043C-AFB0-4D08-9500-9E4EF32685EF}" srcId="{5E0621DB-CF26-4C00-BB27-8E8CB8E6FB6E}" destId="{62DF83CC-DD6C-4319-839B-6FA282CDC4DE}" srcOrd="2" destOrd="0" parTransId="{08B71F9C-8DF2-4472-B835-7C452800DED2}" sibTransId="{90EF5D5A-8308-4749-9F8D-10903AAD0063}"/>
    <dgm:cxn modelId="{67B2C2CD-D1BD-47BC-B996-20CF94839B00}" srcId="{5E0621DB-CF26-4C00-BB27-8E8CB8E6FB6E}" destId="{EAFB1400-BDDF-4CD7-9C51-C7953DB8734D}" srcOrd="0" destOrd="0" parTransId="{09679E44-E432-4BB1-B2FC-FF9D5DFED3C9}" sibTransId="{4D3BDBD6-77F2-4665-8DE6-B0A3CBD582A3}"/>
    <dgm:cxn modelId="{5ACA8C9F-780A-4CB4-9565-2E026B08E6D9}" type="presOf" srcId="{89E18E80-35FA-498C-B7E3-CF10489EADB9}" destId="{3F8E7075-A77D-443E-BA1F-43713B4496EE}" srcOrd="0" destOrd="0" presId="urn:microsoft.com/office/officeart/2005/8/layout/matrix3"/>
    <dgm:cxn modelId="{11704D47-23D5-42F4-9C7C-C927ECF067F2}" srcId="{5E0621DB-CF26-4C00-BB27-8E8CB8E6FB6E}" destId="{89E18E80-35FA-498C-B7E3-CF10489EADB9}" srcOrd="1" destOrd="0" parTransId="{2260F99D-3BC9-46B9-9998-77F69217CBE4}" sibTransId="{2B6AA8D0-8743-4CE2-9DE1-393331505862}"/>
    <dgm:cxn modelId="{B8334940-6927-4F0E-B100-99479E0726C4}" type="presOf" srcId="{5E0621DB-CF26-4C00-BB27-8E8CB8E6FB6E}" destId="{4218B960-2D9B-4B96-810B-3CD3DB83EA30}" srcOrd="0" destOrd="0" presId="urn:microsoft.com/office/officeart/2005/8/layout/matrix3"/>
    <dgm:cxn modelId="{8BAFF7FA-0BE3-44BB-B7F0-BBC77982E9C4}" srcId="{5E0621DB-CF26-4C00-BB27-8E8CB8E6FB6E}" destId="{C36D17A9-7BA9-4B9D-92CA-AE1F147A2CBA}" srcOrd="3" destOrd="0" parTransId="{2562AC4A-CB7B-402C-B860-7DEC2E4DBB89}" sibTransId="{846C431B-0347-4945-AD21-63BCB80DD62F}"/>
    <dgm:cxn modelId="{5A14187D-7BC1-45DD-BE9F-B6DC87D32E1B}" type="presOf" srcId="{62DF83CC-DD6C-4319-839B-6FA282CDC4DE}" destId="{B00310B1-220A-40EC-95AE-344482B5C621}" srcOrd="0" destOrd="0" presId="urn:microsoft.com/office/officeart/2005/8/layout/matrix3"/>
    <dgm:cxn modelId="{A7AEA873-5DD5-41E5-B292-81F0524DF010}" type="presOf" srcId="{EAFB1400-BDDF-4CD7-9C51-C7953DB8734D}" destId="{63AC52B5-9417-45BB-B8C7-0B157A94F875}" srcOrd="0" destOrd="0" presId="urn:microsoft.com/office/officeart/2005/8/layout/matrix3"/>
    <dgm:cxn modelId="{4B853F65-9890-4A2D-BFA5-F3DF78F0786A}" type="presParOf" srcId="{4218B960-2D9B-4B96-810B-3CD3DB83EA30}" destId="{F7451B9B-7E30-45BB-9F98-99A4C6F49631}" srcOrd="0" destOrd="0" presId="urn:microsoft.com/office/officeart/2005/8/layout/matrix3"/>
    <dgm:cxn modelId="{57FCBF33-1F92-4012-86CB-AC29C50D0F64}" type="presParOf" srcId="{4218B960-2D9B-4B96-810B-3CD3DB83EA30}" destId="{63AC52B5-9417-45BB-B8C7-0B157A94F875}" srcOrd="1" destOrd="0" presId="urn:microsoft.com/office/officeart/2005/8/layout/matrix3"/>
    <dgm:cxn modelId="{E6718EE6-5DA6-4FC6-9A6A-0D5CA5A5992C}" type="presParOf" srcId="{4218B960-2D9B-4B96-810B-3CD3DB83EA30}" destId="{3F8E7075-A77D-443E-BA1F-43713B4496EE}" srcOrd="2" destOrd="0" presId="urn:microsoft.com/office/officeart/2005/8/layout/matrix3"/>
    <dgm:cxn modelId="{55329243-57D2-49AF-9F01-72D2B539BBA0}" type="presParOf" srcId="{4218B960-2D9B-4B96-810B-3CD3DB83EA30}" destId="{B00310B1-220A-40EC-95AE-344482B5C621}" srcOrd="3" destOrd="0" presId="urn:microsoft.com/office/officeart/2005/8/layout/matrix3"/>
    <dgm:cxn modelId="{6BA542E2-8B04-48E8-9652-C81B64D721E2}" type="presParOf" srcId="{4218B960-2D9B-4B96-810B-3CD3DB83EA30}" destId="{48B5D1B7-723C-4FCF-B8F1-84C7D53B3AC0}" srcOrd="4" destOrd="0" presId="urn:microsoft.com/office/officeart/2005/8/layout/matrix3"/>
  </dgm:cxnLst>
  <dgm:bg>
    <a:solidFill>
      <a:schemeClr val="tx1">
        <a:lumMod val="65000"/>
        <a:lumOff val="35000"/>
      </a:schemeClr>
    </a:solidFill>
    <a:effectLst>
      <a:outerShdw blurRad="50800" dist="50800" dir="5400000" algn="ctr" rotWithShape="0">
        <a:schemeClr val="accent1">
          <a:lumMod val="75000"/>
        </a:schemeClr>
      </a:outerShdw>
    </a:effect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CF60E3-429A-4B5B-9258-9782F8C6B11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57E568B-B844-4FF1-97F3-A4E72C33A0EF}">
      <dgm:prSet phldrT="[Text]"/>
      <dgm:spPr/>
      <dgm:t>
        <a:bodyPr/>
        <a:lstStyle/>
        <a:p>
          <a:r>
            <a:rPr lang="en-US" b="1" dirty="0" smtClean="0">
              <a:solidFill>
                <a:schemeClr val="tx1"/>
              </a:solidFill>
            </a:rPr>
            <a:t>Deferment</a:t>
          </a:r>
          <a:endParaRPr lang="en-US" b="1" dirty="0">
            <a:solidFill>
              <a:schemeClr val="tx1"/>
            </a:solidFill>
          </a:endParaRPr>
        </a:p>
      </dgm:t>
    </dgm:pt>
    <dgm:pt modelId="{19ACE8CA-A819-475C-8E9B-35AF2295C600}" type="parTrans" cxnId="{00A40136-15B1-4065-A7B2-498B658EDE36}">
      <dgm:prSet/>
      <dgm:spPr/>
      <dgm:t>
        <a:bodyPr/>
        <a:lstStyle/>
        <a:p>
          <a:endParaRPr lang="en-US"/>
        </a:p>
      </dgm:t>
    </dgm:pt>
    <dgm:pt modelId="{BAEC6B7F-DC69-44D9-816B-A21CE8DCFEF5}" type="sibTrans" cxnId="{00A40136-15B1-4065-A7B2-498B658EDE36}">
      <dgm:prSet/>
      <dgm:spPr/>
      <dgm:t>
        <a:bodyPr/>
        <a:lstStyle/>
        <a:p>
          <a:endParaRPr lang="en-US"/>
        </a:p>
      </dgm:t>
    </dgm:pt>
    <dgm:pt modelId="{24DCACF3-96EC-40E6-90EE-0DB0C33E0153}">
      <dgm:prSet phldrT="[Text]"/>
      <dgm:spPr/>
      <dgm:t>
        <a:bodyPr/>
        <a:lstStyle/>
        <a:p>
          <a:r>
            <a:rPr lang="en-US" b="1" dirty="0" smtClean="0">
              <a:solidFill>
                <a:schemeClr val="tx1"/>
              </a:solidFill>
            </a:rPr>
            <a:t>Forbearance</a:t>
          </a:r>
          <a:endParaRPr lang="en-US" b="1" dirty="0">
            <a:solidFill>
              <a:schemeClr val="tx1"/>
            </a:solidFill>
          </a:endParaRPr>
        </a:p>
      </dgm:t>
    </dgm:pt>
    <dgm:pt modelId="{E19D6393-818C-47E2-8979-B2FF627AA99A}" type="parTrans" cxnId="{732DF6E8-5E80-4C5B-9632-73E2C033C4C1}">
      <dgm:prSet/>
      <dgm:spPr/>
      <dgm:t>
        <a:bodyPr/>
        <a:lstStyle/>
        <a:p>
          <a:endParaRPr lang="en-US"/>
        </a:p>
      </dgm:t>
    </dgm:pt>
    <dgm:pt modelId="{F61716BD-836A-4FC2-93A7-8C805313DEF4}" type="sibTrans" cxnId="{732DF6E8-5E80-4C5B-9632-73E2C033C4C1}">
      <dgm:prSet/>
      <dgm:spPr/>
      <dgm:t>
        <a:bodyPr/>
        <a:lstStyle/>
        <a:p>
          <a:endParaRPr lang="en-US"/>
        </a:p>
      </dgm:t>
    </dgm:pt>
    <dgm:pt modelId="{A7FD654F-BB3C-4F38-8851-3FFB898C9743}">
      <dgm:prSet phldrT="[Text]"/>
      <dgm:spPr/>
      <dgm:t>
        <a:bodyPr/>
        <a:lstStyle/>
        <a:p>
          <a:r>
            <a:rPr lang="en-US" b="1" dirty="0" smtClean="0">
              <a:solidFill>
                <a:schemeClr val="tx1"/>
              </a:solidFill>
            </a:rPr>
            <a:t>Consolidation</a:t>
          </a:r>
          <a:endParaRPr lang="en-US" b="1" dirty="0">
            <a:solidFill>
              <a:schemeClr val="tx1"/>
            </a:solidFill>
          </a:endParaRPr>
        </a:p>
      </dgm:t>
    </dgm:pt>
    <dgm:pt modelId="{68DFCE41-BD9A-4CB4-A1FD-5EA1397F3403}" type="parTrans" cxnId="{28D8BD6E-77F4-4EBA-AD48-36E95FD82AAF}">
      <dgm:prSet/>
      <dgm:spPr/>
      <dgm:t>
        <a:bodyPr/>
        <a:lstStyle/>
        <a:p>
          <a:endParaRPr lang="en-US"/>
        </a:p>
      </dgm:t>
    </dgm:pt>
    <dgm:pt modelId="{AFCE301D-3718-4515-8E09-FE3BE8D03C65}" type="sibTrans" cxnId="{28D8BD6E-77F4-4EBA-AD48-36E95FD82AAF}">
      <dgm:prSet/>
      <dgm:spPr/>
      <dgm:t>
        <a:bodyPr/>
        <a:lstStyle/>
        <a:p>
          <a:endParaRPr lang="en-US"/>
        </a:p>
      </dgm:t>
    </dgm:pt>
    <dgm:pt modelId="{B961C564-5669-4327-AAF6-38748F6D5F51}">
      <dgm:prSet/>
      <dgm:spPr/>
      <dgm:t>
        <a:bodyPr/>
        <a:lstStyle/>
        <a:p>
          <a:r>
            <a:rPr lang="en-US" dirty="0" smtClean="0"/>
            <a:t>Special circumstances</a:t>
          </a:r>
          <a:endParaRPr lang="en-US" dirty="0"/>
        </a:p>
      </dgm:t>
    </dgm:pt>
    <dgm:pt modelId="{9738CCBC-5B38-4A7D-865D-9B46BFB58500}" type="parTrans" cxnId="{5F80E471-B944-467B-B00E-32C39522C0A0}">
      <dgm:prSet/>
      <dgm:spPr/>
      <dgm:t>
        <a:bodyPr/>
        <a:lstStyle/>
        <a:p>
          <a:endParaRPr lang="en-US"/>
        </a:p>
      </dgm:t>
    </dgm:pt>
    <dgm:pt modelId="{E1335299-7A19-4021-86AD-E13D7196056B}" type="sibTrans" cxnId="{5F80E471-B944-467B-B00E-32C39522C0A0}">
      <dgm:prSet/>
      <dgm:spPr/>
      <dgm:t>
        <a:bodyPr/>
        <a:lstStyle/>
        <a:p>
          <a:endParaRPr lang="en-US"/>
        </a:p>
      </dgm:t>
    </dgm:pt>
    <dgm:pt modelId="{7C855F60-E885-49E3-85F9-75F305E2D937}">
      <dgm:prSet/>
      <dgm:spPr/>
      <dgm:t>
        <a:bodyPr/>
        <a:lstStyle/>
        <a:p>
          <a:r>
            <a:rPr lang="en-US" dirty="0" smtClean="0"/>
            <a:t>Determined by the lender</a:t>
          </a:r>
          <a:endParaRPr lang="en-US" dirty="0"/>
        </a:p>
      </dgm:t>
    </dgm:pt>
    <dgm:pt modelId="{6587EFBB-BE6A-4523-8737-737BCC5AE832}" type="parTrans" cxnId="{C7123C1B-97F8-4268-8CD8-2C274E493E35}">
      <dgm:prSet/>
      <dgm:spPr/>
      <dgm:t>
        <a:bodyPr/>
        <a:lstStyle/>
        <a:p>
          <a:endParaRPr lang="en-US"/>
        </a:p>
      </dgm:t>
    </dgm:pt>
    <dgm:pt modelId="{4E220172-A73C-43BA-AC8E-00C4DE435471}" type="sibTrans" cxnId="{C7123C1B-97F8-4268-8CD8-2C274E493E35}">
      <dgm:prSet/>
      <dgm:spPr/>
      <dgm:t>
        <a:bodyPr/>
        <a:lstStyle/>
        <a:p>
          <a:endParaRPr lang="en-US"/>
        </a:p>
      </dgm:t>
    </dgm:pt>
    <dgm:pt modelId="{C3F883D0-A759-457F-860A-7B9950849879}">
      <dgm:prSet/>
      <dgm:spPr/>
      <dgm:t>
        <a:bodyPr/>
        <a:lstStyle/>
        <a:p>
          <a:r>
            <a:rPr lang="en-US" dirty="0" smtClean="0"/>
            <a:t>Merging all loans into one new loan</a:t>
          </a:r>
          <a:endParaRPr lang="en-US" dirty="0"/>
        </a:p>
      </dgm:t>
    </dgm:pt>
    <dgm:pt modelId="{5E42974E-284B-4A37-B60F-721C8CC3CD15}" type="parTrans" cxnId="{D78D84E2-5F9A-4DAA-BAFD-50403B3BDCC9}">
      <dgm:prSet/>
      <dgm:spPr/>
      <dgm:t>
        <a:bodyPr/>
        <a:lstStyle/>
        <a:p>
          <a:endParaRPr lang="en-US"/>
        </a:p>
      </dgm:t>
    </dgm:pt>
    <dgm:pt modelId="{905AD269-67A8-4134-B4BB-973F088DDF66}" type="sibTrans" cxnId="{D78D84E2-5F9A-4DAA-BAFD-50403B3BDCC9}">
      <dgm:prSet/>
      <dgm:spPr/>
      <dgm:t>
        <a:bodyPr/>
        <a:lstStyle/>
        <a:p>
          <a:endParaRPr lang="en-US"/>
        </a:p>
      </dgm:t>
    </dgm:pt>
    <dgm:pt modelId="{4BA6BC09-C39C-4751-9258-E41AD1705885}" type="pres">
      <dgm:prSet presAssocID="{44CF60E3-429A-4B5B-9258-9782F8C6B113}" presName="linear" presStyleCnt="0">
        <dgm:presLayoutVars>
          <dgm:dir/>
          <dgm:animLvl val="lvl"/>
          <dgm:resizeHandles val="exact"/>
        </dgm:presLayoutVars>
      </dgm:prSet>
      <dgm:spPr/>
      <dgm:t>
        <a:bodyPr/>
        <a:lstStyle/>
        <a:p>
          <a:endParaRPr lang="en-US"/>
        </a:p>
      </dgm:t>
    </dgm:pt>
    <dgm:pt modelId="{0094922B-3C51-4F32-8EAE-8B6F8D554030}" type="pres">
      <dgm:prSet presAssocID="{E57E568B-B844-4FF1-97F3-A4E72C33A0EF}" presName="parentLin" presStyleCnt="0"/>
      <dgm:spPr/>
    </dgm:pt>
    <dgm:pt modelId="{1D2D5660-F04D-4DD0-8F74-8526D1A5AF30}" type="pres">
      <dgm:prSet presAssocID="{E57E568B-B844-4FF1-97F3-A4E72C33A0EF}" presName="parentLeftMargin" presStyleLbl="node1" presStyleIdx="0" presStyleCnt="3"/>
      <dgm:spPr/>
      <dgm:t>
        <a:bodyPr/>
        <a:lstStyle/>
        <a:p>
          <a:endParaRPr lang="en-US"/>
        </a:p>
      </dgm:t>
    </dgm:pt>
    <dgm:pt modelId="{5AA123F2-EFF9-4EBD-945B-E725B394C7E2}" type="pres">
      <dgm:prSet presAssocID="{E57E568B-B844-4FF1-97F3-A4E72C33A0EF}" presName="parentText" presStyleLbl="node1" presStyleIdx="0" presStyleCnt="3">
        <dgm:presLayoutVars>
          <dgm:chMax val="0"/>
          <dgm:bulletEnabled val="1"/>
        </dgm:presLayoutVars>
      </dgm:prSet>
      <dgm:spPr/>
      <dgm:t>
        <a:bodyPr/>
        <a:lstStyle/>
        <a:p>
          <a:endParaRPr lang="en-US"/>
        </a:p>
      </dgm:t>
    </dgm:pt>
    <dgm:pt modelId="{B2D6EB00-1C18-442F-B5D3-C6CDAB85ED6C}" type="pres">
      <dgm:prSet presAssocID="{E57E568B-B844-4FF1-97F3-A4E72C33A0EF}" presName="negativeSpace" presStyleCnt="0"/>
      <dgm:spPr/>
    </dgm:pt>
    <dgm:pt modelId="{36A4AD45-5BC8-4A06-AC9B-32CCB14687CF}" type="pres">
      <dgm:prSet presAssocID="{E57E568B-B844-4FF1-97F3-A4E72C33A0EF}" presName="childText" presStyleLbl="conFgAcc1" presStyleIdx="0" presStyleCnt="3">
        <dgm:presLayoutVars>
          <dgm:bulletEnabled val="1"/>
        </dgm:presLayoutVars>
      </dgm:prSet>
      <dgm:spPr/>
      <dgm:t>
        <a:bodyPr/>
        <a:lstStyle/>
        <a:p>
          <a:endParaRPr lang="en-US"/>
        </a:p>
      </dgm:t>
    </dgm:pt>
    <dgm:pt modelId="{35C5A0D7-3E98-4898-BBDD-299422484D0E}" type="pres">
      <dgm:prSet presAssocID="{BAEC6B7F-DC69-44D9-816B-A21CE8DCFEF5}" presName="spaceBetweenRectangles" presStyleCnt="0"/>
      <dgm:spPr/>
    </dgm:pt>
    <dgm:pt modelId="{4FC21B7F-EBD6-43FE-93F5-862072B29706}" type="pres">
      <dgm:prSet presAssocID="{24DCACF3-96EC-40E6-90EE-0DB0C33E0153}" presName="parentLin" presStyleCnt="0"/>
      <dgm:spPr/>
    </dgm:pt>
    <dgm:pt modelId="{BB82E5CD-B201-4D71-96B9-8D3C41C8D44C}" type="pres">
      <dgm:prSet presAssocID="{24DCACF3-96EC-40E6-90EE-0DB0C33E0153}" presName="parentLeftMargin" presStyleLbl="node1" presStyleIdx="0" presStyleCnt="3"/>
      <dgm:spPr/>
      <dgm:t>
        <a:bodyPr/>
        <a:lstStyle/>
        <a:p>
          <a:endParaRPr lang="en-US"/>
        </a:p>
      </dgm:t>
    </dgm:pt>
    <dgm:pt modelId="{C56BE3F6-7C29-44EF-B9DF-13035EC83312}" type="pres">
      <dgm:prSet presAssocID="{24DCACF3-96EC-40E6-90EE-0DB0C33E0153}" presName="parentText" presStyleLbl="node1" presStyleIdx="1" presStyleCnt="3">
        <dgm:presLayoutVars>
          <dgm:chMax val="0"/>
          <dgm:bulletEnabled val="1"/>
        </dgm:presLayoutVars>
      </dgm:prSet>
      <dgm:spPr/>
      <dgm:t>
        <a:bodyPr/>
        <a:lstStyle/>
        <a:p>
          <a:endParaRPr lang="en-US"/>
        </a:p>
      </dgm:t>
    </dgm:pt>
    <dgm:pt modelId="{74232DED-82CC-437A-8E4B-F400E7529E4A}" type="pres">
      <dgm:prSet presAssocID="{24DCACF3-96EC-40E6-90EE-0DB0C33E0153}" presName="negativeSpace" presStyleCnt="0"/>
      <dgm:spPr/>
    </dgm:pt>
    <dgm:pt modelId="{06818E96-0E95-4985-B053-EE155FA81A9D}" type="pres">
      <dgm:prSet presAssocID="{24DCACF3-96EC-40E6-90EE-0DB0C33E0153}" presName="childText" presStyleLbl="conFgAcc1" presStyleIdx="1" presStyleCnt="3">
        <dgm:presLayoutVars>
          <dgm:bulletEnabled val="1"/>
        </dgm:presLayoutVars>
      </dgm:prSet>
      <dgm:spPr/>
      <dgm:t>
        <a:bodyPr/>
        <a:lstStyle/>
        <a:p>
          <a:endParaRPr lang="en-US"/>
        </a:p>
      </dgm:t>
    </dgm:pt>
    <dgm:pt modelId="{800D7756-8617-4E9C-961C-E787982D5BD4}" type="pres">
      <dgm:prSet presAssocID="{F61716BD-836A-4FC2-93A7-8C805313DEF4}" presName="spaceBetweenRectangles" presStyleCnt="0"/>
      <dgm:spPr/>
    </dgm:pt>
    <dgm:pt modelId="{D6AB8711-5FC8-4A92-910B-6BA4864EB90D}" type="pres">
      <dgm:prSet presAssocID="{A7FD654F-BB3C-4F38-8851-3FFB898C9743}" presName="parentLin" presStyleCnt="0"/>
      <dgm:spPr/>
    </dgm:pt>
    <dgm:pt modelId="{ED346D39-539F-4F45-A963-7EB7460CF3CB}" type="pres">
      <dgm:prSet presAssocID="{A7FD654F-BB3C-4F38-8851-3FFB898C9743}" presName="parentLeftMargin" presStyleLbl="node1" presStyleIdx="1" presStyleCnt="3"/>
      <dgm:spPr/>
      <dgm:t>
        <a:bodyPr/>
        <a:lstStyle/>
        <a:p>
          <a:endParaRPr lang="en-US"/>
        </a:p>
      </dgm:t>
    </dgm:pt>
    <dgm:pt modelId="{91F9F5BB-A4D7-4A55-BFCE-D99304E4DDAB}" type="pres">
      <dgm:prSet presAssocID="{A7FD654F-BB3C-4F38-8851-3FFB898C9743}" presName="parentText" presStyleLbl="node1" presStyleIdx="2" presStyleCnt="3">
        <dgm:presLayoutVars>
          <dgm:chMax val="0"/>
          <dgm:bulletEnabled val="1"/>
        </dgm:presLayoutVars>
      </dgm:prSet>
      <dgm:spPr/>
      <dgm:t>
        <a:bodyPr/>
        <a:lstStyle/>
        <a:p>
          <a:endParaRPr lang="en-US"/>
        </a:p>
      </dgm:t>
    </dgm:pt>
    <dgm:pt modelId="{E597936C-E75A-4645-9D06-529E23CBE121}" type="pres">
      <dgm:prSet presAssocID="{A7FD654F-BB3C-4F38-8851-3FFB898C9743}" presName="negativeSpace" presStyleCnt="0"/>
      <dgm:spPr/>
    </dgm:pt>
    <dgm:pt modelId="{45F28B89-4D7E-4830-A8D1-433D7F7B1918}" type="pres">
      <dgm:prSet presAssocID="{A7FD654F-BB3C-4F38-8851-3FFB898C9743}" presName="childText" presStyleLbl="conFgAcc1" presStyleIdx="2" presStyleCnt="3">
        <dgm:presLayoutVars>
          <dgm:bulletEnabled val="1"/>
        </dgm:presLayoutVars>
      </dgm:prSet>
      <dgm:spPr/>
      <dgm:t>
        <a:bodyPr/>
        <a:lstStyle/>
        <a:p>
          <a:endParaRPr lang="en-US"/>
        </a:p>
      </dgm:t>
    </dgm:pt>
  </dgm:ptLst>
  <dgm:cxnLst>
    <dgm:cxn modelId="{79EACFF0-CF44-4DC4-82E6-ACF755A5F008}" type="presOf" srcId="{B961C564-5669-4327-AAF6-38748F6D5F51}" destId="{36A4AD45-5BC8-4A06-AC9B-32CCB14687CF}" srcOrd="0" destOrd="0" presId="urn:microsoft.com/office/officeart/2005/8/layout/list1"/>
    <dgm:cxn modelId="{D78D84E2-5F9A-4DAA-BAFD-50403B3BDCC9}" srcId="{A7FD654F-BB3C-4F38-8851-3FFB898C9743}" destId="{C3F883D0-A759-457F-860A-7B9950849879}" srcOrd="0" destOrd="0" parTransId="{5E42974E-284B-4A37-B60F-721C8CC3CD15}" sibTransId="{905AD269-67A8-4134-B4BB-973F088DDF66}"/>
    <dgm:cxn modelId="{5F80E471-B944-467B-B00E-32C39522C0A0}" srcId="{E57E568B-B844-4FF1-97F3-A4E72C33A0EF}" destId="{B961C564-5669-4327-AAF6-38748F6D5F51}" srcOrd="0" destOrd="0" parTransId="{9738CCBC-5B38-4A7D-865D-9B46BFB58500}" sibTransId="{E1335299-7A19-4021-86AD-E13D7196056B}"/>
    <dgm:cxn modelId="{76CCB446-7358-4219-9CD6-5C92E9DDEB95}" type="presOf" srcId="{24DCACF3-96EC-40E6-90EE-0DB0C33E0153}" destId="{C56BE3F6-7C29-44EF-B9DF-13035EC83312}" srcOrd="1" destOrd="0" presId="urn:microsoft.com/office/officeart/2005/8/layout/list1"/>
    <dgm:cxn modelId="{595D76F4-7705-4D79-A9EE-C079E218FA60}" type="presOf" srcId="{24DCACF3-96EC-40E6-90EE-0DB0C33E0153}" destId="{BB82E5CD-B201-4D71-96B9-8D3C41C8D44C}" srcOrd="0" destOrd="0" presId="urn:microsoft.com/office/officeart/2005/8/layout/list1"/>
    <dgm:cxn modelId="{28D8BD6E-77F4-4EBA-AD48-36E95FD82AAF}" srcId="{44CF60E3-429A-4B5B-9258-9782F8C6B113}" destId="{A7FD654F-BB3C-4F38-8851-3FFB898C9743}" srcOrd="2" destOrd="0" parTransId="{68DFCE41-BD9A-4CB4-A1FD-5EA1397F3403}" sibTransId="{AFCE301D-3718-4515-8E09-FE3BE8D03C65}"/>
    <dgm:cxn modelId="{00A40136-15B1-4065-A7B2-498B658EDE36}" srcId="{44CF60E3-429A-4B5B-9258-9782F8C6B113}" destId="{E57E568B-B844-4FF1-97F3-A4E72C33A0EF}" srcOrd="0" destOrd="0" parTransId="{19ACE8CA-A819-475C-8E9B-35AF2295C600}" sibTransId="{BAEC6B7F-DC69-44D9-816B-A21CE8DCFEF5}"/>
    <dgm:cxn modelId="{C7123C1B-97F8-4268-8CD8-2C274E493E35}" srcId="{24DCACF3-96EC-40E6-90EE-0DB0C33E0153}" destId="{7C855F60-E885-49E3-85F9-75F305E2D937}" srcOrd="0" destOrd="0" parTransId="{6587EFBB-BE6A-4523-8737-737BCC5AE832}" sibTransId="{4E220172-A73C-43BA-AC8E-00C4DE435471}"/>
    <dgm:cxn modelId="{21F9E1D4-5732-48B4-8BB5-9BD7F6C03F1F}" type="presOf" srcId="{E57E568B-B844-4FF1-97F3-A4E72C33A0EF}" destId="{1D2D5660-F04D-4DD0-8F74-8526D1A5AF30}" srcOrd="0" destOrd="0" presId="urn:microsoft.com/office/officeart/2005/8/layout/list1"/>
    <dgm:cxn modelId="{465CE26E-0C67-407D-BE60-C61BEB0EE630}" type="presOf" srcId="{7C855F60-E885-49E3-85F9-75F305E2D937}" destId="{06818E96-0E95-4985-B053-EE155FA81A9D}" srcOrd="0" destOrd="0" presId="urn:microsoft.com/office/officeart/2005/8/layout/list1"/>
    <dgm:cxn modelId="{732DF6E8-5E80-4C5B-9632-73E2C033C4C1}" srcId="{44CF60E3-429A-4B5B-9258-9782F8C6B113}" destId="{24DCACF3-96EC-40E6-90EE-0DB0C33E0153}" srcOrd="1" destOrd="0" parTransId="{E19D6393-818C-47E2-8979-B2FF627AA99A}" sibTransId="{F61716BD-836A-4FC2-93A7-8C805313DEF4}"/>
    <dgm:cxn modelId="{755DBDA0-31A8-49C4-A5B1-32A4AD1E8158}" type="presOf" srcId="{A7FD654F-BB3C-4F38-8851-3FFB898C9743}" destId="{ED346D39-539F-4F45-A963-7EB7460CF3CB}" srcOrd="0" destOrd="0" presId="urn:microsoft.com/office/officeart/2005/8/layout/list1"/>
    <dgm:cxn modelId="{3E5E78E0-3E3B-4CE7-A8D3-2309160280B0}" type="presOf" srcId="{A7FD654F-BB3C-4F38-8851-3FFB898C9743}" destId="{91F9F5BB-A4D7-4A55-BFCE-D99304E4DDAB}" srcOrd="1" destOrd="0" presId="urn:microsoft.com/office/officeart/2005/8/layout/list1"/>
    <dgm:cxn modelId="{2720E06F-DD97-4E57-A650-74E683002B36}" type="presOf" srcId="{C3F883D0-A759-457F-860A-7B9950849879}" destId="{45F28B89-4D7E-4830-A8D1-433D7F7B1918}" srcOrd="0" destOrd="0" presId="urn:microsoft.com/office/officeart/2005/8/layout/list1"/>
    <dgm:cxn modelId="{7D213E2A-7951-40A2-BFFA-F7E61D003B18}" type="presOf" srcId="{44CF60E3-429A-4B5B-9258-9782F8C6B113}" destId="{4BA6BC09-C39C-4751-9258-E41AD1705885}" srcOrd="0" destOrd="0" presId="urn:microsoft.com/office/officeart/2005/8/layout/list1"/>
    <dgm:cxn modelId="{61F77D7B-0E1C-41D8-A3C1-E2CC736D2B1C}" type="presOf" srcId="{E57E568B-B844-4FF1-97F3-A4E72C33A0EF}" destId="{5AA123F2-EFF9-4EBD-945B-E725B394C7E2}" srcOrd="1" destOrd="0" presId="urn:microsoft.com/office/officeart/2005/8/layout/list1"/>
    <dgm:cxn modelId="{D1D657D4-B179-49B2-83EF-7474DA640C70}" type="presParOf" srcId="{4BA6BC09-C39C-4751-9258-E41AD1705885}" destId="{0094922B-3C51-4F32-8EAE-8B6F8D554030}" srcOrd="0" destOrd="0" presId="urn:microsoft.com/office/officeart/2005/8/layout/list1"/>
    <dgm:cxn modelId="{5C92073C-0E94-47D1-8BC3-75B733603C00}" type="presParOf" srcId="{0094922B-3C51-4F32-8EAE-8B6F8D554030}" destId="{1D2D5660-F04D-4DD0-8F74-8526D1A5AF30}" srcOrd="0" destOrd="0" presId="urn:microsoft.com/office/officeart/2005/8/layout/list1"/>
    <dgm:cxn modelId="{CCC185F6-B0AF-44A9-B8F1-4B3EF14386D6}" type="presParOf" srcId="{0094922B-3C51-4F32-8EAE-8B6F8D554030}" destId="{5AA123F2-EFF9-4EBD-945B-E725B394C7E2}" srcOrd="1" destOrd="0" presId="urn:microsoft.com/office/officeart/2005/8/layout/list1"/>
    <dgm:cxn modelId="{79418AF2-E7F2-4CEE-94E5-8B2629682997}" type="presParOf" srcId="{4BA6BC09-C39C-4751-9258-E41AD1705885}" destId="{B2D6EB00-1C18-442F-B5D3-C6CDAB85ED6C}" srcOrd="1" destOrd="0" presId="urn:microsoft.com/office/officeart/2005/8/layout/list1"/>
    <dgm:cxn modelId="{025330CB-AF08-4690-9030-CDA1D8F22772}" type="presParOf" srcId="{4BA6BC09-C39C-4751-9258-E41AD1705885}" destId="{36A4AD45-5BC8-4A06-AC9B-32CCB14687CF}" srcOrd="2" destOrd="0" presId="urn:microsoft.com/office/officeart/2005/8/layout/list1"/>
    <dgm:cxn modelId="{8CEC3ECA-CEA7-4486-849A-540C517E0CE1}" type="presParOf" srcId="{4BA6BC09-C39C-4751-9258-E41AD1705885}" destId="{35C5A0D7-3E98-4898-BBDD-299422484D0E}" srcOrd="3" destOrd="0" presId="urn:microsoft.com/office/officeart/2005/8/layout/list1"/>
    <dgm:cxn modelId="{59864D1F-057B-4716-8D8E-8F462D66ADB7}" type="presParOf" srcId="{4BA6BC09-C39C-4751-9258-E41AD1705885}" destId="{4FC21B7F-EBD6-43FE-93F5-862072B29706}" srcOrd="4" destOrd="0" presId="urn:microsoft.com/office/officeart/2005/8/layout/list1"/>
    <dgm:cxn modelId="{041FABB5-8855-4FF3-B075-3A28E00AD063}" type="presParOf" srcId="{4FC21B7F-EBD6-43FE-93F5-862072B29706}" destId="{BB82E5CD-B201-4D71-96B9-8D3C41C8D44C}" srcOrd="0" destOrd="0" presId="urn:microsoft.com/office/officeart/2005/8/layout/list1"/>
    <dgm:cxn modelId="{9DD34873-64ED-4629-B390-82EE6FC3FE59}" type="presParOf" srcId="{4FC21B7F-EBD6-43FE-93F5-862072B29706}" destId="{C56BE3F6-7C29-44EF-B9DF-13035EC83312}" srcOrd="1" destOrd="0" presId="urn:microsoft.com/office/officeart/2005/8/layout/list1"/>
    <dgm:cxn modelId="{F5AB01BE-E313-4F30-8B19-280A7991B697}" type="presParOf" srcId="{4BA6BC09-C39C-4751-9258-E41AD1705885}" destId="{74232DED-82CC-437A-8E4B-F400E7529E4A}" srcOrd="5" destOrd="0" presId="urn:microsoft.com/office/officeart/2005/8/layout/list1"/>
    <dgm:cxn modelId="{733814C5-839E-4E16-9B06-EAB906C38174}" type="presParOf" srcId="{4BA6BC09-C39C-4751-9258-E41AD1705885}" destId="{06818E96-0E95-4985-B053-EE155FA81A9D}" srcOrd="6" destOrd="0" presId="urn:microsoft.com/office/officeart/2005/8/layout/list1"/>
    <dgm:cxn modelId="{85F44D2F-9BE8-44E0-9637-BA78D817B932}" type="presParOf" srcId="{4BA6BC09-C39C-4751-9258-E41AD1705885}" destId="{800D7756-8617-4E9C-961C-E787982D5BD4}" srcOrd="7" destOrd="0" presId="urn:microsoft.com/office/officeart/2005/8/layout/list1"/>
    <dgm:cxn modelId="{0EDAA056-82D2-4704-A7CF-4C6E3AA570DA}" type="presParOf" srcId="{4BA6BC09-C39C-4751-9258-E41AD1705885}" destId="{D6AB8711-5FC8-4A92-910B-6BA4864EB90D}" srcOrd="8" destOrd="0" presId="urn:microsoft.com/office/officeart/2005/8/layout/list1"/>
    <dgm:cxn modelId="{4AA09346-43A7-47B1-876C-6802A2EA2F0A}" type="presParOf" srcId="{D6AB8711-5FC8-4A92-910B-6BA4864EB90D}" destId="{ED346D39-539F-4F45-A963-7EB7460CF3CB}" srcOrd="0" destOrd="0" presId="urn:microsoft.com/office/officeart/2005/8/layout/list1"/>
    <dgm:cxn modelId="{A68D7DC2-B6E5-4724-9124-6440C0FF1853}" type="presParOf" srcId="{D6AB8711-5FC8-4A92-910B-6BA4864EB90D}" destId="{91F9F5BB-A4D7-4A55-BFCE-D99304E4DDAB}" srcOrd="1" destOrd="0" presId="urn:microsoft.com/office/officeart/2005/8/layout/list1"/>
    <dgm:cxn modelId="{95015B33-0044-4312-B2F0-353289D68C27}" type="presParOf" srcId="{4BA6BC09-C39C-4751-9258-E41AD1705885}" destId="{E597936C-E75A-4645-9D06-529E23CBE121}" srcOrd="9" destOrd="0" presId="urn:microsoft.com/office/officeart/2005/8/layout/list1"/>
    <dgm:cxn modelId="{623C199A-5948-40BE-8155-1E67CD8F95BE}" type="presParOf" srcId="{4BA6BC09-C39C-4751-9258-E41AD1705885}" destId="{45F28B89-4D7E-4830-A8D1-433D7F7B1918}" srcOrd="10" destOrd="0" presId="urn:microsoft.com/office/officeart/2005/8/layout/list1"/>
  </dgm:cxnLst>
  <dgm:bg>
    <a:solidFill>
      <a:schemeClr val="tx1">
        <a:lumMod val="65000"/>
        <a:lumOff val="35000"/>
      </a:schemeClr>
    </a:solidFill>
    <a:effectLst>
      <a:outerShdw blurRad="50800" dist="50800" dir="5400000" algn="ctr" rotWithShape="0">
        <a:schemeClr val="accent1">
          <a:lumMod val="90000"/>
        </a:schemeClr>
      </a:outerShdw>
    </a:effectLst>
  </dgm:bg>
  <dgm:whole>
    <a:ln>
      <a:solidFill>
        <a:schemeClr val="tx2"/>
      </a:solidFill>
    </a:ln>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975B88-AC6A-461E-8214-250A555500E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9169DF20-3DA1-4C25-BD5C-4F0A3A625EE1}">
      <dgm:prSet phldrT="[Text]"/>
      <dgm:spPr/>
      <dgm:t>
        <a:bodyPr/>
        <a:lstStyle/>
        <a:p>
          <a:r>
            <a:rPr lang="en-US" dirty="0" smtClean="0">
              <a:solidFill>
                <a:schemeClr val="tx1"/>
              </a:solidFill>
            </a:rPr>
            <a:t>#1 Set Goals</a:t>
          </a:r>
          <a:endParaRPr lang="en-US" dirty="0">
            <a:solidFill>
              <a:schemeClr val="tx1"/>
            </a:solidFill>
          </a:endParaRPr>
        </a:p>
      </dgm:t>
    </dgm:pt>
    <dgm:pt modelId="{7FE2CA05-CC51-41E3-8C46-24FBBACFAD56}" type="parTrans" cxnId="{C51B33AC-0505-4DB1-BF4D-6411DD703E0E}">
      <dgm:prSet/>
      <dgm:spPr/>
      <dgm:t>
        <a:bodyPr/>
        <a:lstStyle/>
        <a:p>
          <a:endParaRPr lang="en-US"/>
        </a:p>
      </dgm:t>
    </dgm:pt>
    <dgm:pt modelId="{6733D92F-F868-4B15-A4C9-0AC1C796C280}" type="sibTrans" cxnId="{C51B33AC-0505-4DB1-BF4D-6411DD703E0E}">
      <dgm:prSet/>
      <dgm:spPr/>
      <dgm:t>
        <a:bodyPr/>
        <a:lstStyle/>
        <a:p>
          <a:endParaRPr lang="en-US"/>
        </a:p>
      </dgm:t>
    </dgm:pt>
    <dgm:pt modelId="{268AC7E4-A11E-4953-BF1C-55976572836E}">
      <dgm:prSet phldrT="[Text]"/>
      <dgm:spPr/>
      <dgm:t>
        <a:bodyPr/>
        <a:lstStyle/>
        <a:p>
          <a:r>
            <a:rPr lang="en-US" dirty="0" smtClean="0">
              <a:solidFill>
                <a:schemeClr val="tx1"/>
              </a:solidFill>
            </a:rPr>
            <a:t>#2 Organize Expenses</a:t>
          </a:r>
          <a:endParaRPr lang="en-US" dirty="0">
            <a:solidFill>
              <a:schemeClr val="tx1"/>
            </a:solidFill>
          </a:endParaRPr>
        </a:p>
      </dgm:t>
    </dgm:pt>
    <dgm:pt modelId="{D92DFFA4-0C68-4D40-AA8D-D8D8D1BBE885}" type="parTrans" cxnId="{DED2E982-69D2-4517-BB46-799941B3B806}">
      <dgm:prSet/>
      <dgm:spPr/>
      <dgm:t>
        <a:bodyPr/>
        <a:lstStyle/>
        <a:p>
          <a:endParaRPr lang="en-US"/>
        </a:p>
      </dgm:t>
    </dgm:pt>
    <dgm:pt modelId="{BFE86AA7-D675-4507-8291-897D957F3D8E}" type="sibTrans" cxnId="{DED2E982-69D2-4517-BB46-799941B3B806}">
      <dgm:prSet/>
      <dgm:spPr/>
      <dgm:t>
        <a:bodyPr/>
        <a:lstStyle/>
        <a:p>
          <a:endParaRPr lang="en-US"/>
        </a:p>
      </dgm:t>
    </dgm:pt>
    <dgm:pt modelId="{DAC936FA-495A-471E-8891-1AC860BBF64A}">
      <dgm:prSet phldrT="[Text]"/>
      <dgm:spPr/>
      <dgm:t>
        <a:bodyPr/>
        <a:lstStyle/>
        <a:p>
          <a:r>
            <a:rPr lang="en-US" dirty="0" smtClean="0">
              <a:solidFill>
                <a:schemeClr val="tx1"/>
              </a:solidFill>
            </a:rPr>
            <a:t>#3 Set a realistic budget</a:t>
          </a:r>
          <a:endParaRPr lang="en-US" dirty="0">
            <a:solidFill>
              <a:schemeClr val="tx1"/>
            </a:solidFill>
          </a:endParaRPr>
        </a:p>
      </dgm:t>
    </dgm:pt>
    <dgm:pt modelId="{9D51AB3F-0EF4-464E-A812-897DA2413E9A}" type="parTrans" cxnId="{DDAD0342-D514-4251-ACF0-E371D92603A8}">
      <dgm:prSet/>
      <dgm:spPr/>
      <dgm:t>
        <a:bodyPr/>
        <a:lstStyle/>
        <a:p>
          <a:endParaRPr lang="en-US"/>
        </a:p>
      </dgm:t>
    </dgm:pt>
    <dgm:pt modelId="{F208FC74-687D-4563-B0A5-D370D13C4BAC}" type="sibTrans" cxnId="{DDAD0342-D514-4251-ACF0-E371D92603A8}">
      <dgm:prSet/>
      <dgm:spPr/>
      <dgm:t>
        <a:bodyPr/>
        <a:lstStyle/>
        <a:p>
          <a:endParaRPr lang="en-US"/>
        </a:p>
      </dgm:t>
    </dgm:pt>
    <dgm:pt modelId="{933C5042-9957-4192-9868-F27582F72F21}">
      <dgm:prSet phldrT="[Text]"/>
      <dgm:spPr/>
      <dgm:t>
        <a:bodyPr/>
        <a:lstStyle/>
        <a:p>
          <a:r>
            <a:rPr lang="en-US" dirty="0" smtClean="0">
              <a:solidFill>
                <a:schemeClr val="tx1"/>
              </a:solidFill>
            </a:rPr>
            <a:t>#4 Write it down!</a:t>
          </a:r>
          <a:endParaRPr lang="en-US" dirty="0">
            <a:solidFill>
              <a:schemeClr val="tx1"/>
            </a:solidFill>
          </a:endParaRPr>
        </a:p>
      </dgm:t>
    </dgm:pt>
    <dgm:pt modelId="{7E2093FD-21E1-4365-8465-8B2802BB4A51}" type="parTrans" cxnId="{006ABF6A-F5B4-491B-859A-7D8325B88F41}">
      <dgm:prSet/>
      <dgm:spPr/>
      <dgm:t>
        <a:bodyPr/>
        <a:lstStyle/>
        <a:p>
          <a:endParaRPr lang="en-US"/>
        </a:p>
      </dgm:t>
    </dgm:pt>
    <dgm:pt modelId="{BD53B773-E086-4274-8F4F-4168B8CF737F}" type="sibTrans" cxnId="{006ABF6A-F5B4-491B-859A-7D8325B88F41}">
      <dgm:prSet/>
      <dgm:spPr/>
      <dgm:t>
        <a:bodyPr/>
        <a:lstStyle/>
        <a:p>
          <a:endParaRPr lang="en-US"/>
        </a:p>
      </dgm:t>
    </dgm:pt>
    <dgm:pt modelId="{E152CCE0-381B-4A6B-B744-295F25ECC7E6}">
      <dgm:prSet phldrT="[Text]"/>
      <dgm:spPr/>
      <dgm:t>
        <a:bodyPr/>
        <a:lstStyle/>
        <a:p>
          <a:r>
            <a:rPr lang="en-US" dirty="0" smtClean="0">
              <a:solidFill>
                <a:schemeClr val="tx1"/>
              </a:solidFill>
            </a:rPr>
            <a:t>#5 Keep records</a:t>
          </a:r>
          <a:endParaRPr lang="en-US" dirty="0">
            <a:solidFill>
              <a:schemeClr val="tx1"/>
            </a:solidFill>
          </a:endParaRPr>
        </a:p>
      </dgm:t>
    </dgm:pt>
    <dgm:pt modelId="{2DB74966-94C9-4B94-BA9B-01AC06026BAC}" type="parTrans" cxnId="{870E61FE-B219-40ED-A15B-02FDF4B58B77}">
      <dgm:prSet/>
      <dgm:spPr/>
      <dgm:t>
        <a:bodyPr/>
        <a:lstStyle/>
        <a:p>
          <a:endParaRPr lang="en-US"/>
        </a:p>
      </dgm:t>
    </dgm:pt>
    <dgm:pt modelId="{4C627456-64F9-48C1-84AD-7557A8EE447A}" type="sibTrans" cxnId="{870E61FE-B219-40ED-A15B-02FDF4B58B77}">
      <dgm:prSet/>
      <dgm:spPr/>
      <dgm:t>
        <a:bodyPr/>
        <a:lstStyle/>
        <a:p>
          <a:endParaRPr lang="en-US"/>
        </a:p>
      </dgm:t>
    </dgm:pt>
    <dgm:pt modelId="{B7640C3E-7E68-4F67-A5CC-047205B38058}" type="pres">
      <dgm:prSet presAssocID="{AF975B88-AC6A-461E-8214-250A555500ED}" presName="cycle" presStyleCnt="0">
        <dgm:presLayoutVars>
          <dgm:dir/>
          <dgm:resizeHandles val="exact"/>
        </dgm:presLayoutVars>
      </dgm:prSet>
      <dgm:spPr/>
      <dgm:t>
        <a:bodyPr/>
        <a:lstStyle/>
        <a:p>
          <a:endParaRPr lang="en-US"/>
        </a:p>
      </dgm:t>
    </dgm:pt>
    <dgm:pt modelId="{B3F39A3D-EBE7-4B03-93A4-C76F012A0FEC}" type="pres">
      <dgm:prSet presAssocID="{9169DF20-3DA1-4C25-BD5C-4F0A3A625EE1}" presName="node" presStyleLbl="node1" presStyleIdx="0" presStyleCnt="5">
        <dgm:presLayoutVars>
          <dgm:bulletEnabled val="1"/>
        </dgm:presLayoutVars>
      </dgm:prSet>
      <dgm:spPr/>
      <dgm:t>
        <a:bodyPr/>
        <a:lstStyle/>
        <a:p>
          <a:endParaRPr lang="en-US"/>
        </a:p>
      </dgm:t>
    </dgm:pt>
    <dgm:pt modelId="{D1819BF5-9DB4-48F5-8F4F-7632A4B86F4A}" type="pres">
      <dgm:prSet presAssocID="{6733D92F-F868-4B15-A4C9-0AC1C796C280}" presName="sibTrans" presStyleLbl="sibTrans2D1" presStyleIdx="0" presStyleCnt="5"/>
      <dgm:spPr/>
      <dgm:t>
        <a:bodyPr/>
        <a:lstStyle/>
        <a:p>
          <a:endParaRPr lang="en-US"/>
        </a:p>
      </dgm:t>
    </dgm:pt>
    <dgm:pt modelId="{07F151EE-718D-4D2E-AF1C-AD09FC904711}" type="pres">
      <dgm:prSet presAssocID="{6733D92F-F868-4B15-A4C9-0AC1C796C280}" presName="connectorText" presStyleLbl="sibTrans2D1" presStyleIdx="0" presStyleCnt="5"/>
      <dgm:spPr/>
      <dgm:t>
        <a:bodyPr/>
        <a:lstStyle/>
        <a:p>
          <a:endParaRPr lang="en-US"/>
        </a:p>
      </dgm:t>
    </dgm:pt>
    <dgm:pt modelId="{DB4AC8E2-8101-431C-8B8B-C0472D456C96}" type="pres">
      <dgm:prSet presAssocID="{268AC7E4-A11E-4953-BF1C-55976572836E}" presName="node" presStyleLbl="node1" presStyleIdx="1" presStyleCnt="5">
        <dgm:presLayoutVars>
          <dgm:bulletEnabled val="1"/>
        </dgm:presLayoutVars>
      </dgm:prSet>
      <dgm:spPr/>
      <dgm:t>
        <a:bodyPr/>
        <a:lstStyle/>
        <a:p>
          <a:endParaRPr lang="en-US"/>
        </a:p>
      </dgm:t>
    </dgm:pt>
    <dgm:pt modelId="{AA8EBC9F-C3D9-448D-933F-0F5660B6401F}" type="pres">
      <dgm:prSet presAssocID="{BFE86AA7-D675-4507-8291-897D957F3D8E}" presName="sibTrans" presStyleLbl="sibTrans2D1" presStyleIdx="1" presStyleCnt="5"/>
      <dgm:spPr/>
      <dgm:t>
        <a:bodyPr/>
        <a:lstStyle/>
        <a:p>
          <a:endParaRPr lang="en-US"/>
        </a:p>
      </dgm:t>
    </dgm:pt>
    <dgm:pt modelId="{3E807136-F83D-44B9-BD20-CB047B9F5A44}" type="pres">
      <dgm:prSet presAssocID="{BFE86AA7-D675-4507-8291-897D957F3D8E}" presName="connectorText" presStyleLbl="sibTrans2D1" presStyleIdx="1" presStyleCnt="5"/>
      <dgm:spPr/>
      <dgm:t>
        <a:bodyPr/>
        <a:lstStyle/>
        <a:p>
          <a:endParaRPr lang="en-US"/>
        </a:p>
      </dgm:t>
    </dgm:pt>
    <dgm:pt modelId="{2BCC8F2E-FD79-4AE6-B09A-7188B8D3D53F}" type="pres">
      <dgm:prSet presAssocID="{DAC936FA-495A-471E-8891-1AC860BBF64A}" presName="node" presStyleLbl="node1" presStyleIdx="2" presStyleCnt="5">
        <dgm:presLayoutVars>
          <dgm:bulletEnabled val="1"/>
        </dgm:presLayoutVars>
      </dgm:prSet>
      <dgm:spPr/>
      <dgm:t>
        <a:bodyPr/>
        <a:lstStyle/>
        <a:p>
          <a:endParaRPr lang="en-US"/>
        </a:p>
      </dgm:t>
    </dgm:pt>
    <dgm:pt modelId="{EA0DEFE3-2465-444B-BDAC-E243DA80AC46}" type="pres">
      <dgm:prSet presAssocID="{F208FC74-687D-4563-B0A5-D370D13C4BAC}" presName="sibTrans" presStyleLbl="sibTrans2D1" presStyleIdx="2" presStyleCnt="5"/>
      <dgm:spPr/>
      <dgm:t>
        <a:bodyPr/>
        <a:lstStyle/>
        <a:p>
          <a:endParaRPr lang="en-US"/>
        </a:p>
      </dgm:t>
    </dgm:pt>
    <dgm:pt modelId="{C4EFE7BB-73B8-4722-BC6F-B1C39B88AB0E}" type="pres">
      <dgm:prSet presAssocID="{F208FC74-687D-4563-B0A5-D370D13C4BAC}" presName="connectorText" presStyleLbl="sibTrans2D1" presStyleIdx="2" presStyleCnt="5"/>
      <dgm:spPr/>
      <dgm:t>
        <a:bodyPr/>
        <a:lstStyle/>
        <a:p>
          <a:endParaRPr lang="en-US"/>
        </a:p>
      </dgm:t>
    </dgm:pt>
    <dgm:pt modelId="{E4339232-D999-48DC-B1AC-ECB9EC4496BD}" type="pres">
      <dgm:prSet presAssocID="{933C5042-9957-4192-9868-F27582F72F21}" presName="node" presStyleLbl="node1" presStyleIdx="3" presStyleCnt="5">
        <dgm:presLayoutVars>
          <dgm:bulletEnabled val="1"/>
        </dgm:presLayoutVars>
      </dgm:prSet>
      <dgm:spPr/>
      <dgm:t>
        <a:bodyPr/>
        <a:lstStyle/>
        <a:p>
          <a:endParaRPr lang="en-US"/>
        </a:p>
      </dgm:t>
    </dgm:pt>
    <dgm:pt modelId="{27C02679-BA47-4AF9-AC1C-8A6EEEEBA4E2}" type="pres">
      <dgm:prSet presAssocID="{BD53B773-E086-4274-8F4F-4168B8CF737F}" presName="sibTrans" presStyleLbl="sibTrans2D1" presStyleIdx="3" presStyleCnt="5"/>
      <dgm:spPr/>
      <dgm:t>
        <a:bodyPr/>
        <a:lstStyle/>
        <a:p>
          <a:endParaRPr lang="en-US"/>
        </a:p>
      </dgm:t>
    </dgm:pt>
    <dgm:pt modelId="{3623FE6C-10EC-4AE9-A974-E83F7B93C699}" type="pres">
      <dgm:prSet presAssocID="{BD53B773-E086-4274-8F4F-4168B8CF737F}" presName="connectorText" presStyleLbl="sibTrans2D1" presStyleIdx="3" presStyleCnt="5"/>
      <dgm:spPr/>
      <dgm:t>
        <a:bodyPr/>
        <a:lstStyle/>
        <a:p>
          <a:endParaRPr lang="en-US"/>
        </a:p>
      </dgm:t>
    </dgm:pt>
    <dgm:pt modelId="{D0FF596F-E6F9-47B4-9BA9-ADE65AEA53DF}" type="pres">
      <dgm:prSet presAssocID="{E152CCE0-381B-4A6B-B744-295F25ECC7E6}" presName="node" presStyleLbl="node1" presStyleIdx="4" presStyleCnt="5">
        <dgm:presLayoutVars>
          <dgm:bulletEnabled val="1"/>
        </dgm:presLayoutVars>
      </dgm:prSet>
      <dgm:spPr/>
      <dgm:t>
        <a:bodyPr/>
        <a:lstStyle/>
        <a:p>
          <a:endParaRPr lang="en-US"/>
        </a:p>
      </dgm:t>
    </dgm:pt>
    <dgm:pt modelId="{086B7EA8-3AC7-4553-8703-892E89CE6D32}" type="pres">
      <dgm:prSet presAssocID="{4C627456-64F9-48C1-84AD-7557A8EE447A}" presName="sibTrans" presStyleLbl="sibTrans2D1" presStyleIdx="4" presStyleCnt="5"/>
      <dgm:spPr/>
      <dgm:t>
        <a:bodyPr/>
        <a:lstStyle/>
        <a:p>
          <a:endParaRPr lang="en-US"/>
        </a:p>
      </dgm:t>
    </dgm:pt>
    <dgm:pt modelId="{08F6C171-EE97-4958-87D8-337EFC354A0C}" type="pres">
      <dgm:prSet presAssocID="{4C627456-64F9-48C1-84AD-7557A8EE447A}" presName="connectorText" presStyleLbl="sibTrans2D1" presStyleIdx="4" presStyleCnt="5"/>
      <dgm:spPr/>
      <dgm:t>
        <a:bodyPr/>
        <a:lstStyle/>
        <a:p>
          <a:endParaRPr lang="en-US"/>
        </a:p>
      </dgm:t>
    </dgm:pt>
  </dgm:ptLst>
  <dgm:cxnLst>
    <dgm:cxn modelId="{A390B96E-9CA6-4B9A-9E9A-7DC85FCB851F}" type="presOf" srcId="{AF975B88-AC6A-461E-8214-250A555500ED}" destId="{B7640C3E-7E68-4F67-A5CC-047205B38058}" srcOrd="0" destOrd="0" presId="urn:microsoft.com/office/officeart/2005/8/layout/cycle2"/>
    <dgm:cxn modelId="{AA7489B6-A9DA-4846-A780-E9193371D261}" type="presOf" srcId="{4C627456-64F9-48C1-84AD-7557A8EE447A}" destId="{08F6C171-EE97-4958-87D8-337EFC354A0C}" srcOrd="1" destOrd="0" presId="urn:microsoft.com/office/officeart/2005/8/layout/cycle2"/>
    <dgm:cxn modelId="{A3972537-E319-4FB5-A0A6-91EC290AA50B}" type="presOf" srcId="{BFE86AA7-D675-4507-8291-897D957F3D8E}" destId="{AA8EBC9F-C3D9-448D-933F-0F5660B6401F}" srcOrd="0" destOrd="0" presId="urn:microsoft.com/office/officeart/2005/8/layout/cycle2"/>
    <dgm:cxn modelId="{DDAD0342-D514-4251-ACF0-E371D92603A8}" srcId="{AF975B88-AC6A-461E-8214-250A555500ED}" destId="{DAC936FA-495A-471E-8891-1AC860BBF64A}" srcOrd="2" destOrd="0" parTransId="{9D51AB3F-0EF4-464E-A812-897DA2413E9A}" sibTransId="{F208FC74-687D-4563-B0A5-D370D13C4BAC}"/>
    <dgm:cxn modelId="{01440D26-6220-46C9-8A10-AB8EF188A15C}" type="presOf" srcId="{BD53B773-E086-4274-8F4F-4168B8CF737F}" destId="{27C02679-BA47-4AF9-AC1C-8A6EEEEBA4E2}" srcOrd="0" destOrd="0" presId="urn:microsoft.com/office/officeart/2005/8/layout/cycle2"/>
    <dgm:cxn modelId="{DED2E982-69D2-4517-BB46-799941B3B806}" srcId="{AF975B88-AC6A-461E-8214-250A555500ED}" destId="{268AC7E4-A11E-4953-BF1C-55976572836E}" srcOrd="1" destOrd="0" parTransId="{D92DFFA4-0C68-4D40-AA8D-D8D8D1BBE885}" sibTransId="{BFE86AA7-D675-4507-8291-897D957F3D8E}"/>
    <dgm:cxn modelId="{006ABF6A-F5B4-491B-859A-7D8325B88F41}" srcId="{AF975B88-AC6A-461E-8214-250A555500ED}" destId="{933C5042-9957-4192-9868-F27582F72F21}" srcOrd="3" destOrd="0" parTransId="{7E2093FD-21E1-4365-8465-8B2802BB4A51}" sibTransId="{BD53B773-E086-4274-8F4F-4168B8CF737F}"/>
    <dgm:cxn modelId="{FB828FCB-5401-469B-B65B-2547AED99CB4}" type="presOf" srcId="{6733D92F-F868-4B15-A4C9-0AC1C796C280}" destId="{07F151EE-718D-4D2E-AF1C-AD09FC904711}" srcOrd="1" destOrd="0" presId="urn:microsoft.com/office/officeart/2005/8/layout/cycle2"/>
    <dgm:cxn modelId="{C51B33AC-0505-4DB1-BF4D-6411DD703E0E}" srcId="{AF975B88-AC6A-461E-8214-250A555500ED}" destId="{9169DF20-3DA1-4C25-BD5C-4F0A3A625EE1}" srcOrd="0" destOrd="0" parTransId="{7FE2CA05-CC51-41E3-8C46-24FBBACFAD56}" sibTransId="{6733D92F-F868-4B15-A4C9-0AC1C796C280}"/>
    <dgm:cxn modelId="{CB7E8F8A-84ED-4778-B4CC-CC59866C4519}" type="presOf" srcId="{9169DF20-3DA1-4C25-BD5C-4F0A3A625EE1}" destId="{B3F39A3D-EBE7-4B03-93A4-C76F012A0FEC}" srcOrd="0" destOrd="0" presId="urn:microsoft.com/office/officeart/2005/8/layout/cycle2"/>
    <dgm:cxn modelId="{FDBC639F-49B4-4EE9-8356-B044BE82932A}" type="presOf" srcId="{E152CCE0-381B-4A6B-B744-295F25ECC7E6}" destId="{D0FF596F-E6F9-47B4-9BA9-ADE65AEA53DF}" srcOrd="0" destOrd="0" presId="urn:microsoft.com/office/officeart/2005/8/layout/cycle2"/>
    <dgm:cxn modelId="{2CBF8963-2B11-4F7B-B4D6-C04FC1BF2982}" type="presOf" srcId="{F208FC74-687D-4563-B0A5-D370D13C4BAC}" destId="{EA0DEFE3-2465-444B-BDAC-E243DA80AC46}" srcOrd="0" destOrd="0" presId="urn:microsoft.com/office/officeart/2005/8/layout/cycle2"/>
    <dgm:cxn modelId="{6F3A50C2-CA41-45E5-9633-DF60BE69F2C2}" type="presOf" srcId="{6733D92F-F868-4B15-A4C9-0AC1C796C280}" destId="{D1819BF5-9DB4-48F5-8F4F-7632A4B86F4A}" srcOrd="0" destOrd="0" presId="urn:microsoft.com/office/officeart/2005/8/layout/cycle2"/>
    <dgm:cxn modelId="{25E545E6-5715-474E-94E9-030DF30E20BF}" type="presOf" srcId="{933C5042-9957-4192-9868-F27582F72F21}" destId="{E4339232-D999-48DC-B1AC-ECB9EC4496BD}" srcOrd="0" destOrd="0" presId="urn:microsoft.com/office/officeart/2005/8/layout/cycle2"/>
    <dgm:cxn modelId="{870E61FE-B219-40ED-A15B-02FDF4B58B77}" srcId="{AF975B88-AC6A-461E-8214-250A555500ED}" destId="{E152CCE0-381B-4A6B-B744-295F25ECC7E6}" srcOrd="4" destOrd="0" parTransId="{2DB74966-94C9-4B94-BA9B-01AC06026BAC}" sibTransId="{4C627456-64F9-48C1-84AD-7557A8EE447A}"/>
    <dgm:cxn modelId="{11CE304F-0347-4CAE-9265-AC374578B80D}" type="presOf" srcId="{BD53B773-E086-4274-8F4F-4168B8CF737F}" destId="{3623FE6C-10EC-4AE9-A974-E83F7B93C699}" srcOrd="1" destOrd="0" presId="urn:microsoft.com/office/officeart/2005/8/layout/cycle2"/>
    <dgm:cxn modelId="{B98626E7-03DB-49B7-918A-89D153FF3A1A}" type="presOf" srcId="{268AC7E4-A11E-4953-BF1C-55976572836E}" destId="{DB4AC8E2-8101-431C-8B8B-C0472D456C96}" srcOrd="0" destOrd="0" presId="urn:microsoft.com/office/officeart/2005/8/layout/cycle2"/>
    <dgm:cxn modelId="{E1AE1EA2-A22F-451A-8BC7-BD920CEFB84E}" type="presOf" srcId="{F208FC74-687D-4563-B0A5-D370D13C4BAC}" destId="{C4EFE7BB-73B8-4722-BC6F-B1C39B88AB0E}" srcOrd="1" destOrd="0" presId="urn:microsoft.com/office/officeart/2005/8/layout/cycle2"/>
    <dgm:cxn modelId="{D944541D-9B2B-47A6-91D3-7C9C1A158413}" type="presOf" srcId="{DAC936FA-495A-471E-8891-1AC860BBF64A}" destId="{2BCC8F2E-FD79-4AE6-B09A-7188B8D3D53F}" srcOrd="0" destOrd="0" presId="urn:microsoft.com/office/officeart/2005/8/layout/cycle2"/>
    <dgm:cxn modelId="{5787622B-0CA3-4DAA-AB74-6DCA9FC828F8}" type="presOf" srcId="{BFE86AA7-D675-4507-8291-897D957F3D8E}" destId="{3E807136-F83D-44B9-BD20-CB047B9F5A44}" srcOrd="1" destOrd="0" presId="urn:microsoft.com/office/officeart/2005/8/layout/cycle2"/>
    <dgm:cxn modelId="{5AA964C8-A48C-4CF6-A3F9-BFCD89A546F2}" type="presOf" srcId="{4C627456-64F9-48C1-84AD-7557A8EE447A}" destId="{086B7EA8-3AC7-4553-8703-892E89CE6D32}" srcOrd="0" destOrd="0" presId="urn:microsoft.com/office/officeart/2005/8/layout/cycle2"/>
    <dgm:cxn modelId="{2F4FADFE-BBE4-41DB-B16D-B6678B985AA5}" type="presParOf" srcId="{B7640C3E-7E68-4F67-A5CC-047205B38058}" destId="{B3F39A3D-EBE7-4B03-93A4-C76F012A0FEC}" srcOrd="0" destOrd="0" presId="urn:microsoft.com/office/officeart/2005/8/layout/cycle2"/>
    <dgm:cxn modelId="{0A6290DD-8A1D-400D-946E-49845BD94734}" type="presParOf" srcId="{B7640C3E-7E68-4F67-A5CC-047205B38058}" destId="{D1819BF5-9DB4-48F5-8F4F-7632A4B86F4A}" srcOrd="1" destOrd="0" presId="urn:microsoft.com/office/officeart/2005/8/layout/cycle2"/>
    <dgm:cxn modelId="{8ADAABCE-8415-4B97-B4B0-CEDA4CBAE95A}" type="presParOf" srcId="{D1819BF5-9DB4-48F5-8F4F-7632A4B86F4A}" destId="{07F151EE-718D-4D2E-AF1C-AD09FC904711}" srcOrd="0" destOrd="0" presId="urn:microsoft.com/office/officeart/2005/8/layout/cycle2"/>
    <dgm:cxn modelId="{81333491-7748-473B-A675-12F5F850C709}" type="presParOf" srcId="{B7640C3E-7E68-4F67-A5CC-047205B38058}" destId="{DB4AC8E2-8101-431C-8B8B-C0472D456C96}" srcOrd="2" destOrd="0" presId="urn:microsoft.com/office/officeart/2005/8/layout/cycle2"/>
    <dgm:cxn modelId="{53699774-934C-4CE1-9656-76269DA2BD00}" type="presParOf" srcId="{B7640C3E-7E68-4F67-A5CC-047205B38058}" destId="{AA8EBC9F-C3D9-448D-933F-0F5660B6401F}" srcOrd="3" destOrd="0" presId="urn:microsoft.com/office/officeart/2005/8/layout/cycle2"/>
    <dgm:cxn modelId="{71626C44-4EA9-4F5B-9D9B-BE98F15C72BB}" type="presParOf" srcId="{AA8EBC9F-C3D9-448D-933F-0F5660B6401F}" destId="{3E807136-F83D-44B9-BD20-CB047B9F5A44}" srcOrd="0" destOrd="0" presId="urn:microsoft.com/office/officeart/2005/8/layout/cycle2"/>
    <dgm:cxn modelId="{4692278C-400E-458B-BAA9-78C3D137802E}" type="presParOf" srcId="{B7640C3E-7E68-4F67-A5CC-047205B38058}" destId="{2BCC8F2E-FD79-4AE6-B09A-7188B8D3D53F}" srcOrd="4" destOrd="0" presId="urn:microsoft.com/office/officeart/2005/8/layout/cycle2"/>
    <dgm:cxn modelId="{C682D939-9F79-4DE5-A125-E0833CE83211}" type="presParOf" srcId="{B7640C3E-7E68-4F67-A5CC-047205B38058}" destId="{EA0DEFE3-2465-444B-BDAC-E243DA80AC46}" srcOrd="5" destOrd="0" presId="urn:microsoft.com/office/officeart/2005/8/layout/cycle2"/>
    <dgm:cxn modelId="{74E4C771-4BF4-4E8A-9E65-A120471E8531}" type="presParOf" srcId="{EA0DEFE3-2465-444B-BDAC-E243DA80AC46}" destId="{C4EFE7BB-73B8-4722-BC6F-B1C39B88AB0E}" srcOrd="0" destOrd="0" presId="urn:microsoft.com/office/officeart/2005/8/layout/cycle2"/>
    <dgm:cxn modelId="{61BE587C-E3ED-4008-9537-778A74275D26}" type="presParOf" srcId="{B7640C3E-7E68-4F67-A5CC-047205B38058}" destId="{E4339232-D999-48DC-B1AC-ECB9EC4496BD}" srcOrd="6" destOrd="0" presId="urn:microsoft.com/office/officeart/2005/8/layout/cycle2"/>
    <dgm:cxn modelId="{5FC555C2-2E4A-463C-BD01-07779E685AE5}" type="presParOf" srcId="{B7640C3E-7E68-4F67-A5CC-047205B38058}" destId="{27C02679-BA47-4AF9-AC1C-8A6EEEEBA4E2}" srcOrd="7" destOrd="0" presId="urn:microsoft.com/office/officeart/2005/8/layout/cycle2"/>
    <dgm:cxn modelId="{120C9691-D021-42EA-BA9D-44B8DE06F447}" type="presParOf" srcId="{27C02679-BA47-4AF9-AC1C-8A6EEEEBA4E2}" destId="{3623FE6C-10EC-4AE9-A974-E83F7B93C699}" srcOrd="0" destOrd="0" presId="urn:microsoft.com/office/officeart/2005/8/layout/cycle2"/>
    <dgm:cxn modelId="{F802BBA6-C6E2-44EE-8AF3-6FB86CBF82EE}" type="presParOf" srcId="{B7640C3E-7E68-4F67-A5CC-047205B38058}" destId="{D0FF596F-E6F9-47B4-9BA9-ADE65AEA53DF}" srcOrd="8" destOrd="0" presId="urn:microsoft.com/office/officeart/2005/8/layout/cycle2"/>
    <dgm:cxn modelId="{72720593-49D0-4E25-A9CF-976583EF00FE}" type="presParOf" srcId="{B7640C3E-7E68-4F67-A5CC-047205B38058}" destId="{086B7EA8-3AC7-4553-8703-892E89CE6D32}" srcOrd="9" destOrd="0" presId="urn:microsoft.com/office/officeart/2005/8/layout/cycle2"/>
    <dgm:cxn modelId="{A836EDB9-EE3A-44AF-A29B-821C0BA1487B}" type="presParOf" srcId="{086B7EA8-3AC7-4553-8703-892E89CE6D32}" destId="{08F6C171-EE97-4958-87D8-337EFC354A0C}" srcOrd="0" destOrd="0" presId="urn:microsoft.com/office/officeart/2005/8/layout/cycle2"/>
  </dgm:cxnLst>
  <dgm:bg>
    <a:solidFill>
      <a:schemeClr val="tx1">
        <a:lumMod val="65000"/>
        <a:lumOff val="35000"/>
      </a:schemeClr>
    </a:solidFill>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975B88-AC6A-461E-8214-250A555500ED}" type="doc">
      <dgm:prSet loTypeId="urn:microsoft.com/office/officeart/2005/8/layout/equation1" loCatId="process" qsTypeId="urn:microsoft.com/office/officeart/2005/8/quickstyle/simple1" qsCatId="simple" csTypeId="urn:microsoft.com/office/officeart/2005/8/colors/accent1_2" csCatId="accent1" phldr="1"/>
      <dgm:spPr/>
      <dgm:t>
        <a:bodyPr/>
        <a:lstStyle/>
        <a:p>
          <a:endParaRPr lang="en-US"/>
        </a:p>
      </dgm:t>
    </dgm:pt>
    <dgm:pt modelId="{9169DF20-3DA1-4C25-BD5C-4F0A3A625EE1}">
      <dgm:prSet phldrT="[Text]"/>
      <dgm:spPr/>
      <dgm:t>
        <a:bodyPr/>
        <a:lstStyle/>
        <a:p>
          <a:r>
            <a:rPr lang="en-US" dirty="0" smtClean="0">
              <a:solidFill>
                <a:schemeClr val="tx1"/>
              </a:solidFill>
            </a:rPr>
            <a:t>INCOME</a:t>
          </a:r>
          <a:endParaRPr lang="en-US" dirty="0">
            <a:solidFill>
              <a:schemeClr val="tx1"/>
            </a:solidFill>
          </a:endParaRPr>
        </a:p>
      </dgm:t>
    </dgm:pt>
    <dgm:pt modelId="{7FE2CA05-CC51-41E3-8C46-24FBBACFAD56}" type="parTrans" cxnId="{C51B33AC-0505-4DB1-BF4D-6411DD703E0E}">
      <dgm:prSet/>
      <dgm:spPr/>
      <dgm:t>
        <a:bodyPr/>
        <a:lstStyle/>
        <a:p>
          <a:endParaRPr lang="en-US"/>
        </a:p>
      </dgm:t>
    </dgm:pt>
    <dgm:pt modelId="{6733D92F-F868-4B15-A4C9-0AC1C796C280}" type="sibTrans" cxnId="{C51B33AC-0505-4DB1-BF4D-6411DD703E0E}">
      <dgm:prSet/>
      <dgm:spPr/>
      <dgm:t>
        <a:bodyPr/>
        <a:lstStyle/>
        <a:p>
          <a:endParaRPr lang="en-US"/>
        </a:p>
      </dgm:t>
    </dgm:pt>
    <dgm:pt modelId="{78A194D2-2767-46CE-9606-7AD0FE5C88F4}">
      <dgm:prSet phldrT="[Text]" custT="1"/>
      <dgm:spPr/>
      <dgm:t>
        <a:bodyPr/>
        <a:lstStyle/>
        <a:p>
          <a:r>
            <a:rPr lang="en-US" sz="1800" dirty="0" smtClean="0">
              <a:solidFill>
                <a:schemeClr val="tx1"/>
              </a:solidFill>
            </a:rPr>
            <a:t>MONEY OUT</a:t>
          </a:r>
          <a:endParaRPr lang="en-US" sz="1800" dirty="0">
            <a:solidFill>
              <a:schemeClr val="tx1"/>
            </a:solidFill>
          </a:endParaRPr>
        </a:p>
      </dgm:t>
    </dgm:pt>
    <dgm:pt modelId="{211F0039-D343-4C26-831B-739B58D9D95C}" type="parTrans" cxnId="{969F6805-6150-4438-A452-5F6A53F93D3E}">
      <dgm:prSet/>
      <dgm:spPr/>
      <dgm:t>
        <a:bodyPr/>
        <a:lstStyle/>
        <a:p>
          <a:endParaRPr lang="en-US"/>
        </a:p>
      </dgm:t>
    </dgm:pt>
    <dgm:pt modelId="{6A192731-D56B-495F-9B9E-ECB52D72D097}" type="sibTrans" cxnId="{969F6805-6150-4438-A452-5F6A53F93D3E}">
      <dgm:prSet/>
      <dgm:spPr/>
      <dgm:t>
        <a:bodyPr/>
        <a:lstStyle/>
        <a:p>
          <a:endParaRPr lang="en-US"/>
        </a:p>
      </dgm:t>
    </dgm:pt>
    <dgm:pt modelId="{DC2F3435-A858-4478-A88B-819BA49D6208}">
      <dgm:prSet phldrT="[Text]" custT="1"/>
      <dgm:spPr/>
      <dgm:t>
        <a:bodyPr/>
        <a:lstStyle/>
        <a:p>
          <a:r>
            <a:rPr lang="en-US" sz="2000" b="0" dirty="0" smtClean="0">
              <a:solidFill>
                <a:schemeClr val="tx1"/>
              </a:solidFill>
            </a:rPr>
            <a:t>Profit or </a:t>
          </a:r>
          <a:r>
            <a:rPr lang="en-US" sz="2000" b="0" dirty="0" smtClean="0">
              <a:solidFill>
                <a:schemeClr val="bg1"/>
              </a:solidFill>
            </a:rPr>
            <a:t>(Loss)</a:t>
          </a:r>
          <a:endParaRPr lang="en-US" sz="2000" b="0" dirty="0">
            <a:solidFill>
              <a:schemeClr val="bg1"/>
            </a:solidFill>
          </a:endParaRPr>
        </a:p>
      </dgm:t>
    </dgm:pt>
    <dgm:pt modelId="{25A71A95-D18D-45CE-BB3C-BE57ABFD562D}" type="parTrans" cxnId="{4CCABE0D-0BB2-4264-8EE4-52B44B4E2AFB}">
      <dgm:prSet/>
      <dgm:spPr/>
      <dgm:t>
        <a:bodyPr/>
        <a:lstStyle/>
        <a:p>
          <a:endParaRPr lang="en-US"/>
        </a:p>
      </dgm:t>
    </dgm:pt>
    <dgm:pt modelId="{8CE566FA-1CE3-4445-B493-ADB178DF5E44}" type="sibTrans" cxnId="{4CCABE0D-0BB2-4264-8EE4-52B44B4E2AFB}">
      <dgm:prSet/>
      <dgm:spPr/>
      <dgm:t>
        <a:bodyPr/>
        <a:lstStyle/>
        <a:p>
          <a:endParaRPr lang="en-US"/>
        </a:p>
      </dgm:t>
    </dgm:pt>
    <dgm:pt modelId="{B58964F7-3E86-4D09-9950-EB2793B6E125}" type="pres">
      <dgm:prSet presAssocID="{AF975B88-AC6A-461E-8214-250A555500ED}" presName="linearFlow" presStyleCnt="0">
        <dgm:presLayoutVars>
          <dgm:dir/>
          <dgm:resizeHandles val="exact"/>
        </dgm:presLayoutVars>
      </dgm:prSet>
      <dgm:spPr/>
      <dgm:t>
        <a:bodyPr/>
        <a:lstStyle/>
        <a:p>
          <a:endParaRPr lang="en-US"/>
        </a:p>
      </dgm:t>
    </dgm:pt>
    <dgm:pt modelId="{D7B5DDD7-45BD-4B79-8AE6-ADD5AFF00DF2}" type="pres">
      <dgm:prSet presAssocID="{9169DF20-3DA1-4C25-BD5C-4F0A3A625EE1}" presName="node" presStyleLbl="node1" presStyleIdx="0" presStyleCnt="3">
        <dgm:presLayoutVars>
          <dgm:bulletEnabled val="1"/>
        </dgm:presLayoutVars>
      </dgm:prSet>
      <dgm:spPr/>
      <dgm:t>
        <a:bodyPr/>
        <a:lstStyle/>
        <a:p>
          <a:endParaRPr lang="en-US"/>
        </a:p>
      </dgm:t>
    </dgm:pt>
    <dgm:pt modelId="{6FBC7D55-AF52-4105-A1E3-FE73200DE7C7}" type="pres">
      <dgm:prSet presAssocID="{6733D92F-F868-4B15-A4C9-0AC1C796C280}" presName="spacerL" presStyleCnt="0"/>
      <dgm:spPr/>
    </dgm:pt>
    <dgm:pt modelId="{D837CF75-E82A-498E-8D2E-D8CB30E00380}" type="pres">
      <dgm:prSet presAssocID="{6733D92F-F868-4B15-A4C9-0AC1C796C280}" presName="sibTrans" presStyleLbl="sibTrans2D1" presStyleIdx="0" presStyleCnt="2"/>
      <dgm:spPr>
        <a:prstGeom prst="mathMinus">
          <a:avLst/>
        </a:prstGeom>
      </dgm:spPr>
      <dgm:t>
        <a:bodyPr/>
        <a:lstStyle/>
        <a:p>
          <a:endParaRPr lang="en-US"/>
        </a:p>
      </dgm:t>
    </dgm:pt>
    <dgm:pt modelId="{0CCB2714-D3E3-491E-85B7-43362EDBB912}" type="pres">
      <dgm:prSet presAssocID="{6733D92F-F868-4B15-A4C9-0AC1C796C280}" presName="spacerR" presStyleCnt="0"/>
      <dgm:spPr/>
    </dgm:pt>
    <dgm:pt modelId="{3EB14109-2B4F-4486-AF9B-6550C4119EE6}" type="pres">
      <dgm:prSet presAssocID="{78A194D2-2767-46CE-9606-7AD0FE5C88F4}" presName="node" presStyleLbl="node1" presStyleIdx="1" presStyleCnt="3">
        <dgm:presLayoutVars>
          <dgm:bulletEnabled val="1"/>
        </dgm:presLayoutVars>
      </dgm:prSet>
      <dgm:spPr/>
      <dgm:t>
        <a:bodyPr/>
        <a:lstStyle/>
        <a:p>
          <a:endParaRPr lang="en-US"/>
        </a:p>
      </dgm:t>
    </dgm:pt>
    <dgm:pt modelId="{F8EB64BF-93FB-4B46-A07E-249A67340641}" type="pres">
      <dgm:prSet presAssocID="{6A192731-D56B-495F-9B9E-ECB52D72D097}" presName="spacerL" presStyleCnt="0"/>
      <dgm:spPr/>
    </dgm:pt>
    <dgm:pt modelId="{CD60464E-5F1F-4EAA-B798-A76038E9B3B4}" type="pres">
      <dgm:prSet presAssocID="{6A192731-D56B-495F-9B9E-ECB52D72D097}" presName="sibTrans" presStyleLbl="sibTrans2D1" presStyleIdx="1" presStyleCnt="2"/>
      <dgm:spPr/>
      <dgm:t>
        <a:bodyPr/>
        <a:lstStyle/>
        <a:p>
          <a:endParaRPr lang="en-US"/>
        </a:p>
      </dgm:t>
    </dgm:pt>
    <dgm:pt modelId="{B3ED1DC1-07F5-49CE-A197-951A4E691000}" type="pres">
      <dgm:prSet presAssocID="{6A192731-D56B-495F-9B9E-ECB52D72D097}" presName="spacerR" presStyleCnt="0"/>
      <dgm:spPr/>
    </dgm:pt>
    <dgm:pt modelId="{7C45D7C4-72F3-4CB7-A54B-D1D0608EE67A}" type="pres">
      <dgm:prSet presAssocID="{DC2F3435-A858-4478-A88B-819BA49D6208}" presName="node" presStyleLbl="node1" presStyleIdx="2" presStyleCnt="3">
        <dgm:presLayoutVars>
          <dgm:bulletEnabled val="1"/>
        </dgm:presLayoutVars>
      </dgm:prSet>
      <dgm:spPr/>
      <dgm:t>
        <a:bodyPr/>
        <a:lstStyle/>
        <a:p>
          <a:endParaRPr lang="en-US"/>
        </a:p>
      </dgm:t>
    </dgm:pt>
  </dgm:ptLst>
  <dgm:cxnLst>
    <dgm:cxn modelId="{D995FA07-C6D9-439A-BBA3-99D306E9205E}" type="presOf" srcId="{6733D92F-F868-4B15-A4C9-0AC1C796C280}" destId="{D837CF75-E82A-498E-8D2E-D8CB30E00380}" srcOrd="0" destOrd="0" presId="urn:microsoft.com/office/officeart/2005/8/layout/equation1"/>
    <dgm:cxn modelId="{4CCABE0D-0BB2-4264-8EE4-52B44B4E2AFB}" srcId="{AF975B88-AC6A-461E-8214-250A555500ED}" destId="{DC2F3435-A858-4478-A88B-819BA49D6208}" srcOrd="2" destOrd="0" parTransId="{25A71A95-D18D-45CE-BB3C-BE57ABFD562D}" sibTransId="{8CE566FA-1CE3-4445-B493-ADB178DF5E44}"/>
    <dgm:cxn modelId="{969F6805-6150-4438-A452-5F6A53F93D3E}" srcId="{AF975B88-AC6A-461E-8214-250A555500ED}" destId="{78A194D2-2767-46CE-9606-7AD0FE5C88F4}" srcOrd="1" destOrd="0" parTransId="{211F0039-D343-4C26-831B-739B58D9D95C}" sibTransId="{6A192731-D56B-495F-9B9E-ECB52D72D097}"/>
    <dgm:cxn modelId="{C51B33AC-0505-4DB1-BF4D-6411DD703E0E}" srcId="{AF975B88-AC6A-461E-8214-250A555500ED}" destId="{9169DF20-3DA1-4C25-BD5C-4F0A3A625EE1}" srcOrd="0" destOrd="0" parTransId="{7FE2CA05-CC51-41E3-8C46-24FBBACFAD56}" sibTransId="{6733D92F-F868-4B15-A4C9-0AC1C796C280}"/>
    <dgm:cxn modelId="{3A564F2E-B7A2-4786-A030-8966439C35BE}" type="presOf" srcId="{DC2F3435-A858-4478-A88B-819BA49D6208}" destId="{7C45D7C4-72F3-4CB7-A54B-D1D0608EE67A}" srcOrd="0" destOrd="0" presId="urn:microsoft.com/office/officeart/2005/8/layout/equation1"/>
    <dgm:cxn modelId="{364D0C04-CCAF-47A2-BEB8-457F516B1F5A}" type="presOf" srcId="{AF975B88-AC6A-461E-8214-250A555500ED}" destId="{B58964F7-3E86-4D09-9950-EB2793B6E125}" srcOrd="0" destOrd="0" presId="urn:microsoft.com/office/officeart/2005/8/layout/equation1"/>
    <dgm:cxn modelId="{69447087-EB2C-4F2A-AD94-226F3B1DA59A}" type="presOf" srcId="{78A194D2-2767-46CE-9606-7AD0FE5C88F4}" destId="{3EB14109-2B4F-4486-AF9B-6550C4119EE6}" srcOrd="0" destOrd="0" presId="urn:microsoft.com/office/officeart/2005/8/layout/equation1"/>
    <dgm:cxn modelId="{D263C21F-714C-4BEF-B54B-E2C00B238FF1}" type="presOf" srcId="{9169DF20-3DA1-4C25-BD5C-4F0A3A625EE1}" destId="{D7B5DDD7-45BD-4B79-8AE6-ADD5AFF00DF2}" srcOrd="0" destOrd="0" presId="urn:microsoft.com/office/officeart/2005/8/layout/equation1"/>
    <dgm:cxn modelId="{28F69FFB-2343-4BB5-93EC-CB97F7740D11}" type="presOf" srcId="{6A192731-D56B-495F-9B9E-ECB52D72D097}" destId="{CD60464E-5F1F-4EAA-B798-A76038E9B3B4}" srcOrd="0" destOrd="0" presId="urn:microsoft.com/office/officeart/2005/8/layout/equation1"/>
    <dgm:cxn modelId="{CBCF1EF4-7898-4D0D-B9ED-3525FC279452}" type="presParOf" srcId="{B58964F7-3E86-4D09-9950-EB2793B6E125}" destId="{D7B5DDD7-45BD-4B79-8AE6-ADD5AFF00DF2}" srcOrd="0" destOrd="0" presId="urn:microsoft.com/office/officeart/2005/8/layout/equation1"/>
    <dgm:cxn modelId="{16F6212E-0BDA-4CA8-9527-914604613927}" type="presParOf" srcId="{B58964F7-3E86-4D09-9950-EB2793B6E125}" destId="{6FBC7D55-AF52-4105-A1E3-FE73200DE7C7}" srcOrd="1" destOrd="0" presId="urn:microsoft.com/office/officeart/2005/8/layout/equation1"/>
    <dgm:cxn modelId="{74C412B0-EEA2-4AA6-8CDB-EF0F9A651B75}" type="presParOf" srcId="{B58964F7-3E86-4D09-9950-EB2793B6E125}" destId="{D837CF75-E82A-498E-8D2E-D8CB30E00380}" srcOrd="2" destOrd="0" presId="urn:microsoft.com/office/officeart/2005/8/layout/equation1"/>
    <dgm:cxn modelId="{71C33868-FC24-4215-BA3F-AFAC6DD05B90}" type="presParOf" srcId="{B58964F7-3E86-4D09-9950-EB2793B6E125}" destId="{0CCB2714-D3E3-491E-85B7-43362EDBB912}" srcOrd="3" destOrd="0" presId="urn:microsoft.com/office/officeart/2005/8/layout/equation1"/>
    <dgm:cxn modelId="{81647B4A-A484-482D-9521-401042BA0B8A}" type="presParOf" srcId="{B58964F7-3E86-4D09-9950-EB2793B6E125}" destId="{3EB14109-2B4F-4486-AF9B-6550C4119EE6}" srcOrd="4" destOrd="0" presId="urn:microsoft.com/office/officeart/2005/8/layout/equation1"/>
    <dgm:cxn modelId="{B089ED48-FB14-4BA8-B237-FD484A56F813}" type="presParOf" srcId="{B58964F7-3E86-4D09-9950-EB2793B6E125}" destId="{F8EB64BF-93FB-4B46-A07E-249A67340641}" srcOrd="5" destOrd="0" presId="urn:microsoft.com/office/officeart/2005/8/layout/equation1"/>
    <dgm:cxn modelId="{C37A0D6C-39A8-4A1A-B0D6-05D322F17A2A}" type="presParOf" srcId="{B58964F7-3E86-4D09-9950-EB2793B6E125}" destId="{CD60464E-5F1F-4EAA-B798-A76038E9B3B4}" srcOrd="6" destOrd="0" presId="urn:microsoft.com/office/officeart/2005/8/layout/equation1"/>
    <dgm:cxn modelId="{A9F7C98F-4954-4B29-ABEB-C1E92DA4D171}" type="presParOf" srcId="{B58964F7-3E86-4D09-9950-EB2793B6E125}" destId="{B3ED1DC1-07F5-49CE-A197-951A4E691000}" srcOrd="7" destOrd="0" presId="urn:microsoft.com/office/officeart/2005/8/layout/equation1"/>
    <dgm:cxn modelId="{7FCA577E-E7D3-44CA-AC96-D400A5129A0A}" type="presParOf" srcId="{B58964F7-3E86-4D09-9950-EB2793B6E125}" destId="{7C45D7C4-72F3-4CB7-A54B-D1D0608EE67A}" srcOrd="8" destOrd="0" presId="urn:microsoft.com/office/officeart/2005/8/layout/equation1"/>
  </dgm:cxnLst>
  <dgm:bg>
    <a:solidFill>
      <a:schemeClr val="bg1">
        <a:lumMod val="75000"/>
      </a:schemeClr>
    </a:solidFill>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FBD65F-D525-441C-8E38-9F568DBB3037}"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80266711-2015-46A6-9FAF-375363027332}">
      <dgm:prSet phldrT="[Text]"/>
      <dgm:spPr>
        <a:solidFill>
          <a:srgbClr val="008000"/>
        </a:solidFill>
      </dgm:spPr>
      <dgm:t>
        <a:bodyPr/>
        <a:lstStyle/>
        <a:p>
          <a:r>
            <a:rPr lang="en-US" dirty="0" smtClean="0"/>
            <a:t>Set up a realistic budget</a:t>
          </a:r>
          <a:endParaRPr lang="en-US" dirty="0"/>
        </a:p>
      </dgm:t>
    </dgm:pt>
    <dgm:pt modelId="{2C38D4BE-A5CB-4C18-964D-562821DC08D2}" type="parTrans" cxnId="{DFD3139F-0A4E-4ACA-8F51-DEA241D694B5}">
      <dgm:prSet/>
      <dgm:spPr/>
      <dgm:t>
        <a:bodyPr/>
        <a:lstStyle/>
        <a:p>
          <a:endParaRPr lang="en-US"/>
        </a:p>
      </dgm:t>
    </dgm:pt>
    <dgm:pt modelId="{B7BC87FA-4372-4569-8B6C-173E6477ED83}" type="sibTrans" cxnId="{DFD3139F-0A4E-4ACA-8F51-DEA241D694B5}">
      <dgm:prSet/>
      <dgm:spPr/>
      <dgm:t>
        <a:bodyPr/>
        <a:lstStyle/>
        <a:p>
          <a:endParaRPr lang="en-US"/>
        </a:p>
      </dgm:t>
    </dgm:pt>
    <dgm:pt modelId="{611F15BB-F99E-47C6-8947-0DBFF42FB875}">
      <dgm:prSet phldrT="[Text]"/>
      <dgm:spPr>
        <a:solidFill>
          <a:schemeClr val="accent2">
            <a:lumMod val="75000"/>
          </a:schemeClr>
        </a:solidFill>
      </dgm:spPr>
      <dgm:t>
        <a:bodyPr/>
        <a:lstStyle/>
        <a:p>
          <a:r>
            <a:rPr lang="en-US" dirty="0" smtClean="0"/>
            <a:t>Open a checking or savings account</a:t>
          </a:r>
          <a:endParaRPr lang="en-US" dirty="0"/>
        </a:p>
      </dgm:t>
    </dgm:pt>
    <dgm:pt modelId="{5F1AE45A-6A8F-4798-A198-45690860A173}" type="parTrans" cxnId="{BA295902-37BC-43C4-B97D-3AB3B52E2C66}">
      <dgm:prSet/>
      <dgm:spPr/>
      <dgm:t>
        <a:bodyPr/>
        <a:lstStyle/>
        <a:p>
          <a:endParaRPr lang="en-US"/>
        </a:p>
      </dgm:t>
    </dgm:pt>
    <dgm:pt modelId="{D4B96ACF-4571-4184-B7DA-84949C9DC215}" type="sibTrans" cxnId="{BA295902-37BC-43C4-B97D-3AB3B52E2C66}">
      <dgm:prSet/>
      <dgm:spPr/>
      <dgm:t>
        <a:bodyPr/>
        <a:lstStyle/>
        <a:p>
          <a:endParaRPr lang="en-US"/>
        </a:p>
      </dgm:t>
    </dgm:pt>
    <dgm:pt modelId="{134FB667-4F58-41D2-94AF-A2E5B49CF1BC}">
      <dgm:prSet phldrT="[Text]"/>
      <dgm:spPr>
        <a:solidFill>
          <a:srgbClr val="0070C0"/>
        </a:solidFill>
      </dgm:spPr>
      <dgm:t>
        <a:bodyPr/>
        <a:lstStyle/>
        <a:p>
          <a:r>
            <a:rPr lang="en-US" dirty="0" smtClean="0"/>
            <a:t>Evaluate options for credit</a:t>
          </a:r>
          <a:endParaRPr lang="en-US" dirty="0"/>
        </a:p>
      </dgm:t>
    </dgm:pt>
    <dgm:pt modelId="{26E7DFE9-B6AD-4211-BF4E-B34EE6F990B5}" type="parTrans" cxnId="{3F4AA328-447C-4850-BF44-5A1A070BD885}">
      <dgm:prSet/>
      <dgm:spPr/>
      <dgm:t>
        <a:bodyPr/>
        <a:lstStyle/>
        <a:p>
          <a:endParaRPr lang="en-US"/>
        </a:p>
      </dgm:t>
    </dgm:pt>
    <dgm:pt modelId="{316E06EC-252C-4D6B-B8F9-AC28B9469058}" type="sibTrans" cxnId="{3F4AA328-447C-4850-BF44-5A1A070BD885}">
      <dgm:prSet/>
      <dgm:spPr/>
      <dgm:t>
        <a:bodyPr/>
        <a:lstStyle/>
        <a:p>
          <a:endParaRPr lang="en-US"/>
        </a:p>
      </dgm:t>
    </dgm:pt>
    <dgm:pt modelId="{03B5D18C-2A67-4306-9CD2-6D5A72D552AC}" type="pres">
      <dgm:prSet presAssocID="{11FBD65F-D525-441C-8E38-9F568DBB3037}" presName="Name0" presStyleCnt="0">
        <dgm:presLayoutVars>
          <dgm:dir/>
          <dgm:resizeHandles val="exact"/>
        </dgm:presLayoutVars>
      </dgm:prSet>
      <dgm:spPr/>
      <dgm:t>
        <a:bodyPr/>
        <a:lstStyle/>
        <a:p>
          <a:endParaRPr lang="en-US"/>
        </a:p>
      </dgm:t>
    </dgm:pt>
    <dgm:pt modelId="{D5235E87-354B-49A4-B7EC-DA93AF38515F}" type="pres">
      <dgm:prSet presAssocID="{80266711-2015-46A6-9FAF-375363027332}" presName="node" presStyleLbl="node1" presStyleIdx="0" presStyleCnt="3">
        <dgm:presLayoutVars>
          <dgm:bulletEnabled val="1"/>
        </dgm:presLayoutVars>
      </dgm:prSet>
      <dgm:spPr/>
      <dgm:t>
        <a:bodyPr/>
        <a:lstStyle/>
        <a:p>
          <a:endParaRPr lang="en-US"/>
        </a:p>
      </dgm:t>
    </dgm:pt>
    <dgm:pt modelId="{15175118-BCCB-44A7-901A-FD52294EE498}" type="pres">
      <dgm:prSet presAssocID="{B7BC87FA-4372-4569-8B6C-173E6477ED83}" presName="sibTrans" presStyleCnt="0"/>
      <dgm:spPr/>
    </dgm:pt>
    <dgm:pt modelId="{784F7DF8-6135-4E32-982C-340EA2507608}" type="pres">
      <dgm:prSet presAssocID="{611F15BB-F99E-47C6-8947-0DBFF42FB875}" presName="node" presStyleLbl="node1" presStyleIdx="1" presStyleCnt="3">
        <dgm:presLayoutVars>
          <dgm:bulletEnabled val="1"/>
        </dgm:presLayoutVars>
      </dgm:prSet>
      <dgm:spPr/>
      <dgm:t>
        <a:bodyPr/>
        <a:lstStyle/>
        <a:p>
          <a:endParaRPr lang="en-US"/>
        </a:p>
      </dgm:t>
    </dgm:pt>
    <dgm:pt modelId="{2BD16971-168C-4EEC-AACB-118DC649DDAB}" type="pres">
      <dgm:prSet presAssocID="{D4B96ACF-4571-4184-B7DA-84949C9DC215}" presName="sibTrans" presStyleCnt="0"/>
      <dgm:spPr/>
    </dgm:pt>
    <dgm:pt modelId="{09010433-4FE8-4D65-95C0-5AC897972C4C}" type="pres">
      <dgm:prSet presAssocID="{134FB667-4F58-41D2-94AF-A2E5B49CF1BC}" presName="node" presStyleLbl="node1" presStyleIdx="2" presStyleCnt="3">
        <dgm:presLayoutVars>
          <dgm:bulletEnabled val="1"/>
        </dgm:presLayoutVars>
      </dgm:prSet>
      <dgm:spPr/>
      <dgm:t>
        <a:bodyPr/>
        <a:lstStyle/>
        <a:p>
          <a:endParaRPr lang="en-US"/>
        </a:p>
      </dgm:t>
    </dgm:pt>
  </dgm:ptLst>
  <dgm:cxnLst>
    <dgm:cxn modelId="{B35C7ECE-F0A0-4FF8-9676-FA84BD2D3CA5}" type="presOf" srcId="{11FBD65F-D525-441C-8E38-9F568DBB3037}" destId="{03B5D18C-2A67-4306-9CD2-6D5A72D552AC}" srcOrd="0" destOrd="0" presId="urn:microsoft.com/office/officeart/2005/8/layout/hList6"/>
    <dgm:cxn modelId="{AD04D336-7E00-43EB-8E0E-1F9F3F6CBB11}" type="presOf" srcId="{134FB667-4F58-41D2-94AF-A2E5B49CF1BC}" destId="{09010433-4FE8-4D65-95C0-5AC897972C4C}" srcOrd="0" destOrd="0" presId="urn:microsoft.com/office/officeart/2005/8/layout/hList6"/>
    <dgm:cxn modelId="{BA295902-37BC-43C4-B97D-3AB3B52E2C66}" srcId="{11FBD65F-D525-441C-8E38-9F568DBB3037}" destId="{611F15BB-F99E-47C6-8947-0DBFF42FB875}" srcOrd="1" destOrd="0" parTransId="{5F1AE45A-6A8F-4798-A198-45690860A173}" sibTransId="{D4B96ACF-4571-4184-B7DA-84949C9DC215}"/>
    <dgm:cxn modelId="{6A1E7ADA-5FEC-4C43-87A8-A07219AC5C4A}" type="presOf" srcId="{611F15BB-F99E-47C6-8947-0DBFF42FB875}" destId="{784F7DF8-6135-4E32-982C-340EA2507608}" srcOrd="0" destOrd="0" presId="urn:microsoft.com/office/officeart/2005/8/layout/hList6"/>
    <dgm:cxn modelId="{3F4AA328-447C-4850-BF44-5A1A070BD885}" srcId="{11FBD65F-D525-441C-8E38-9F568DBB3037}" destId="{134FB667-4F58-41D2-94AF-A2E5B49CF1BC}" srcOrd="2" destOrd="0" parTransId="{26E7DFE9-B6AD-4211-BF4E-B34EE6F990B5}" sibTransId="{316E06EC-252C-4D6B-B8F9-AC28B9469058}"/>
    <dgm:cxn modelId="{DFD3139F-0A4E-4ACA-8F51-DEA241D694B5}" srcId="{11FBD65F-D525-441C-8E38-9F568DBB3037}" destId="{80266711-2015-46A6-9FAF-375363027332}" srcOrd="0" destOrd="0" parTransId="{2C38D4BE-A5CB-4C18-964D-562821DC08D2}" sibTransId="{B7BC87FA-4372-4569-8B6C-173E6477ED83}"/>
    <dgm:cxn modelId="{CEA0A2E4-438C-4F6C-91AF-1ADFB15666B4}" type="presOf" srcId="{80266711-2015-46A6-9FAF-375363027332}" destId="{D5235E87-354B-49A4-B7EC-DA93AF38515F}" srcOrd="0" destOrd="0" presId="urn:microsoft.com/office/officeart/2005/8/layout/hList6"/>
    <dgm:cxn modelId="{705CBEDE-5E5F-48A1-8962-8B616304A31B}" type="presParOf" srcId="{03B5D18C-2A67-4306-9CD2-6D5A72D552AC}" destId="{D5235E87-354B-49A4-B7EC-DA93AF38515F}" srcOrd="0" destOrd="0" presId="urn:microsoft.com/office/officeart/2005/8/layout/hList6"/>
    <dgm:cxn modelId="{5A332C94-68F5-42F5-9151-6F037F9F2E70}" type="presParOf" srcId="{03B5D18C-2A67-4306-9CD2-6D5A72D552AC}" destId="{15175118-BCCB-44A7-901A-FD52294EE498}" srcOrd="1" destOrd="0" presId="urn:microsoft.com/office/officeart/2005/8/layout/hList6"/>
    <dgm:cxn modelId="{CACAAAAF-4806-410D-8C34-3C0943140241}" type="presParOf" srcId="{03B5D18C-2A67-4306-9CD2-6D5A72D552AC}" destId="{784F7DF8-6135-4E32-982C-340EA2507608}" srcOrd="2" destOrd="0" presId="urn:microsoft.com/office/officeart/2005/8/layout/hList6"/>
    <dgm:cxn modelId="{7CEF6506-FCF6-4947-AF5F-A246C38DD8B1}" type="presParOf" srcId="{03B5D18C-2A67-4306-9CD2-6D5A72D552AC}" destId="{2BD16971-168C-4EEC-AACB-118DC649DDAB}" srcOrd="3" destOrd="0" presId="urn:microsoft.com/office/officeart/2005/8/layout/hList6"/>
    <dgm:cxn modelId="{E3FF59F6-E670-46AA-B6F9-435E439E190B}" type="presParOf" srcId="{03B5D18C-2A67-4306-9CD2-6D5A72D552AC}" destId="{09010433-4FE8-4D65-95C0-5AC897972C4C}"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E23005-CBAD-4438-A95A-491CEF6B283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01B7552-311B-4CB2-A8F6-61B95C822A33}">
      <dgm:prSet phldrT="[Text]"/>
      <dgm:spPr>
        <a:solidFill>
          <a:schemeClr val="accent6">
            <a:lumMod val="75000"/>
          </a:schemeClr>
        </a:solidFill>
      </dgm:spPr>
      <dgm:t>
        <a:bodyPr/>
        <a:lstStyle/>
        <a:p>
          <a:r>
            <a:rPr lang="en-US" dirty="0" smtClean="0"/>
            <a:t>Creditors &amp; Financial Institutions</a:t>
          </a:r>
          <a:endParaRPr lang="en-US" dirty="0"/>
        </a:p>
      </dgm:t>
    </dgm:pt>
    <dgm:pt modelId="{8FC3D3A5-B64C-45F4-B325-B4D182D3021D}" type="parTrans" cxnId="{DE7E525A-4ACD-402A-B1DD-60A9C3FD6C44}">
      <dgm:prSet/>
      <dgm:spPr/>
      <dgm:t>
        <a:bodyPr/>
        <a:lstStyle/>
        <a:p>
          <a:endParaRPr lang="en-US"/>
        </a:p>
      </dgm:t>
    </dgm:pt>
    <dgm:pt modelId="{E180F838-61D2-4C92-8A7B-F03D608906C2}" type="sibTrans" cxnId="{DE7E525A-4ACD-402A-B1DD-60A9C3FD6C44}">
      <dgm:prSet/>
      <dgm:spPr/>
      <dgm:t>
        <a:bodyPr/>
        <a:lstStyle/>
        <a:p>
          <a:endParaRPr lang="en-US" dirty="0"/>
        </a:p>
      </dgm:t>
    </dgm:pt>
    <dgm:pt modelId="{E4E6343B-EBD3-499F-9B60-EFFACA18BB13}">
      <dgm:prSet phldrT="[Text]"/>
      <dgm:spPr>
        <a:solidFill>
          <a:srgbClr val="C00000"/>
        </a:solidFill>
      </dgm:spPr>
      <dgm:t>
        <a:bodyPr/>
        <a:lstStyle/>
        <a:p>
          <a:r>
            <a:rPr lang="en-US" dirty="0" smtClean="0"/>
            <a:t>Law Enforcement</a:t>
          </a:r>
          <a:endParaRPr lang="en-US" dirty="0"/>
        </a:p>
      </dgm:t>
    </dgm:pt>
    <dgm:pt modelId="{0CB33B29-AD1E-4D5B-9018-E92562D935E8}" type="parTrans" cxnId="{CF44D0CA-FBB3-49F9-86E0-5CA888532581}">
      <dgm:prSet/>
      <dgm:spPr/>
      <dgm:t>
        <a:bodyPr/>
        <a:lstStyle/>
        <a:p>
          <a:endParaRPr lang="en-US"/>
        </a:p>
      </dgm:t>
    </dgm:pt>
    <dgm:pt modelId="{71A82E89-B647-4920-BF33-B8B46A92B54D}" type="sibTrans" cxnId="{CF44D0CA-FBB3-49F9-86E0-5CA888532581}">
      <dgm:prSet/>
      <dgm:spPr/>
      <dgm:t>
        <a:bodyPr/>
        <a:lstStyle/>
        <a:p>
          <a:endParaRPr lang="en-US" dirty="0"/>
        </a:p>
      </dgm:t>
    </dgm:pt>
    <dgm:pt modelId="{06DB563D-74B7-49E0-93E0-1E8786BC27B4}">
      <dgm:prSet phldrT="[Text]"/>
      <dgm:spPr>
        <a:solidFill>
          <a:srgbClr val="008000"/>
        </a:solidFill>
      </dgm:spPr>
      <dgm:t>
        <a:bodyPr/>
        <a:lstStyle/>
        <a:p>
          <a:r>
            <a:rPr lang="en-US" dirty="0" smtClean="0"/>
            <a:t>Federal Trade Commission</a:t>
          </a:r>
          <a:endParaRPr lang="en-US" dirty="0"/>
        </a:p>
      </dgm:t>
    </dgm:pt>
    <dgm:pt modelId="{87DE5021-EDAD-4975-B816-09793C2C34AB}" type="parTrans" cxnId="{A975506B-E000-4790-91A2-1920A015FF81}">
      <dgm:prSet/>
      <dgm:spPr/>
      <dgm:t>
        <a:bodyPr/>
        <a:lstStyle/>
        <a:p>
          <a:endParaRPr lang="en-US"/>
        </a:p>
      </dgm:t>
    </dgm:pt>
    <dgm:pt modelId="{0873CEC3-5E82-44F7-AB33-39085E89CBE5}" type="sibTrans" cxnId="{A975506B-E000-4790-91A2-1920A015FF81}">
      <dgm:prSet/>
      <dgm:spPr/>
      <dgm:t>
        <a:bodyPr/>
        <a:lstStyle/>
        <a:p>
          <a:endParaRPr lang="en-US" dirty="0"/>
        </a:p>
      </dgm:t>
    </dgm:pt>
    <dgm:pt modelId="{7A1BC04B-B850-40F6-AC13-367F1E34FBBD}">
      <dgm:prSet/>
      <dgm:spPr>
        <a:solidFill>
          <a:schemeClr val="tx1">
            <a:lumMod val="50000"/>
            <a:lumOff val="50000"/>
          </a:schemeClr>
        </a:solidFill>
      </dgm:spPr>
      <dgm:t>
        <a:bodyPr/>
        <a:lstStyle/>
        <a:p>
          <a:r>
            <a:rPr lang="en-US" dirty="0" smtClean="0"/>
            <a:t>DMV (for driver’s license)</a:t>
          </a:r>
          <a:endParaRPr lang="en-US" dirty="0"/>
        </a:p>
      </dgm:t>
    </dgm:pt>
    <dgm:pt modelId="{819EA01C-D000-49FA-ABAA-E5ED58C4FBFE}" type="parTrans" cxnId="{92A43E7C-D633-4CCE-BEA1-A0CB4849DF58}">
      <dgm:prSet/>
      <dgm:spPr/>
      <dgm:t>
        <a:bodyPr/>
        <a:lstStyle/>
        <a:p>
          <a:endParaRPr lang="en-US"/>
        </a:p>
      </dgm:t>
    </dgm:pt>
    <dgm:pt modelId="{50F86BF4-E637-40A2-B43D-1AB28A32E3CC}" type="sibTrans" cxnId="{92A43E7C-D633-4CCE-BEA1-A0CB4849DF58}">
      <dgm:prSet/>
      <dgm:spPr/>
      <dgm:t>
        <a:bodyPr/>
        <a:lstStyle/>
        <a:p>
          <a:endParaRPr lang="en-US" dirty="0"/>
        </a:p>
      </dgm:t>
    </dgm:pt>
    <dgm:pt modelId="{08F6C531-A7CA-4C68-BFC8-135DEDA97E3E}">
      <dgm:prSet/>
      <dgm:spPr>
        <a:solidFill>
          <a:srgbClr val="800080"/>
        </a:solidFill>
      </dgm:spPr>
      <dgm:t>
        <a:bodyPr/>
        <a:lstStyle/>
        <a:p>
          <a:r>
            <a:rPr lang="en-US" dirty="0" smtClean="0"/>
            <a:t>SSA (for Social Security Card)</a:t>
          </a:r>
          <a:endParaRPr lang="en-US" dirty="0"/>
        </a:p>
      </dgm:t>
    </dgm:pt>
    <dgm:pt modelId="{27592473-80FD-4F40-AF01-E9382A8BF16E}" type="parTrans" cxnId="{799CF08F-C9E7-4D5F-94AC-4856A95DA962}">
      <dgm:prSet/>
      <dgm:spPr/>
      <dgm:t>
        <a:bodyPr/>
        <a:lstStyle/>
        <a:p>
          <a:endParaRPr lang="en-US"/>
        </a:p>
      </dgm:t>
    </dgm:pt>
    <dgm:pt modelId="{DD30C84D-55DC-46D7-8017-4BE9E602DBE4}" type="sibTrans" cxnId="{799CF08F-C9E7-4D5F-94AC-4856A95DA962}">
      <dgm:prSet/>
      <dgm:spPr/>
      <dgm:t>
        <a:bodyPr/>
        <a:lstStyle/>
        <a:p>
          <a:endParaRPr lang="en-US"/>
        </a:p>
      </dgm:t>
    </dgm:pt>
    <dgm:pt modelId="{E16467B1-699F-4189-B8D5-9EDCD6B3B817}" type="pres">
      <dgm:prSet presAssocID="{61E23005-CBAD-4438-A95A-491CEF6B2831}" presName="outerComposite" presStyleCnt="0">
        <dgm:presLayoutVars>
          <dgm:chMax val="5"/>
          <dgm:dir/>
          <dgm:resizeHandles val="exact"/>
        </dgm:presLayoutVars>
      </dgm:prSet>
      <dgm:spPr/>
      <dgm:t>
        <a:bodyPr/>
        <a:lstStyle/>
        <a:p>
          <a:endParaRPr lang="en-US"/>
        </a:p>
      </dgm:t>
    </dgm:pt>
    <dgm:pt modelId="{81B4787B-BF90-4CC8-889E-D9518348E929}" type="pres">
      <dgm:prSet presAssocID="{61E23005-CBAD-4438-A95A-491CEF6B2831}" presName="dummyMaxCanvas" presStyleCnt="0">
        <dgm:presLayoutVars/>
      </dgm:prSet>
      <dgm:spPr/>
    </dgm:pt>
    <dgm:pt modelId="{FF95C682-179D-49F6-8D3E-8ACD0961A19C}" type="pres">
      <dgm:prSet presAssocID="{61E23005-CBAD-4438-A95A-491CEF6B2831}" presName="FiveNodes_1" presStyleLbl="node1" presStyleIdx="0" presStyleCnt="5">
        <dgm:presLayoutVars>
          <dgm:bulletEnabled val="1"/>
        </dgm:presLayoutVars>
      </dgm:prSet>
      <dgm:spPr/>
      <dgm:t>
        <a:bodyPr/>
        <a:lstStyle/>
        <a:p>
          <a:endParaRPr lang="en-US"/>
        </a:p>
      </dgm:t>
    </dgm:pt>
    <dgm:pt modelId="{4D0E6E02-6EB1-4657-8CF0-BBC7C6425AD2}" type="pres">
      <dgm:prSet presAssocID="{61E23005-CBAD-4438-A95A-491CEF6B2831}" presName="FiveNodes_2" presStyleLbl="node1" presStyleIdx="1" presStyleCnt="5">
        <dgm:presLayoutVars>
          <dgm:bulletEnabled val="1"/>
        </dgm:presLayoutVars>
      </dgm:prSet>
      <dgm:spPr/>
      <dgm:t>
        <a:bodyPr/>
        <a:lstStyle/>
        <a:p>
          <a:endParaRPr lang="en-US"/>
        </a:p>
      </dgm:t>
    </dgm:pt>
    <dgm:pt modelId="{EE49F46C-3E3B-48EA-9E3C-DA2073CBA2B1}" type="pres">
      <dgm:prSet presAssocID="{61E23005-CBAD-4438-A95A-491CEF6B2831}" presName="FiveNodes_3" presStyleLbl="node1" presStyleIdx="2" presStyleCnt="5">
        <dgm:presLayoutVars>
          <dgm:bulletEnabled val="1"/>
        </dgm:presLayoutVars>
      </dgm:prSet>
      <dgm:spPr/>
      <dgm:t>
        <a:bodyPr/>
        <a:lstStyle/>
        <a:p>
          <a:endParaRPr lang="en-US"/>
        </a:p>
      </dgm:t>
    </dgm:pt>
    <dgm:pt modelId="{F1D9921E-4A7D-4D83-B071-30FFE8EBE8AF}" type="pres">
      <dgm:prSet presAssocID="{61E23005-CBAD-4438-A95A-491CEF6B2831}" presName="FiveNodes_4" presStyleLbl="node1" presStyleIdx="3" presStyleCnt="5">
        <dgm:presLayoutVars>
          <dgm:bulletEnabled val="1"/>
        </dgm:presLayoutVars>
      </dgm:prSet>
      <dgm:spPr/>
      <dgm:t>
        <a:bodyPr/>
        <a:lstStyle/>
        <a:p>
          <a:endParaRPr lang="en-US"/>
        </a:p>
      </dgm:t>
    </dgm:pt>
    <dgm:pt modelId="{6FA08B85-8010-4066-AC6A-2A9745629FB4}" type="pres">
      <dgm:prSet presAssocID="{61E23005-CBAD-4438-A95A-491CEF6B2831}" presName="FiveNodes_5" presStyleLbl="node1" presStyleIdx="4" presStyleCnt="5">
        <dgm:presLayoutVars>
          <dgm:bulletEnabled val="1"/>
        </dgm:presLayoutVars>
      </dgm:prSet>
      <dgm:spPr/>
      <dgm:t>
        <a:bodyPr/>
        <a:lstStyle/>
        <a:p>
          <a:endParaRPr lang="en-US"/>
        </a:p>
      </dgm:t>
    </dgm:pt>
    <dgm:pt modelId="{AB2DA0BB-0D68-4866-B70A-804F4CB0C2BB}" type="pres">
      <dgm:prSet presAssocID="{61E23005-CBAD-4438-A95A-491CEF6B2831}" presName="FiveConn_1-2" presStyleLbl="fgAccFollowNode1" presStyleIdx="0" presStyleCnt="4">
        <dgm:presLayoutVars>
          <dgm:bulletEnabled val="1"/>
        </dgm:presLayoutVars>
      </dgm:prSet>
      <dgm:spPr/>
      <dgm:t>
        <a:bodyPr/>
        <a:lstStyle/>
        <a:p>
          <a:endParaRPr lang="en-US"/>
        </a:p>
      </dgm:t>
    </dgm:pt>
    <dgm:pt modelId="{E164D26B-1643-4D58-B30A-A72ED6288775}" type="pres">
      <dgm:prSet presAssocID="{61E23005-CBAD-4438-A95A-491CEF6B2831}" presName="FiveConn_2-3" presStyleLbl="fgAccFollowNode1" presStyleIdx="1" presStyleCnt="4">
        <dgm:presLayoutVars>
          <dgm:bulletEnabled val="1"/>
        </dgm:presLayoutVars>
      </dgm:prSet>
      <dgm:spPr/>
      <dgm:t>
        <a:bodyPr/>
        <a:lstStyle/>
        <a:p>
          <a:endParaRPr lang="en-US"/>
        </a:p>
      </dgm:t>
    </dgm:pt>
    <dgm:pt modelId="{0AF61008-C573-4148-A492-87C564360566}" type="pres">
      <dgm:prSet presAssocID="{61E23005-CBAD-4438-A95A-491CEF6B2831}" presName="FiveConn_3-4" presStyleLbl="fgAccFollowNode1" presStyleIdx="2" presStyleCnt="4">
        <dgm:presLayoutVars>
          <dgm:bulletEnabled val="1"/>
        </dgm:presLayoutVars>
      </dgm:prSet>
      <dgm:spPr/>
      <dgm:t>
        <a:bodyPr/>
        <a:lstStyle/>
        <a:p>
          <a:endParaRPr lang="en-US"/>
        </a:p>
      </dgm:t>
    </dgm:pt>
    <dgm:pt modelId="{E4743B5A-C555-4E16-A444-CC6D8524B0FE}" type="pres">
      <dgm:prSet presAssocID="{61E23005-CBAD-4438-A95A-491CEF6B2831}" presName="FiveConn_4-5" presStyleLbl="fgAccFollowNode1" presStyleIdx="3" presStyleCnt="4">
        <dgm:presLayoutVars>
          <dgm:bulletEnabled val="1"/>
        </dgm:presLayoutVars>
      </dgm:prSet>
      <dgm:spPr/>
      <dgm:t>
        <a:bodyPr/>
        <a:lstStyle/>
        <a:p>
          <a:endParaRPr lang="en-US"/>
        </a:p>
      </dgm:t>
    </dgm:pt>
    <dgm:pt modelId="{28D31F14-7A7E-4406-8815-0FDA17B642A4}" type="pres">
      <dgm:prSet presAssocID="{61E23005-CBAD-4438-A95A-491CEF6B2831}" presName="FiveNodes_1_text" presStyleLbl="node1" presStyleIdx="4" presStyleCnt="5">
        <dgm:presLayoutVars>
          <dgm:bulletEnabled val="1"/>
        </dgm:presLayoutVars>
      </dgm:prSet>
      <dgm:spPr/>
      <dgm:t>
        <a:bodyPr/>
        <a:lstStyle/>
        <a:p>
          <a:endParaRPr lang="en-US"/>
        </a:p>
      </dgm:t>
    </dgm:pt>
    <dgm:pt modelId="{29F879DD-CB0B-4787-A9A2-3D7896FF53D4}" type="pres">
      <dgm:prSet presAssocID="{61E23005-CBAD-4438-A95A-491CEF6B2831}" presName="FiveNodes_2_text" presStyleLbl="node1" presStyleIdx="4" presStyleCnt="5">
        <dgm:presLayoutVars>
          <dgm:bulletEnabled val="1"/>
        </dgm:presLayoutVars>
      </dgm:prSet>
      <dgm:spPr/>
      <dgm:t>
        <a:bodyPr/>
        <a:lstStyle/>
        <a:p>
          <a:endParaRPr lang="en-US"/>
        </a:p>
      </dgm:t>
    </dgm:pt>
    <dgm:pt modelId="{95FB0F09-02DD-4C8B-9855-E690BBE2AFD8}" type="pres">
      <dgm:prSet presAssocID="{61E23005-CBAD-4438-A95A-491CEF6B2831}" presName="FiveNodes_3_text" presStyleLbl="node1" presStyleIdx="4" presStyleCnt="5">
        <dgm:presLayoutVars>
          <dgm:bulletEnabled val="1"/>
        </dgm:presLayoutVars>
      </dgm:prSet>
      <dgm:spPr/>
      <dgm:t>
        <a:bodyPr/>
        <a:lstStyle/>
        <a:p>
          <a:endParaRPr lang="en-US"/>
        </a:p>
      </dgm:t>
    </dgm:pt>
    <dgm:pt modelId="{98177E34-C963-498E-87C4-71FE2FAE5652}" type="pres">
      <dgm:prSet presAssocID="{61E23005-CBAD-4438-A95A-491CEF6B2831}" presName="FiveNodes_4_text" presStyleLbl="node1" presStyleIdx="4" presStyleCnt="5">
        <dgm:presLayoutVars>
          <dgm:bulletEnabled val="1"/>
        </dgm:presLayoutVars>
      </dgm:prSet>
      <dgm:spPr/>
      <dgm:t>
        <a:bodyPr/>
        <a:lstStyle/>
        <a:p>
          <a:endParaRPr lang="en-US"/>
        </a:p>
      </dgm:t>
    </dgm:pt>
    <dgm:pt modelId="{5384FAB0-238E-455F-A2F2-B99C3C552469}" type="pres">
      <dgm:prSet presAssocID="{61E23005-CBAD-4438-A95A-491CEF6B2831}" presName="FiveNodes_5_text" presStyleLbl="node1" presStyleIdx="4" presStyleCnt="5">
        <dgm:presLayoutVars>
          <dgm:bulletEnabled val="1"/>
        </dgm:presLayoutVars>
      </dgm:prSet>
      <dgm:spPr/>
      <dgm:t>
        <a:bodyPr/>
        <a:lstStyle/>
        <a:p>
          <a:endParaRPr lang="en-US"/>
        </a:p>
      </dgm:t>
    </dgm:pt>
  </dgm:ptLst>
  <dgm:cxnLst>
    <dgm:cxn modelId="{92A43E7C-D633-4CCE-BEA1-A0CB4849DF58}" srcId="{61E23005-CBAD-4438-A95A-491CEF6B2831}" destId="{7A1BC04B-B850-40F6-AC13-367F1E34FBBD}" srcOrd="3" destOrd="0" parTransId="{819EA01C-D000-49FA-ABAA-E5ED58C4FBFE}" sibTransId="{50F86BF4-E637-40A2-B43D-1AB28A32E3CC}"/>
    <dgm:cxn modelId="{799CF08F-C9E7-4D5F-94AC-4856A95DA962}" srcId="{61E23005-CBAD-4438-A95A-491CEF6B2831}" destId="{08F6C531-A7CA-4C68-BFC8-135DEDA97E3E}" srcOrd="4" destOrd="0" parTransId="{27592473-80FD-4F40-AF01-E9382A8BF16E}" sibTransId="{DD30C84D-55DC-46D7-8017-4BE9E602DBE4}"/>
    <dgm:cxn modelId="{37077509-5C0A-4015-9D23-4F7B334910CA}" type="presOf" srcId="{101B7552-311B-4CB2-A8F6-61B95C822A33}" destId="{FF95C682-179D-49F6-8D3E-8ACD0961A19C}" srcOrd="0" destOrd="0" presId="urn:microsoft.com/office/officeart/2005/8/layout/vProcess5"/>
    <dgm:cxn modelId="{A975506B-E000-4790-91A2-1920A015FF81}" srcId="{61E23005-CBAD-4438-A95A-491CEF6B2831}" destId="{06DB563D-74B7-49E0-93E0-1E8786BC27B4}" srcOrd="2" destOrd="0" parTransId="{87DE5021-EDAD-4975-B816-09793C2C34AB}" sibTransId="{0873CEC3-5E82-44F7-AB33-39085E89CBE5}"/>
    <dgm:cxn modelId="{3EC59BF4-E10C-48FE-8EC5-9C4F9DA0E034}" type="presOf" srcId="{E180F838-61D2-4C92-8A7B-F03D608906C2}" destId="{AB2DA0BB-0D68-4866-B70A-804F4CB0C2BB}" srcOrd="0" destOrd="0" presId="urn:microsoft.com/office/officeart/2005/8/layout/vProcess5"/>
    <dgm:cxn modelId="{E0A2B1B1-38FC-4740-98EA-51F4D2132B03}" type="presOf" srcId="{101B7552-311B-4CB2-A8F6-61B95C822A33}" destId="{28D31F14-7A7E-4406-8815-0FDA17B642A4}" srcOrd="1" destOrd="0" presId="urn:microsoft.com/office/officeart/2005/8/layout/vProcess5"/>
    <dgm:cxn modelId="{E0CA267F-787E-4266-A408-B46120161ED5}" type="presOf" srcId="{0873CEC3-5E82-44F7-AB33-39085E89CBE5}" destId="{0AF61008-C573-4148-A492-87C564360566}" srcOrd="0" destOrd="0" presId="urn:microsoft.com/office/officeart/2005/8/layout/vProcess5"/>
    <dgm:cxn modelId="{591E4ECD-27D7-456E-9FE9-5BA2AC7776D6}" type="presOf" srcId="{71A82E89-B647-4920-BF33-B8B46A92B54D}" destId="{E164D26B-1643-4D58-B30A-A72ED6288775}" srcOrd="0" destOrd="0" presId="urn:microsoft.com/office/officeart/2005/8/layout/vProcess5"/>
    <dgm:cxn modelId="{914CDAED-FAA8-479D-A997-334D5CA55867}" type="presOf" srcId="{7A1BC04B-B850-40F6-AC13-367F1E34FBBD}" destId="{F1D9921E-4A7D-4D83-B071-30FFE8EBE8AF}" srcOrd="0" destOrd="0" presId="urn:microsoft.com/office/officeart/2005/8/layout/vProcess5"/>
    <dgm:cxn modelId="{156CE658-DB51-4CD8-9B12-3ED67016E7F5}" type="presOf" srcId="{61E23005-CBAD-4438-A95A-491CEF6B2831}" destId="{E16467B1-699F-4189-B8D5-9EDCD6B3B817}" srcOrd="0" destOrd="0" presId="urn:microsoft.com/office/officeart/2005/8/layout/vProcess5"/>
    <dgm:cxn modelId="{6625883B-1897-4C42-A094-8C56663BE87F}" type="presOf" srcId="{7A1BC04B-B850-40F6-AC13-367F1E34FBBD}" destId="{98177E34-C963-498E-87C4-71FE2FAE5652}" srcOrd="1" destOrd="0" presId="urn:microsoft.com/office/officeart/2005/8/layout/vProcess5"/>
    <dgm:cxn modelId="{DFA3EA26-AC99-4B05-AC14-341D7085F309}" type="presOf" srcId="{E4E6343B-EBD3-499F-9B60-EFFACA18BB13}" destId="{29F879DD-CB0B-4787-A9A2-3D7896FF53D4}" srcOrd="1" destOrd="0" presId="urn:microsoft.com/office/officeart/2005/8/layout/vProcess5"/>
    <dgm:cxn modelId="{E3A50247-3DEE-47F8-9426-CB4B7752A802}" type="presOf" srcId="{08F6C531-A7CA-4C68-BFC8-135DEDA97E3E}" destId="{5384FAB0-238E-455F-A2F2-B99C3C552469}" srcOrd="1" destOrd="0" presId="urn:microsoft.com/office/officeart/2005/8/layout/vProcess5"/>
    <dgm:cxn modelId="{58D46BE4-B1F9-4C7C-90AF-B1C001AA9836}" type="presOf" srcId="{06DB563D-74B7-49E0-93E0-1E8786BC27B4}" destId="{95FB0F09-02DD-4C8B-9855-E690BBE2AFD8}" srcOrd="1" destOrd="0" presId="urn:microsoft.com/office/officeart/2005/8/layout/vProcess5"/>
    <dgm:cxn modelId="{DE7E525A-4ACD-402A-B1DD-60A9C3FD6C44}" srcId="{61E23005-CBAD-4438-A95A-491CEF6B2831}" destId="{101B7552-311B-4CB2-A8F6-61B95C822A33}" srcOrd="0" destOrd="0" parTransId="{8FC3D3A5-B64C-45F4-B325-B4D182D3021D}" sibTransId="{E180F838-61D2-4C92-8A7B-F03D608906C2}"/>
    <dgm:cxn modelId="{792FC253-8B26-4469-ABB5-6BEDCB51FDF3}" type="presOf" srcId="{06DB563D-74B7-49E0-93E0-1E8786BC27B4}" destId="{EE49F46C-3E3B-48EA-9E3C-DA2073CBA2B1}" srcOrd="0" destOrd="0" presId="urn:microsoft.com/office/officeart/2005/8/layout/vProcess5"/>
    <dgm:cxn modelId="{CF44D0CA-FBB3-49F9-86E0-5CA888532581}" srcId="{61E23005-CBAD-4438-A95A-491CEF6B2831}" destId="{E4E6343B-EBD3-499F-9B60-EFFACA18BB13}" srcOrd="1" destOrd="0" parTransId="{0CB33B29-AD1E-4D5B-9018-E92562D935E8}" sibTransId="{71A82E89-B647-4920-BF33-B8B46A92B54D}"/>
    <dgm:cxn modelId="{6E8CA6AD-9CD4-46E5-B467-3EBE9D4E1594}" type="presOf" srcId="{E4E6343B-EBD3-499F-9B60-EFFACA18BB13}" destId="{4D0E6E02-6EB1-4657-8CF0-BBC7C6425AD2}" srcOrd="0" destOrd="0" presId="urn:microsoft.com/office/officeart/2005/8/layout/vProcess5"/>
    <dgm:cxn modelId="{1F935884-55F0-4202-A539-DABA6C87AA96}" type="presOf" srcId="{50F86BF4-E637-40A2-B43D-1AB28A32E3CC}" destId="{E4743B5A-C555-4E16-A444-CC6D8524B0FE}" srcOrd="0" destOrd="0" presId="urn:microsoft.com/office/officeart/2005/8/layout/vProcess5"/>
    <dgm:cxn modelId="{46EC2D86-9244-494D-B257-FE84FC1DD7A1}" type="presOf" srcId="{08F6C531-A7CA-4C68-BFC8-135DEDA97E3E}" destId="{6FA08B85-8010-4066-AC6A-2A9745629FB4}" srcOrd="0" destOrd="0" presId="urn:microsoft.com/office/officeart/2005/8/layout/vProcess5"/>
    <dgm:cxn modelId="{31FB0923-DDC0-4D6E-A21B-FB4A7516ECAC}" type="presParOf" srcId="{E16467B1-699F-4189-B8D5-9EDCD6B3B817}" destId="{81B4787B-BF90-4CC8-889E-D9518348E929}" srcOrd="0" destOrd="0" presId="urn:microsoft.com/office/officeart/2005/8/layout/vProcess5"/>
    <dgm:cxn modelId="{BA6F4861-291F-48C9-B655-B27AFEBD1FD6}" type="presParOf" srcId="{E16467B1-699F-4189-B8D5-9EDCD6B3B817}" destId="{FF95C682-179D-49F6-8D3E-8ACD0961A19C}" srcOrd="1" destOrd="0" presId="urn:microsoft.com/office/officeart/2005/8/layout/vProcess5"/>
    <dgm:cxn modelId="{921A8D79-552B-4DE1-A274-944F86C5A5C3}" type="presParOf" srcId="{E16467B1-699F-4189-B8D5-9EDCD6B3B817}" destId="{4D0E6E02-6EB1-4657-8CF0-BBC7C6425AD2}" srcOrd="2" destOrd="0" presId="urn:microsoft.com/office/officeart/2005/8/layout/vProcess5"/>
    <dgm:cxn modelId="{74ACD98C-F942-4EF5-9785-6137C50A6FD3}" type="presParOf" srcId="{E16467B1-699F-4189-B8D5-9EDCD6B3B817}" destId="{EE49F46C-3E3B-48EA-9E3C-DA2073CBA2B1}" srcOrd="3" destOrd="0" presId="urn:microsoft.com/office/officeart/2005/8/layout/vProcess5"/>
    <dgm:cxn modelId="{72C1CF7F-A401-43CC-97E3-73FED681821A}" type="presParOf" srcId="{E16467B1-699F-4189-B8D5-9EDCD6B3B817}" destId="{F1D9921E-4A7D-4D83-B071-30FFE8EBE8AF}" srcOrd="4" destOrd="0" presId="urn:microsoft.com/office/officeart/2005/8/layout/vProcess5"/>
    <dgm:cxn modelId="{7F1D7715-F62D-4940-8A86-BA547B97C7A0}" type="presParOf" srcId="{E16467B1-699F-4189-B8D5-9EDCD6B3B817}" destId="{6FA08B85-8010-4066-AC6A-2A9745629FB4}" srcOrd="5" destOrd="0" presId="urn:microsoft.com/office/officeart/2005/8/layout/vProcess5"/>
    <dgm:cxn modelId="{08EFE836-4091-461E-A712-F437D4DD8F2C}" type="presParOf" srcId="{E16467B1-699F-4189-B8D5-9EDCD6B3B817}" destId="{AB2DA0BB-0D68-4866-B70A-804F4CB0C2BB}" srcOrd="6" destOrd="0" presId="urn:microsoft.com/office/officeart/2005/8/layout/vProcess5"/>
    <dgm:cxn modelId="{72256123-671F-4209-9F00-72B5DF2049F1}" type="presParOf" srcId="{E16467B1-699F-4189-B8D5-9EDCD6B3B817}" destId="{E164D26B-1643-4D58-B30A-A72ED6288775}" srcOrd="7" destOrd="0" presId="urn:microsoft.com/office/officeart/2005/8/layout/vProcess5"/>
    <dgm:cxn modelId="{8DC2B831-0872-4362-B9BA-F34972C1DD8E}" type="presParOf" srcId="{E16467B1-699F-4189-B8D5-9EDCD6B3B817}" destId="{0AF61008-C573-4148-A492-87C564360566}" srcOrd="8" destOrd="0" presId="urn:microsoft.com/office/officeart/2005/8/layout/vProcess5"/>
    <dgm:cxn modelId="{DE0080D9-0C63-4C60-B5C8-36F2DB8C3539}" type="presParOf" srcId="{E16467B1-699F-4189-B8D5-9EDCD6B3B817}" destId="{E4743B5A-C555-4E16-A444-CC6D8524B0FE}" srcOrd="9" destOrd="0" presId="urn:microsoft.com/office/officeart/2005/8/layout/vProcess5"/>
    <dgm:cxn modelId="{AF9F93BC-5FFC-4015-8E02-AECFFEA5B17F}" type="presParOf" srcId="{E16467B1-699F-4189-B8D5-9EDCD6B3B817}" destId="{28D31F14-7A7E-4406-8815-0FDA17B642A4}" srcOrd="10" destOrd="0" presId="urn:microsoft.com/office/officeart/2005/8/layout/vProcess5"/>
    <dgm:cxn modelId="{DEF59004-02DC-43DA-BEFC-4C9288C6185D}" type="presParOf" srcId="{E16467B1-699F-4189-B8D5-9EDCD6B3B817}" destId="{29F879DD-CB0B-4787-A9A2-3D7896FF53D4}" srcOrd="11" destOrd="0" presId="urn:microsoft.com/office/officeart/2005/8/layout/vProcess5"/>
    <dgm:cxn modelId="{7B378706-2B50-4344-9D92-8D368000B311}" type="presParOf" srcId="{E16467B1-699F-4189-B8D5-9EDCD6B3B817}" destId="{95FB0F09-02DD-4C8B-9855-E690BBE2AFD8}" srcOrd="12" destOrd="0" presId="urn:microsoft.com/office/officeart/2005/8/layout/vProcess5"/>
    <dgm:cxn modelId="{75A536B1-9481-4A15-BA72-379E9B9566BF}" type="presParOf" srcId="{E16467B1-699F-4189-B8D5-9EDCD6B3B817}" destId="{98177E34-C963-498E-87C4-71FE2FAE5652}" srcOrd="13" destOrd="0" presId="urn:microsoft.com/office/officeart/2005/8/layout/vProcess5"/>
    <dgm:cxn modelId="{D10F6545-F93D-480D-89F1-9F6DA8A68B77}" type="presParOf" srcId="{E16467B1-699F-4189-B8D5-9EDCD6B3B817}" destId="{5384FAB0-238E-455F-A2F2-B99C3C552469}"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AA58A-FA83-4F2F-A61B-2F9E6FF3AEE8}">
      <dsp:nvSpPr>
        <dsp:cNvPr id="0" name=""/>
        <dsp:cNvSpPr/>
      </dsp:nvSpPr>
      <dsp:spPr>
        <a:xfrm>
          <a:off x="4223" y="355290"/>
          <a:ext cx="1173360" cy="1173360"/>
        </a:xfrm>
        <a:prstGeom prst="fram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t>Outstanding </a:t>
          </a:r>
          <a:r>
            <a:rPr lang="en-US" sz="1400" kern="1200" dirty="0" smtClean="0"/>
            <a:t>Principal Balance</a:t>
          </a:r>
          <a:endParaRPr lang="en-US" sz="1400" kern="1200" dirty="0"/>
        </a:p>
      </dsp:txBody>
      <dsp:txXfrm>
        <a:off x="150893" y="501960"/>
        <a:ext cx="880020" cy="880020"/>
      </dsp:txXfrm>
    </dsp:sp>
    <dsp:sp modelId="{EAF0F71A-F2FD-46DA-93D0-FA38B5B799A5}">
      <dsp:nvSpPr>
        <dsp:cNvPr id="0" name=""/>
        <dsp:cNvSpPr/>
      </dsp:nvSpPr>
      <dsp:spPr>
        <a:xfrm>
          <a:off x="1272861" y="601696"/>
          <a:ext cx="680549" cy="680549"/>
        </a:xfrm>
        <a:prstGeom prst="mathMultiply">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en-US" sz="3300" kern="1200"/>
        </a:p>
      </dsp:txBody>
      <dsp:txXfrm>
        <a:off x="1379720" y="708555"/>
        <a:ext cx="466831" cy="466831"/>
      </dsp:txXfrm>
    </dsp:sp>
    <dsp:sp modelId="{F1D056D3-C9A1-4343-82A2-91FECF42A101}">
      <dsp:nvSpPr>
        <dsp:cNvPr id="0" name=""/>
        <dsp:cNvSpPr/>
      </dsp:nvSpPr>
      <dsp:spPr>
        <a:xfrm>
          <a:off x="2048687" y="355290"/>
          <a:ext cx="1173360" cy="1173360"/>
        </a:xfrm>
        <a:prstGeom prst="fram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Interest </a:t>
          </a:r>
        </a:p>
        <a:p>
          <a:pPr lvl="0" algn="ctr" defTabSz="622300">
            <a:lnSpc>
              <a:spcPct val="90000"/>
            </a:lnSpc>
            <a:spcBef>
              <a:spcPct val="0"/>
            </a:spcBef>
            <a:spcAft>
              <a:spcPct val="35000"/>
            </a:spcAft>
          </a:pPr>
          <a:r>
            <a:rPr lang="en-US" sz="1400" kern="1200" dirty="0" smtClean="0"/>
            <a:t>Rate/365</a:t>
          </a:r>
          <a:endParaRPr lang="en-US" sz="1400" kern="1200" dirty="0"/>
        </a:p>
      </dsp:txBody>
      <dsp:txXfrm>
        <a:off x="2195357" y="501960"/>
        <a:ext cx="880020" cy="880020"/>
      </dsp:txXfrm>
    </dsp:sp>
    <dsp:sp modelId="{A705906E-003F-4CD1-A7A5-906019E32B48}">
      <dsp:nvSpPr>
        <dsp:cNvPr id="0" name=""/>
        <dsp:cNvSpPr/>
      </dsp:nvSpPr>
      <dsp:spPr>
        <a:xfrm>
          <a:off x="3317325" y="601696"/>
          <a:ext cx="680549" cy="680549"/>
        </a:xfrm>
        <a:prstGeom prst="mathMultiply">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en-US" sz="3300" kern="1200"/>
        </a:p>
      </dsp:txBody>
      <dsp:txXfrm>
        <a:off x="3424184" y="708555"/>
        <a:ext cx="466831" cy="466831"/>
      </dsp:txXfrm>
    </dsp:sp>
    <dsp:sp modelId="{A9DEB276-4B5B-4939-ADA7-9E76395DAC64}">
      <dsp:nvSpPr>
        <dsp:cNvPr id="0" name=""/>
        <dsp:cNvSpPr/>
      </dsp:nvSpPr>
      <dsp:spPr>
        <a:xfrm>
          <a:off x="4093151" y="355290"/>
          <a:ext cx="1173360" cy="1173360"/>
        </a:xfrm>
        <a:prstGeom prst="fram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 days in billing cycle</a:t>
          </a:r>
        </a:p>
      </dsp:txBody>
      <dsp:txXfrm>
        <a:off x="4239821" y="501960"/>
        <a:ext cx="880020" cy="880020"/>
      </dsp:txXfrm>
    </dsp:sp>
    <dsp:sp modelId="{A11AFE52-1A30-468C-A203-DF3755AA01F5}">
      <dsp:nvSpPr>
        <dsp:cNvPr id="0" name=""/>
        <dsp:cNvSpPr/>
      </dsp:nvSpPr>
      <dsp:spPr>
        <a:xfrm>
          <a:off x="5361789" y="601696"/>
          <a:ext cx="680549" cy="680549"/>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5451996" y="741889"/>
        <a:ext cx="500135" cy="400163"/>
      </dsp:txXfrm>
    </dsp:sp>
    <dsp:sp modelId="{6A8CFF37-91C4-4AAD-9775-45D7C0F549D4}">
      <dsp:nvSpPr>
        <dsp:cNvPr id="0" name=""/>
        <dsp:cNvSpPr/>
      </dsp:nvSpPr>
      <dsp:spPr>
        <a:xfrm>
          <a:off x="6137615" y="355290"/>
          <a:ext cx="1173360" cy="1173360"/>
        </a:xfrm>
        <a:prstGeom prst="fram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Interest</a:t>
          </a:r>
          <a:endParaRPr lang="en-US" sz="1400" kern="1200" dirty="0"/>
        </a:p>
      </dsp:txBody>
      <dsp:txXfrm>
        <a:off x="6284285" y="501960"/>
        <a:ext cx="880020" cy="8800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E35EE-ABA4-4403-B8A3-745C92BF2C95}">
      <dsp:nvSpPr>
        <dsp:cNvPr id="0" name=""/>
        <dsp:cNvSpPr/>
      </dsp:nvSpPr>
      <dsp:spPr>
        <a:xfrm>
          <a:off x="64011" y="0"/>
          <a:ext cx="5440680" cy="3263831"/>
        </a:xfrm>
        <a:prstGeom prst="rightArrow">
          <a:avLst/>
        </a:prstGeom>
        <a:solidFill>
          <a:schemeClr val="accent1">
            <a:tint val="40000"/>
            <a:hueOff val="0"/>
            <a:satOff val="0"/>
            <a:lumOff val="0"/>
            <a:alphaOff val="0"/>
          </a:schemeClr>
        </a:solidFill>
        <a:ln>
          <a:noFill/>
        </a:ln>
        <a:effectLst/>
        <a:scene3d>
          <a:camera prst="orthographicFront"/>
          <a:lightRig rig="threePt" dir="t"/>
        </a:scene3d>
        <a:sp3d prstMaterial="matte">
          <a:bevelT/>
        </a:sp3d>
      </dsp:spPr>
      <dsp:style>
        <a:lnRef idx="0">
          <a:scrgbClr r="0" g="0" b="0"/>
        </a:lnRef>
        <a:fillRef idx="1">
          <a:scrgbClr r="0" g="0" b="0"/>
        </a:fillRef>
        <a:effectRef idx="0">
          <a:scrgbClr r="0" g="0" b="0"/>
        </a:effectRef>
        <a:fontRef idx="minor"/>
      </dsp:style>
    </dsp:sp>
    <dsp:sp modelId="{E894762D-41F2-4229-BF79-A60D916BFA07}">
      <dsp:nvSpPr>
        <dsp:cNvPr id="0" name=""/>
        <dsp:cNvSpPr/>
      </dsp:nvSpPr>
      <dsp:spPr>
        <a:xfrm>
          <a:off x="1980" y="979149"/>
          <a:ext cx="2035705" cy="130553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prstMaterial="matte">
          <a:bevelT/>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solidFill>
            </a:rPr>
            <a:t>In School</a:t>
          </a:r>
          <a:endParaRPr lang="en-US" sz="2300" kern="1200" dirty="0">
            <a:solidFill>
              <a:schemeClr val="tx1"/>
            </a:solidFill>
          </a:endParaRPr>
        </a:p>
      </dsp:txBody>
      <dsp:txXfrm>
        <a:off x="65711" y="1042880"/>
        <a:ext cx="1908243" cy="1178070"/>
      </dsp:txXfrm>
    </dsp:sp>
    <dsp:sp modelId="{946B20DE-9AD6-46F8-9DFA-7C2C473B5D9E}">
      <dsp:nvSpPr>
        <dsp:cNvPr id="0" name=""/>
        <dsp:cNvSpPr/>
      </dsp:nvSpPr>
      <dsp:spPr>
        <a:xfrm>
          <a:off x="2182547" y="979149"/>
          <a:ext cx="2035705" cy="130553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prstMaterial="matte">
          <a:bevelT/>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solidFill>
            </a:rPr>
            <a:t>Grace</a:t>
          </a:r>
          <a:endParaRPr lang="en-US" sz="2300" kern="1200" dirty="0">
            <a:solidFill>
              <a:schemeClr val="tx1"/>
            </a:solidFill>
          </a:endParaRPr>
        </a:p>
      </dsp:txBody>
      <dsp:txXfrm>
        <a:off x="2246278" y="1042880"/>
        <a:ext cx="1908243" cy="1178070"/>
      </dsp:txXfrm>
    </dsp:sp>
    <dsp:sp modelId="{9A7CA05C-50E8-4192-B5A4-692A03A2A9DA}">
      <dsp:nvSpPr>
        <dsp:cNvPr id="0" name=""/>
        <dsp:cNvSpPr/>
      </dsp:nvSpPr>
      <dsp:spPr>
        <a:xfrm>
          <a:off x="4363114" y="979149"/>
          <a:ext cx="2035705" cy="130553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prstMaterial="matte">
          <a:bevelT/>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solidFill>
            </a:rPr>
            <a:t>Repayment</a:t>
          </a:r>
          <a:endParaRPr lang="en-US" sz="2300" kern="1200" dirty="0">
            <a:solidFill>
              <a:schemeClr val="tx1"/>
            </a:solidFill>
          </a:endParaRPr>
        </a:p>
      </dsp:txBody>
      <dsp:txXfrm>
        <a:off x="4426845" y="1042880"/>
        <a:ext cx="1908243" cy="11780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51B9B-7E30-45BB-9F98-99A4C6F49631}">
      <dsp:nvSpPr>
        <dsp:cNvPr id="0" name=""/>
        <dsp:cNvSpPr/>
      </dsp:nvSpPr>
      <dsp:spPr>
        <a:xfrm>
          <a:off x="1016000" y="0"/>
          <a:ext cx="4064000" cy="4064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AC52B5-9417-45BB-B8C7-0B157A94F875}">
      <dsp:nvSpPr>
        <dsp:cNvPr id="0" name=""/>
        <dsp:cNvSpPr/>
      </dsp:nvSpPr>
      <dsp:spPr>
        <a:xfrm>
          <a:off x="1402080" y="386080"/>
          <a:ext cx="1584960" cy="15849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Standard</a:t>
          </a:r>
          <a:endParaRPr lang="en-US" sz="1800" b="1" kern="1200" dirty="0">
            <a:solidFill>
              <a:schemeClr val="tx1"/>
            </a:solidFill>
          </a:endParaRPr>
        </a:p>
      </dsp:txBody>
      <dsp:txXfrm>
        <a:off x="1479451" y="463451"/>
        <a:ext cx="1430218" cy="1430218"/>
      </dsp:txXfrm>
    </dsp:sp>
    <dsp:sp modelId="{3F8E7075-A77D-443E-BA1F-43713B4496EE}">
      <dsp:nvSpPr>
        <dsp:cNvPr id="0" name=""/>
        <dsp:cNvSpPr/>
      </dsp:nvSpPr>
      <dsp:spPr>
        <a:xfrm>
          <a:off x="3108960" y="386080"/>
          <a:ext cx="1584960" cy="15849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Graduated</a:t>
          </a:r>
          <a:endParaRPr lang="en-US" sz="1800" b="1" kern="1200" dirty="0">
            <a:solidFill>
              <a:schemeClr val="tx1"/>
            </a:solidFill>
          </a:endParaRPr>
        </a:p>
      </dsp:txBody>
      <dsp:txXfrm>
        <a:off x="3186331" y="463451"/>
        <a:ext cx="1430218" cy="1430218"/>
      </dsp:txXfrm>
    </dsp:sp>
    <dsp:sp modelId="{B00310B1-220A-40EC-95AE-344482B5C621}">
      <dsp:nvSpPr>
        <dsp:cNvPr id="0" name=""/>
        <dsp:cNvSpPr/>
      </dsp:nvSpPr>
      <dsp:spPr>
        <a:xfrm>
          <a:off x="1402080" y="2092960"/>
          <a:ext cx="1584960" cy="15849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Extended</a:t>
          </a:r>
          <a:endParaRPr lang="en-US" sz="1800" b="1" kern="1200" dirty="0">
            <a:solidFill>
              <a:schemeClr val="tx1"/>
            </a:solidFill>
          </a:endParaRPr>
        </a:p>
      </dsp:txBody>
      <dsp:txXfrm>
        <a:off x="1479451" y="2170331"/>
        <a:ext cx="1430218" cy="1430218"/>
      </dsp:txXfrm>
    </dsp:sp>
    <dsp:sp modelId="{48B5D1B7-723C-4FCF-B8F1-84C7D53B3AC0}">
      <dsp:nvSpPr>
        <dsp:cNvPr id="0" name=""/>
        <dsp:cNvSpPr/>
      </dsp:nvSpPr>
      <dsp:spPr>
        <a:xfrm>
          <a:off x="3108960" y="2092960"/>
          <a:ext cx="1584960" cy="15849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Income-based: IBR, ICR, PAYE</a:t>
          </a:r>
          <a:endParaRPr lang="en-US" sz="1800" b="1" kern="1200" dirty="0">
            <a:solidFill>
              <a:schemeClr val="tx1"/>
            </a:solidFill>
          </a:endParaRPr>
        </a:p>
      </dsp:txBody>
      <dsp:txXfrm>
        <a:off x="3186331" y="2170331"/>
        <a:ext cx="1430218" cy="14302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4AD45-5BC8-4A06-AC9B-32CCB14687CF}">
      <dsp:nvSpPr>
        <dsp:cNvPr id="0" name=""/>
        <dsp:cNvSpPr/>
      </dsp:nvSpPr>
      <dsp:spPr>
        <a:xfrm>
          <a:off x="0" y="299405"/>
          <a:ext cx="6400800" cy="80797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6773" tIns="395732" rIns="496773"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Special circumstances</a:t>
          </a:r>
          <a:endParaRPr lang="en-US" sz="1900" kern="1200" dirty="0"/>
        </a:p>
      </dsp:txBody>
      <dsp:txXfrm>
        <a:off x="0" y="299405"/>
        <a:ext cx="6400800" cy="807975"/>
      </dsp:txXfrm>
    </dsp:sp>
    <dsp:sp modelId="{5AA123F2-EFF9-4EBD-945B-E725B394C7E2}">
      <dsp:nvSpPr>
        <dsp:cNvPr id="0" name=""/>
        <dsp:cNvSpPr/>
      </dsp:nvSpPr>
      <dsp:spPr>
        <a:xfrm>
          <a:off x="320040" y="18964"/>
          <a:ext cx="4480560" cy="5608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355" tIns="0" rIns="169355" bIns="0" numCol="1" spcCol="1270" anchor="ctr" anchorCtr="0">
          <a:noAutofit/>
        </a:bodyPr>
        <a:lstStyle/>
        <a:p>
          <a:pPr lvl="0" algn="l" defTabSz="844550">
            <a:lnSpc>
              <a:spcPct val="90000"/>
            </a:lnSpc>
            <a:spcBef>
              <a:spcPct val="0"/>
            </a:spcBef>
            <a:spcAft>
              <a:spcPct val="35000"/>
            </a:spcAft>
          </a:pPr>
          <a:r>
            <a:rPr lang="en-US" sz="1900" b="1" kern="1200" dirty="0" smtClean="0">
              <a:solidFill>
                <a:schemeClr val="tx1"/>
              </a:solidFill>
            </a:rPr>
            <a:t>Deferment</a:t>
          </a:r>
          <a:endParaRPr lang="en-US" sz="1900" b="1" kern="1200" dirty="0">
            <a:solidFill>
              <a:schemeClr val="tx1"/>
            </a:solidFill>
          </a:endParaRPr>
        </a:p>
      </dsp:txBody>
      <dsp:txXfrm>
        <a:off x="347420" y="46344"/>
        <a:ext cx="4425800" cy="506120"/>
      </dsp:txXfrm>
    </dsp:sp>
    <dsp:sp modelId="{06818E96-0E95-4985-B053-EE155FA81A9D}">
      <dsp:nvSpPr>
        <dsp:cNvPr id="0" name=""/>
        <dsp:cNvSpPr/>
      </dsp:nvSpPr>
      <dsp:spPr>
        <a:xfrm>
          <a:off x="0" y="1490420"/>
          <a:ext cx="6400800" cy="80797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6773" tIns="395732" rIns="496773"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Determined by the lender</a:t>
          </a:r>
          <a:endParaRPr lang="en-US" sz="1900" kern="1200" dirty="0"/>
        </a:p>
      </dsp:txBody>
      <dsp:txXfrm>
        <a:off x="0" y="1490420"/>
        <a:ext cx="6400800" cy="807975"/>
      </dsp:txXfrm>
    </dsp:sp>
    <dsp:sp modelId="{C56BE3F6-7C29-44EF-B9DF-13035EC83312}">
      <dsp:nvSpPr>
        <dsp:cNvPr id="0" name=""/>
        <dsp:cNvSpPr/>
      </dsp:nvSpPr>
      <dsp:spPr>
        <a:xfrm>
          <a:off x="320040" y="1209980"/>
          <a:ext cx="4480560" cy="5608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355" tIns="0" rIns="169355" bIns="0" numCol="1" spcCol="1270" anchor="ctr" anchorCtr="0">
          <a:noAutofit/>
        </a:bodyPr>
        <a:lstStyle/>
        <a:p>
          <a:pPr lvl="0" algn="l" defTabSz="844550">
            <a:lnSpc>
              <a:spcPct val="90000"/>
            </a:lnSpc>
            <a:spcBef>
              <a:spcPct val="0"/>
            </a:spcBef>
            <a:spcAft>
              <a:spcPct val="35000"/>
            </a:spcAft>
          </a:pPr>
          <a:r>
            <a:rPr lang="en-US" sz="1900" b="1" kern="1200" dirty="0" smtClean="0">
              <a:solidFill>
                <a:schemeClr val="tx1"/>
              </a:solidFill>
            </a:rPr>
            <a:t>Forbearance</a:t>
          </a:r>
          <a:endParaRPr lang="en-US" sz="1900" b="1" kern="1200" dirty="0">
            <a:solidFill>
              <a:schemeClr val="tx1"/>
            </a:solidFill>
          </a:endParaRPr>
        </a:p>
      </dsp:txBody>
      <dsp:txXfrm>
        <a:off x="347420" y="1237360"/>
        <a:ext cx="4425800" cy="506120"/>
      </dsp:txXfrm>
    </dsp:sp>
    <dsp:sp modelId="{45F28B89-4D7E-4830-A8D1-433D7F7B1918}">
      <dsp:nvSpPr>
        <dsp:cNvPr id="0" name=""/>
        <dsp:cNvSpPr/>
      </dsp:nvSpPr>
      <dsp:spPr>
        <a:xfrm>
          <a:off x="0" y="2681435"/>
          <a:ext cx="6400800" cy="80797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6773" tIns="395732" rIns="496773"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Merging all loans into one new loan</a:t>
          </a:r>
          <a:endParaRPr lang="en-US" sz="1900" kern="1200" dirty="0"/>
        </a:p>
      </dsp:txBody>
      <dsp:txXfrm>
        <a:off x="0" y="2681435"/>
        <a:ext cx="6400800" cy="807975"/>
      </dsp:txXfrm>
    </dsp:sp>
    <dsp:sp modelId="{91F9F5BB-A4D7-4A55-BFCE-D99304E4DDAB}">
      <dsp:nvSpPr>
        <dsp:cNvPr id="0" name=""/>
        <dsp:cNvSpPr/>
      </dsp:nvSpPr>
      <dsp:spPr>
        <a:xfrm>
          <a:off x="320040" y="2400995"/>
          <a:ext cx="4480560" cy="5608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355" tIns="0" rIns="169355" bIns="0" numCol="1" spcCol="1270" anchor="ctr" anchorCtr="0">
          <a:noAutofit/>
        </a:bodyPr>
        <a:lstStyle/>
        <a:p>
          <a:pPr lvl="0" algn="l" defTabSz="844550">
            <a:lnSpc>
              <a:spcPct val="90000"/>
            </a:lnSpc>
            <a:spcBef>
              <a:spcPct val="0"/>
            </a:spcBef>
            <a:spcAft>
              <a:spcPct val="35000"/>
            </a:spcAft>
          </a:pPr>
          <a:r>
            <a:rPr lang="en-US" sz="1900" b="1" kern="1200" dirty="0" smtClean="0">
              <a:solidFill>
                <a:schemeClr val="tx1"/>
              </a:solidFill>
            </a:rPr>
            <a:t>Consolidation</a:t>
          </a:r>
          <a:endParaRPr lang="en-US" sz="1900" b="1" kern="1200" dirty="0">
            <a:solidFill>
              <a:schemeClr val="tx1"/>
            </a:solidFill>
          </a:endParaRPr>
        </a:p>
      </dsp:txBody>
      <dsp:txXfrm>
        <a:off x="347420" y="2428375"/>
        <a:ext cx="4425800" cy="506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39A3D-EBE7-4B03-93A4-C76F012A0FEC}">
      <dsp:nvSpPr>
        <dsp:cNvPr id="0" name=""/>
        <dsp:cNvSpPr/>
      </dsp:nvSpPr>
      <dsp:spPr>
        <a:xfrm>
          <a:off x="2369343" y="1395"/>
          <a:ext cx="1357312" cy="135731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#1 Set Goals</a:t>
          </a:r>
          <a:endParaRPr lang="en-US" sz="1600" kern="1200" dirty="0">
            <a:solidFill>
              <a:schemeClr val="tx1"/>
            </a:solidFill>
          </a:endParaRPr>
        </a:p>
      </dsp:txBody>
      <dsp:txXfrm>
        <a:off x="2568117" y="200169"/>
        <a:ext cx="959764" cy="959764"/>
      </dsp:txXfrm>
    </dsp:sp>
    <dsp:sp modelId="{D1819BF5-9DB4-48F5-8F4F-7632A4B86F4A}">
      <dsp:nvSpPr>
        <dsp:cNvPr id="0" name=""/>
        <dsp:cNvSpPr/>
      </dsp:nvSpPr>
      <dsp:spPr>
        <a:xfrm rot="2160000">
          <a:off x="3683707" y="1043871"/>
          <a:ext cx="360604" cy="4580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694037" y="1103695"/>
        <a:ext cx="252423" cy="274856"/>
      </dsp:txXfrm>
    </dsp:sp>
    <dsp:sp modelId="{DB4AC8E2-8101-431C-8B8B-C0472D456C96}">
      <dsp:nvSpPr>
        <dsp:cNvPr id="0" name=""/>
        <dsp:cNvSpPr/>
      </dsp:nvSpPr>
      <dsp:spPr>
        <a:xfrm>
          <a:off x="4017876" y="1199124"/>
          <a:ext cx="1357312" cy="135731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#2 Organize Expenses</a:t>
          </a:r>
          <a:endParaRPr lang="en-US" sz="1600" kern="1200" dirty="0">
            <a:solidFill>
              <a:schemeClr val="tx1"/>
            </a:solidFill>
          </a:endParaRPr>
        </a:p>
      </dsp:txBody>
      <dsp:txXfrm>
        <a:off x="4216650" y="1397898"/>
        <a:ext cx="959764" cy="959764"/>
      </dsp:txXfrm>
    </dsp:sp>
    <dsp:sp modelId="{AA8EBC9F-C3D9-448D-933F-0F5660B6401F}">
      <dsp:nvSpPr>
        <dsp:cNvPr id="0" name=""/>
        <dsp:cNvSpPr/>
      </dsp:nvSpPr>
      <dsp:spPr>
        <a:xfrm rot="6480000">
          <a:off x="4204542" y="2608011"/>
          <a:ext cx="360604" cy="4580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4275347" y="2648186"/>
        <a:ext cx="252423" cy="274856"/>
      </dsp:txXfrm>
    </dsp:sp>
    <dsp:sp modelId="{2BCC8F2E-FD79-4AE6-B09A-7188B8D3D53F}">
      <dsp:nvSpPr>
        <dsp:cNvPr id="0" name=""/>
        <dsp:cNvSpPr/>
      </dsp:nvSpPr>
      <dsp:spPr>
        <a:xfrm>
          <a:off x="3388193" y="3137091"/>
          <a:ext cx="1357312" cy="135731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#3 Set a realistic budget</a:t>
          </a:r>
          <a:endParaRPr lang="en-US" sz="1600" kern="1200" dirty="0">
            <a:solidFill>
              <a:schemeClr val="tx1"/>
            </a:solidFill>
          </a:endParaRPr>
        </a:p>
      </dsp:txBody>
      <dsp:txXfrm>
        <a:off x="3586967" y="3335865"/>
        <a:ext cx="959764" cy="959764"/>
      </dsp:txXfrm>
    </dsp:sp>
    <dsp:sp modelId="{EA0DEFE3-2465-444B-BDAC-E243DA80AC46}">
      <dsp:nvSpPr>
        <dsp:cNvPr id="0" name=""/>
        <dsp:cNvSpPr/>
      </dsp:nvSpPr>
      <dsp:spPr>
        <a:xfrm rot="10800000">
          <a:off x="2877903" y="3586701"/>
          <a:ext cx="360604" cy="4580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2986084" y="3678319"/>
        <a:ext cx="252423" cy="274856"/>
      </dsp:txXfrm>
    </dsp:sp>
    <dsp:sp modelId="{E4339232-D999-48DC-B1AC-ECB9EC4496BD}">
      <dsp:nvSpPr>
        <dsp:cNvPr id="0" name=""/>
        <dsp:cNvSpPr/>
      </dsp:nvSpPr>
      <dsp:spPr>
        <a:xfrm>
          <a:off x="1350494" y="3137091"/>
          <a:ext cx="1357312" cy="135731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#4 Write it down!</a:t>
          </a:r>
          <a:endParaRPr lang="en-US" sz="1600" kern="1200" dirty="0">
            <a:solidFill>
              <a:schemeClr val="tx1"/>
            </a:solidFill>
          </a:endParaRPr>
        </a:p>
      </dsp:txBody>
      <dsp:txXfrm>
        <a:off x="1549268" y="3335865"/>
        <a:ext cx="959764" cy="959764"/>
      </dsp:txXfrm>
    </dsp:sp>
    <dsp:sp modelId="{27C02679-BA47-4AF9-AC1C-8A6EEEEBA4E2}">
      <dsp:nvSpPr>
        <dsp:cNvPr id="0" name=""/>
        <dsp:cNvSpPr/>
      </dsp:nvSpPr>
      <dsp:spPr>
        <a:xfrm rot="15120000">
          <a:off x="1537159" y="2627424"/>
          <a:ext cx="360604" cy="4580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1607964" y="2770485"/>
        <a:ext cx="252423" cy="274856"/>
      </dsp:txXfrm>
    </dsp:sp>
    <dsp:sp modelId="{D0FF596F-E6F9-47B4-9BA9-ADE65AEA53DF}">
      <dsp:nvSpPr>
        <dsp:cNvPr id="0" name=""/>
        <dsp:cNvSpPr/>
      </dsp:nvSpPr>
      <dsp:spPr>
        <a:xfrm>
          <a:off x="720810" y="1199124"/>
          <a:ext cx="1357312" cy="135731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#5 Keep records</a:t>
          </a:r>
          <a:endParaRPr lang="en-US" sz="1600" kern="1200" dirty="0">
            <a:solidFill>
              <a:schemeClr val="tx1"/>
            </a:solidFill>
          </a:endParaRPr>
        </a:p>
      </dsp:txBody>
      <dsp:txXfrm>
        <a:off x="919584" y="1397898"/>
        <a:ext cx="959764" cy="959764"/>
      </dsp:txXfrm>
    </dsp:sp>
    <dsp:sp modelId="{086B7EA8-3AC7-4553-8703-892E89CE6D32}">
      <dsp:nvSpPr>
        <dsp:cNvPr id="0" name=""/>
        <dsp:cNvSpPr/>
      </dsp:nvSpPr>
      <dsp:spPr>
        <a:xfrm rot="19440000">
          <a:off x="2035174" y="1055868"/>
          <a:ext cx="360604" cy="4580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045504" y="1179280"/>
        <a:ext cx="252423" cy="2748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5DDD7-45BD-4B79-8AE6-ADD5AFF00DF2}">
      <dsp:nvSpPr>
        <dsp:cNvPr id="0" name=""/>
        <dsp:cNvSpPr/>
      </dsp:nvSpPr>
      <dsp:spPr>
        <a:xfrm>
          <a:off x="1025" y="1568499"/>
          <a:ext cx="1358800" cy="135880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INCOME</a:t>
          </a:r>
          <a:endParaRPr lang="en-US" sz="1700" kern="1200" dirty="0">
            <a:solidFill>
              <a:schemeClr val="tx1"/>
            </a:solidFill>
          </a:endParaRPr>
        </a:p>
      </dsp:txBody>
      <dsp:txXfrm>
        <a:off x="200017" y="1767491"/>
        <a:ext cx="960816" cy="960816"/>
      </dsp:txXfrm>
    </dsp:sp>
    <dsp:sp modelId="{D837CF75-E82A-498E-8D2E-D8CB30E00380}">
      <dsp:nvSpPr>
        <dsp:cNvPr id="0" name=""/>
        <dsp:cNvSpPr/>
      </dsp:nvSpPr>
      <dsp:spPr>
        <a:xfrm>
          <a:off x="1470160" y="1853847"/>
          <a:ext cx="788104" cy="788104"/>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574623" y="2155218"/>
        <a:ext cx="579178" cy="185362"/>
      </dsp:txXfrm>
    </dsp:sp>
    <dsp:sp modelId="{3EB14109-2B4F-4486-AF9B-6550C4119EE6}">
      <dsp:nvSpPr>
        <dsp:cNvPr id="0" name=""/>
        <dsp:cNvSpPr/>
      </dsp:nvSpPr>
      <dsp:spPr>
        <a:xfrm>
          <a:off x="2368599" y="1568499"/>
          <a:ext cx="1358800" cy="135880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MONEY OUT</a:t>
          </a:r>
          <a:endParaRPr lang="en-US" sz="1800" kern="1200" dirty="0">
            <a:solidFill>
              <a:schemeClr val="tx1"/>
            </a:solidFill>
          </a:endParaRPr>
        </a:p>
      </dsp:txBody>
      <dsp:txXfrm>
        <a:off x="2567591" y="1767491"/>
        <a:ext cx="960816" cy="960816"/>
      </dsp:txXfrm>
    </dsp:sp>
    <dsp:sp modelId="{CD60464E-5F1F-4EAA-B798-A76038E9B3B4}">
      <dsp:nvSpPr>
        <dsp:cNvPr id="0" name=""/>
        <dsp:cNvSpPr/>
      </dsp:nvSpPr>
      <dsp:spPr>
        <a:xfrm>
          <a:off x="3837735" y="1853847"/>
          <a:ext cx="788104" cy="78810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942198" y="2016196"/>
        <a:ext cx="579178" cy="463406"/>
      </dsp:txXfrm>
    </dsp:sp>
    <dsp:sp modelId="{7C45D7C4-72F3-4CB7-A54B-D1D0608EE67A}">
      <dsp:nvSpPr>
        <dsp:cNvPr id="0" name=""/>
        <dsp:cNvSpPr/>
      </dsp:nvSpPr>
      <dsp:spPr>
        <a:xfrm>
          <a:off x="4736174" y="1568499"/>
          <a:ext cx="1358800" cy="135880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tx1"/>
              </a:solidFill>
            </a:rPr>
            <a:t>Profit or </a:t>
          </a:r>
          <a:r>
            <a:rPr lang="en-US" sz="2000" b="0" kern="1200" dirty="0" smtClean="0">
              <a:solidFill>
                <a:schemeClr val="bg1"/>
              </a:solidFill>
            </a:rPr>
            <a:t>(Loss)</a:t>
          </a:r>
          <a:endParaRPr lang="en-US" sz="2000" b="0" kern="1200" dirty="0">
            <a:solidFill>
              <a:schemeClr val="bg1"/>
            </a:solidFill>
          </a:endParaRPr>
        </a:p>
      </dsp:txBody>
      <dsp:txXfrm>
        <a:off x="4935166" y="1767491"/>
        <a:ext cx="960816" cy="9608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35E87-354B-49A4-B7EC-DA93AF38515F}">
      <dsp:nvSpPr>
        <dsp:cNvPr id="0" name=""/>
        <dsp:cNvSpPr/>
      </dsp:nvSpPr>
      <dsp:spPr>
        <a:xfrm rot="16200000">
          <a:off x="-807919" y="808756"/>
          <a:ext cx="3794125" cy="2176611"/>
        </a:xfrm>
        <a:prstGeom prst="flowChartManualOperation">
          <a:avLst/>
        </a:prstGeom>
        <a:solidFill>
          <a:srgbClr val="008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0" rIns="187613" bIns="0" numCol="1" spcCol="1270" anchor="ctr" anchorCtr="0">
          <a:noAutofit/>
        </a:bodyPr>
        <a:lstStyle/>
        <a:p>
          <a:pPr lvl="0" algn="ctr" defTabSz="1333500">
            <a:lnSpc>
              <a:spcPct val="90000"/>
            </a:lnSpc>
            <a:spcBef>
              <a:spcPct val="0"/>
            </a:spcBef>
            <a:spcAft>
              <a:spcPct val="35000"/>
            </a:spcAft>
          </a:pPr>
          <a:r>
            <a:rPr lang="en-US" sz="3000" kern="1200" dirty="0" smtClean="0"/>
            <a:t>Set up a realistic budget</a:t>
          </a:r>
          <a:endParaRPr lang="en-US" sz="3000" kern="1200" dirty="0"/>
        </a:p>
      </dsp:txBody>
      <dsp:txXfrm rot="5400000">
        <a:off x="838" y="758824"/>
        <a:ext cx="2176611" cy="2276475"/>
      </dsp:txXfrm>
    </dsp:sp>
    <dsp:sp modelId="{784F7DF8-6135-4E32-982C-340EA2507608}">
      <dsp:nvSpPr>
        <dsp:cNvPr id="0" name=""/>
        <dsp:cNvSpPr/>
      </dsp:nvSpPr>
      <dsp:spPr>
        <a:xfrm rot="16200000">
          <a:off x="1531937" y="808756"/>
          <a:ext cx="3794125" cy="2176611"/>
        </a:xfrm>
        <a:prstGeom prst="flowChartManualOperation">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0" rIns="187613" bIns="0" numCol="1" spcCol="1270" anchor="ctr" anchorCtr="0">
          <a:noAutofit/>
        </a:bodyPr>
        <a:lstStyle/>
        <a:p>
          <a:pPr lvl="0" algn="ctr" defTabSz="1333500">
            <a:lnSpc>
              <a:spcPct val="90000"/>
            </a:lnSpc>
            <a:spcBef>
              <a:spcPct val="0"/>
            </a:spcBef>
            <a:spcAft>
              <a:spcPct val="35000"/>
            </a:spcAft>
          </a:pPr>
          <a:r>
            <a:rPr lang="en-US" sz="3000" kern="1200" dirty="0" smtClean="0"/>
            <a:t>Open a checking or savings account</a:t>
          </a:r>
          <a:endParaRPr lang="en-US" sz="3000" kern="1200" dirty="0"/>
        </a:p>
      </dsp:txBody>
      <dsp:txXfrm rot="5400000">
        <a:off x="2340694" y="758824"/>
        <a:ext cx="2176611" cy="2276475"/>
      </dsp:txXfrm>
    </dsp:sp>
    <dsp:sp modelId="{09010433-4FE8-4D65-95C0-5AC897972C4C}">
      <dsp:nvSpPr>
        <dsp:cNvPr id="0" name=""/>
        <dsp:cNvSpPr/>
      </dsp:nvSpPr>
      <dsp:spPr>
        <a:xfrm rot="16200000">
          <a:off x="3871794" y="808756"/>
          <a:ext cx="3794125" cy="2176611"/>
        </a:xfrm>
        <a:prstGeom prst="flowChartManualOperation">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0" rIns="187613" bIns="0" numCol="1" spcCol="1270" anchor="ctr" anchorCtr="0">
          <a:noAutofit/>
        </a:bodyPr>
        <a:lstStyle/>
        <a:p>
          <a:pPr lvl="0" algn="ctr" defTabSz="1333500">
            <a:lnSpc>
              <a:spcPct val="90000"/>
            </a:lnSpc>
            <a:spcBef>
              <a:spcPct val="0"/>
            </a:spcBef>
            <a:spcAft>
              <a:spcPct val="35000"/>
            </a:spcAft>
          </a:pPr>
          <a:r>
            <a:rPr lang="en-US" sz="3000" kern="1200" dirty="0" smtClean="0"/>
            <a:t>Evaluate options for credit</a:t>
          </a:r>
          <a:endParaRPr lang="en-US" sz="3000" kern="1200" dirty="0"/>
        </a:p>
      </dsp:txBody>
      <dsp:txXfrm rot="5400000">
        <a:off x="4680551" y="758824"/>
        <a:ext cx="2176611" cy="22764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5C682-179D-49F6-8D3E-8ACD0961A19C}">
      <dsp:nvSpPr>
        <dsp:cNvPr id="0" name=""/>
        <dsp:cNvSpPr/>
      </dsp:nvSpPr>
      <dsp:spPr>
        <a:xfrm>
          <a:off x="0" y="0"/>
          <a:ext cx="5221985" cy="713232"/>
        </a:xfrm>
        <a:prstGeom prst="roundRect">
          <a:avLst>
            <a:gd name="adj" fmla="val 10000"/>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Creditors &amp; Financial Institutions</a:t>
          </a:r>
          <a:endParaRPr lang="en-US" sz="2100" kern="1200" dirty="0"/>
        </a:p>
      </dsp:txBody>
      <dsp:txXfrm>
        <a:off x="20890" y="20890"/>
        <a:ext cx="4368904" cy="671452"/>
      </dsp:txXfrm>
    </dsp:sp>
    <dsp:sp modelId="{4D0E6E02-6EB1-4657-8CF0-BBC7C6425AD2}">
      <dsp:nvSpPr>
        <dsp:cNvPr id="0" name=""/>
        <dsp:cNvSpPr/>
      </dsp:nvSpPr>
      <dsp:spPr>
        <a:xfrm>
          <a:off x="389953" y="812292"/>
          <a:ext cx="5221985" cy="713232"/>
        </a:xfrm>
        <a:prstGeom prst="roundRect">
          <a:avLst>
            <a:gd name="adj" fmla="val 10000"/>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Law Enforcement</a:t>
          </a:r>
          <a:endParaRPr lang="en-US" sz="2100" kern="1200" dirty="0"/>
        </a:p>
      </dsp:txBody>
      <dsp:txXfrm>
        <a:off x="410843" y="833182"/>
        <a:ext cx="4326651" cy="671451"/>
      </dsp:txXfrm>
    </dsp:sp>
    <dsp:sp modelId="{EE49F46C-3E3B-48EA-9E3C-DA2073CBA2B1}">
      <dsp:nvSpPr>
        <dsp:cNvPr id="0" name=""/>
        <dsp:cNvSpPr/>
      </dsp:nvSpPr>
      <dsp:spPr>
        <a:xfrm>
          <a:off x="779907" y="1624584"/>
          <a:ext cx="5221985" cy="713232"/>
        </a:xfrm>
        <a:prstGeom prst="roundRect">
          <a:avLst>
            <a:gd name="adj" fmla="val 10000"/>
          </a:avLst>
        </a:prstGeom>
        <a:solidFill>
          <a:srgbClr val="008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Federal Trade Commission</a:t>
          </a:r>
          <a:endParaRPr lang="en-US" sz="2100" kern="1200" dirty="0"/>
        </a:p>
      </dsp:txBody>
      <dsp:txXfrm>
        <a:off x="800797" y="1645474"/>
        <a:ext cx="4326651" cy="671452"/>
      </dsp:txXfrm>
    </dsp:sp>
    <dsp:sp modelId="{F1D9921E-4A7D-4D83-B071-30FFE8EBE8AF}">
      <dsp:nvSpPr>
        <dsp:cNvPr id="0" name=""/>
        <dsp:cNvSpPr/>
      </dsp:nvSpPr>
      <dsp:spPr>
        <a:xfrm>
          <a:off x="1169860" y="2436876"/>
          <a:ext cx="5221985" cy="713232"/>
        </a:xfrm>
        <a:prstGeom prst="roundRect">
          <a:avLst>
            <a:gd name="adj" fmla="val 10000"/>
          </a:avLst>
        </a:prstGeom>
        <a:solidFill>
          <a:schemeClr val="tx1">
            <a:lumMod val="50000"/>
            <a:lumOff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DMV (for driver’s license)</a:t>
          </a:r>
          <a:endParaRPr lang="en-US" sz="2100" kern="1200" dirty="0"/>
        </a:p>
      </dsp:txBody>
      <dsp:txXfrm>
        <a:off x="1190750" y="2457766"/>
        <a:ext cx="4326651" cy="671452"/>
      </dsp:txXfrm>
    </dsp:sp>
    <dsp:sp modelId="{6FA08B85-8010-4066-AC6A-2A9745629FB4}">
      <dsp:nvSpPr>
        <dsp:cNvPr id="0" name=""/>
        <dsp:cNvSpPr/>
      </dsp:nvSpPr>
      <dsp:spPr>
        <a:xfrm>
          <a:off x="1559814" y="3249168"/>
          <a:ext cx="5221985" cy="713232"/>
        </a:xfrm>
        <a:prstGeom prst="roundRect">
          <a:avLst>
            <a:gd name="adj" fmla="val 10000"/>
          </a:avLst>
        </a:prstGeom>
        <a:solidFill>
          <a:srgbClr val="80008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SSA (for Social Security Card)</a:t>
          </a:r>
          <a:endParaRPr lang="en-US" sz="2100" kern="1200" dirty="0"/>
        </a:p>
      </dsp:txBody>
      <dsp:txXfrm>
        <a:off x="1580704" y="3270058"/>
        <a:ext cx="4326651" cy="671451"/>
      </dsp:txXfrm>
    </dsp:sp>
    <dsp:sp modelId="{AB2DA0BB-0D68-4866-B70A-804F4CB0C2BB}">
      <dsp:nvSpPr>
        <dsp:cNvPr id="0" name=""/>
        <dsp:cNvSpPr/>
      </dsp:nvSpPr>
      <dsp:spPr>
        <a:xfrm>
          <a:off x="4758385" y="521055"/>
          <a:ext cx="463600" cy="463600"/>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dirty="0"/>
        </a:p>
      </dsp:txBody>
      <dsp:txXfrm>
        <a:off x="4862695" y="521055"/>
        <a:ext cx="254980" cy="348859"/>
      </dsp:txXfrm>
    </dsp:sp>
    <dsp:sp modelId="{E164D26B-1643-4D58-B30A-A72ED6288775}">
      <dsp:nvSpPr>
        <dsp:cNvPr id="0" name=""/>
        <dsp:cNvSpPr/>
      </dsp:nvSpPr>
      <dsp:spPr>
        <a:xfrm>
          <a:off x="5148338" y="1333347"/>
          <a:ext cx="463600" cy="463600"/>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dirty="0"/>
        </a:p>
      </dsp:txBody>
      <dsp:txXfrm>
        <a:off x="5252648" y="1333347"/>
        <a:ext cx="254980" cy="348859"/>
      </dsp:txXfrm>
    </dsp:sp>
    <dsp:sp modelId="{0AF61008-C573-4148-A492-87C564360566}">
      <dsp:nvSpPr>
        <dsp:cNvPr id="0" name=""/>
        <dsp:cNvSpPr/>
      </dsp:nvSpPr>
      <dsp:spPr>
        <a:xfrm>
          <a:off x="5538292" y="2133752"/>
          <a:ext cx="463600" cy="463600"/>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dirty="0"/>
        </a:p>
      </dsp:txBody>
      <dsp:txXfrm>
        <a:off x="5642602" y="2133752"/>
        <a:ext cx="254980" cy="348859"/>
      </dsp:txXfrm>
    </dsp:sp>
    <dsp:sp modelId="{E4743B5A-C555-4E16-A444-CC6D8524B0FE}">
      <dsp:nvSpPr>
        <dsp:cNvPr id="0" name=""/>
        <dsp:cNvSpPr/>
      </dsp:nvSpPr>
      <dsp:spPr>
        <a:xfrm>
          <a:off x="5928245" y="2953969"/>
          <a:ext cx="463600" cy="463600"/>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dirty="0"/>
        </a:p>
      </dsp:txBody>
      <dsp:txXfrm>
        <a:off x="6032555" y="2953969"/>
        <a:ext cx="254980" cy="348859"/>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82AE622-12DC-41B5-AB0E-E56B4630B4C6}" type="datetimeFigureOut">
              <a:rPr lang="en-US" smtClean="0"/>
              <a:t>8/8/2014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6254282-3838-422E-8E3F-EA62ADABF248}" type="slidenum">
              <a:rPr lang="en-US" smtClean="0"/>
              <a:t>‹#›</a:t>
            </a:fld>
            <a:endParaRPr lang="en-US"/>
          </a:p>
        </p:txBody>
      </p:sp>
    </p:spTree>
    <p:extLst>
      <p:ext uri="{BB962C8B-B14F-4D97-AF65-F5344CB8AC3E}">
        <p14:creationId xmlns:p14="http://schemas.microsoft.com/office/powerpoint/2010/main" val="1897852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413E83B-49D5-4289-A46A-2F230B496353}" type="datetimeFigureOut">
              <a:rPr lang="en-US" smtClean="0"/>
              <a:t>8/8/2014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00079B-585D-49B4-A45C-6ABA6586B4CB}" type="slidenum">
              <a:rPr lang="en-US" smtClean="0"/>
              <a:t>‹#›</a:t>
            </a:fld>
            <a:endParaRPr lang="en-US" dirty="0"/>
          </a:p>
        </p:txBody>
      </p:sp>
    </p:spTree>
    <p:extLst>
      <p:ext uri="{BB962C8B-B14F-4D97-AF65-F5344CB8AC3E}">
        <p14:creationId xmlns:p14="http://schemas.microsoft.com/office/powerpoint/2010/main" val="678582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irs.gov/publications/p970"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www.finaid.org/"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annualcreditreport.com/"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www.myfico.com/"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annualcreditreport.com/"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www.ftc.gov/bcp/edu/pubs/consumer/credit/cre21.shtm"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Materials</a:t>
            </a:r>
            <a:r>
              <a:rPr lang="en-US" baseline="0" dirty="0" smtClean="0"/>
              <a:t> recommended for this presentation:</a:t>
            </a:r>
          </a:p>
          <a:p>
            <a:pPr eaLnBrk="1" hangingPunct="1"/>
            <a:r>
              <a:rPr lang="en-US" baseline="0" dirty="0" smtClean="0"/>
              <a:t>Repayment of Your Student Loan Debt brochure</a:t>
            </a:r>
          </a:p>
          <a:p>
            <a:pPr eaLnBrk="1" hangingPunct="1"/>
            <a:r>
              <a:rPr lang="en-US" baseline="0" dirty="0" smtClean="0"/>
              <a:t>Managing Your Budget brochure</a:t>
            </a:r>
          </a:p>
          <a:p>
            <a:pPr eaLnBrk="1" hangingPunct="1"/>
            <a:r>
              <a:rPr lang="en-US" baseline="0" dirty="0" smtClean="0"/>
              <a:t>Managing Your Credit brochure</a:t>
            </a:r>
          </a:p>
          <a:p>
            <a:pPr eaLnBrk="1" hangingPunct="1"/>
            <a:r>
              <a:rPr lang="en-US" baseline="0" dirty="0" smtClean="0"/>
              <a:t>Copies of the presentation for participants</a:t>
            </a:r>
            <a:endParaRPr lang="en-US" dirty="0" smtClean="0"/>
          </a:p>
          <a:p>
            <a:pPr eaLnBrk="1" hangingPunct="1"/>
            <a:endParaRPr lang="en-US" dirty="0" smtClean="0"/>
          </a:p>
          <a:p>
            <a:pPr eaLnBrk="1" hangingPunct="1"/>
            <a:r>
              <a:rPr lang="en-US" dirty="0" smtClean="0"/>
              <a:t>Welcome</a:t>
            </a:r>
            <a:r>
              <a:rPr lang="en-US" baseline="0" dirty="0" smtClean="0"/>
              <a:t> to “Financial Literacy.” This session is sponsored by the Office of Student Financial Assistance (OSFA), a division of the Florida Department of Education.  OSFA is the administrator of state grants and scholarships for the state of Florida.  We also provides many FREE products and services to institutions and students.  OSFA is the proud sponsor of Navigating Your Financial Future debt management program which promotes financial well being and student loan awareness for students in Florida.</a:t>
            </a:r>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a:t>
            </a:fld>
            <a:endParaRPr lang="en-US" dirty="0"/>
          </a:p>
        </p:txBody>
      </p:sp>
    </p:spTree>
    <p:extLst>
      <p:ext uri="{BB962C8B-B14F-4D97-AF65-F5344CB8AC3E}">
        <p14:creationId xmlns:p14="http://schemas.microsoft.com/office/powerpoint/2010/main" val="2033560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Next</a:t>
            </a:r>
            <a:r>
              <a:rPr lang="en-US" baseline="0" dirty="0" smtClean="0"/>
              <a:t> let’s</a:t>
            </a:r>
            <a:r>
              <a:rPr lang="en-US" dirty="0" smtClean="0"/>
              <a:t> discuss your responsibilities as a borrower.  You are responsible for paying back the amount borrowed plus interest; updating your personal contact information as soon as it changes and seeking help when you cannot pay.  Lenders cannot read your mind!  You must be proactive and let them know when you are having difficulty making payments.</a:t>
            </a:r>
          </a:p>
          <a:p>
            <a:pPr eaLnBrk="1" hangingPunct="1"/>
            <a:endParaRPr lang="en-US" altLang="en-US"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10</a:t>
            </a:fld>
            <a:endParaRPr lang="en-US"/>
          </a:p>
        </p:txBody>
      </p:sp>
    </p:spTree>
    <p:extLst>
      <p:ext uri="{BB962C8B-B14F-4D97-AF65-F5344CB8AC3E}">
        <p14:creationId xmlns:p14="http://schemas.microsoft.com/office/powerpoint/2010/main" val="1162744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Repayment is absolutely part of being a student loan borrower.  Money was given to you with the expectation that you would pay it back EVEN IF:  (read slide)</a:t>
            </a:r>
          </a:p>
          <a:p>
            <a:pPr eaLnBrk="1" hangingPunct="1"/>
            <a:endParaRPr lang="en-US" altLang="en-US"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11</a:t>
            </a:fld>
            <a:endParaRPr lang="en-US"/>
          </a:p>
        </p:txBody>
      </p:sp>
    </p:spTree>
    <p:extLst>
      <p:ext uri="{BB962C8B-B14F-4D97-AF65-F5344CB8AC3E}">
        <p14:creationId xmlns:p14="http://schemas.microsoft.com/office/powerpoint/2010/main" val="1162744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Now that we have clarified that this money absolutely has to be paid back, what are your choices for paying back the loan?  You have several options available – but</a:t>
            </a:r>
            <a:r>
              <a:rPr lang="en-US" baseline="0" dirty="0" smtClean="0"/>
              <a:t> the four most popular are shown on this slide. </a:t>
            </a:r>
          </a:p>
          <a:p>
            <a:pPr eaLnBrk="1" hangingPunct="1"/>
            <a:endParaRPr lang="en-US" baseline="0" dirty="0" smtClean="0"/>
          </a:p>
          <a:p>
            <a:pPr eaLnBrk="1" hangingPunct="1"/>
            <a:r>
              <a:rPr lang="en-US" baseline="0" dirty="0" smtClean="0"/>
              <a:t>P</a:t>
            </a:r>
            <a:r>
              <a:rPr lang="en-US" dirty="0" smtClean="0"/>
              <a:t>lease know that these are designed to HELP you make payments not HINDER you in any way.  So if you choose one plan and it does not work in your budget like you originally thought it would, please speak with your lender about changing your payment plan to something else.  Here are four options to consider:</a:t>
            </a:r>
          </a:p>
          <a:p>
            <a:pPr eaLnBrk="1" hangingPunct="1"/>
            <a:endParaRPr lang="en-US" dirty="0" smtClean="0"/>
          </a:p>
          <a:p>
            <a:pPr eaLnBrk="1" hangingPunct="1"/>
            <a:r>
              <a:rPr lang="en-US" dirty="0" smtClean="0"/>
              <a:t>Standard:  Standard (fixed) repayment is the traditional approach.  Your monthly payment will be the greater of the minimum necessary to pay the loan in full in ten years or $50.00.</a:t>
            </a:r>
          </a:p>
          <a:p>
            <a:pPr eaLnBrk="1" hangingPunct="1"/>
            <a:endParaRPr lang="en-US" dirty="0" smtClean="0"/>
          </a:p>
          <a:p>
            <a:pPr eaLnBrk="1" hangingPunct="1"/>
            <a:r>
              <a:rPr lang="en-US" dirty="0" smtClean="0"/>
              <a:t>Graduated:  Begins with lower payment amounts that increase over time.  This allows payments to be small in the beginning of repayment with periodic increases during the repayment period.</a:t>
            </a:r>
          </a:p>
          <a:p>
            <a:pPr eaLnBrk="1" hangingPunct="1"/>
            <a:endParaRPr lang="en-US" dirty="0" smtClean="0"/>
          </a:p>
          <a:p>
            <a:pPr eaLnBrk="1" hangingPunct="1"/>
            <a:r>
              <a:rPr lang="en-US" dirty="0" smtClean="0"/>
              <a:t>Income Based:  These</a:t>
            </a:r>
            <a:r>
              <a:rPr lang="en-US" baseline="0" dirty="0" smtClean="0"/>
              <a:t> </a:t>
            </a:r>
            <a:r>
              <a:rPr lang="en-US" dirty="0" smtClean="0"/>
              <a:t>plans that assist borrowers with a partial financial hardship in keeping their loan payments affordable with payment caps based on their income and family size. (Not applicable to Parent PLUS loans.) For more information, please visit: http://www.ibrinfo.org/</a:t>
            </a:r>
            <a:r>
              <a:rPr lang="en-US" baseline="0" dirty="0" smtClean="0"/>
              <a:t> or http://studentaid.ed.gov/PayAsYouEarn.  </a:t>
            </a:r>
          </a:p>
          <a:p>
            <a:pPr eaLnBrk="1" hangingPunct="1"/>
            <a:endParaRPr lang="en-US" baseline="0" dirty="0" smtClean="0"/>
          </a:p>
          <a:p>
            <a:pPr eaLnBrk="1" hangingPunct="1"/>
            <a:r>
              <a:rPr lang="en-US" baseline="0" dirty="0" smtClean="0"/>
              <a:t>Names of the plans are:  Income Based Repayment Plan, Income Contingent Plan, and Pay As You Earn Repayment Plan.</a:t>
            </a:r>
            <a:endParaRPr lang="en-US" dirty="0" smtClean="0"/>
          </a:p>
          <a:p>
            <a:pPr eaLnBrk="1" hangingPunct="1"/>
            <a:endParaRPr lang="en-US" dirty="0" smtClean="0"/>
          </a:p>
          <a:p>
            <a:pPr eaLnBrk="1" hangingPunct="1"/>
            <a:r>
              <a:rPr lang="en-US" dirty="0" smtClean="0"/>
              <a:t>More</a:t>
            </a:r>
            <a:r>
              <a:rPr lang="en-US" baseline="0" dirty="0" smtClean="0"/>
              <a:t> details:</a:t>
            </a:r>
            <a:endParaRPr lang="en-US" sz="1600" dirty="0"/>
          </a:p>
          <a:p>
            <a:pPr lvl="1">
              <a:buFont typeface="Wingdings" pitchFamily="2" charset="2"/>
              <a:buChar char="Ø"/>
            </a:pPr>
            <a:r>
              <a:rPr lang="en-US" sz="1600" dirty="0"/>
              <a:t>Adjusted payment amount based on income and family size </a:t>
            </a:r>
          </a:p>
          <a:p>
            <a:pPr lvl="1">
              <a:buFont typeface="Wingdings" pitchFamily="2" charset="2"/>
              <a:buChar char="Ø"/>
            </a:pPr>
            <a:r>
              <a:rPr lang="en-US" sz="1600" dirty="0"/>
              <a:t>Payment is not more than a certain percentage of the amount by which your adjusted gross income exceeds 150 percent of the poverty line for your family size. </a:t>
            </a:r>
          </a:p>
          <a:p>
            <a:pPr lvl="1">
              <a:buFont typeface="Wingdings" pitchFamily="2" charset="2"/>
              <a:buChar char="Ø"/>
            </a:pPr>
            <a:r>
              <a:rPr lang="en-US" sz="1600" dirty="0"/>
              <a:t>If your monthly payment amount is not enough to pay accrued interest on a Direct Subsidized Loan / subsidized Federal Stafford Loan, the Department of Education will pay the remaining interest for a period of three years. </a:t>
            </a:r>
          </a:p>
          <a:p>
            <a:pPr lvl="1">
              <a:buFont typeface="Wingdings" pitchFamily="2" charset="2"/>
              <a:buChar char="Ø"/>
            </a:pPr>
            <a:r>
              <a:rPr lang="en-US" sz="1600" dirty="0"/>
              <a:t>Payments re-evaluated annually </a:t>
            </a:r>
          </a:p>
          <a:p>
            <a:pPr lvl="1">
              <a:buFont typeface="Wingdings" pitchFamily="2" charset="2"/>
              <a:buChar char="Ø"/>
            </a:pPr>
            <a:r>
              <a:rPr lang="en-US" sz="1600" dirty="0"/>
              <a:t>More interest may accrue over the life of the loan because the principal balance decreases at a slower rate. </a:t>
            </a:r>
          </a:p>
          <a:p>
            <a:pPr lvl="1">
              <a:buFont typeface="Wingdings" pitchFamily="2" charset="2"/>
              <a:buChar char="Ø"/>
            </a:pPr>
            <a:r>
              <a:rPr lang="en-US" sz="1600" dirty="0"/>
              <a:t>Any outstanding loan balance after 25 (IBR) or 20 (PAYE) years is forgiven </a:t>
            </a:r>
          </a:p>
          <a:p>
            <a:pPr lvl="2">
              <a:buFont typeface="Wingdings" pitchFamily="2" charset="2"/>
              <a:buChar char="Ø"/>
            </a:pPr>
            <a:r>
              <a:rPr lang="en-US" sz="1600" dirty="0"/>
              <a:t>Very few borrowers will have a remaining balance after 25 years. </a:t>
            </a:r>
          </a:p>
          <a:p>
            <a:pPr lvl="2">
              <a:buFont typeface="Wingdings" pitchFamily="2" charset="2"/>
              <a:buChar char="Ø"/>
            </a:pPr>
            <a:r>
              <a:rPr lang="en-US" sz="1600" dirty="0"/>
              <a:t>The amount forgiven may be taxable.</a:t>
            </a:r>
            <a:endParaRPr lang="en-US" dirty="0" smtClean="0"/>
          </a:p>
          <a:p>
            <a:pPr eaLnBrk="1" hangingPunct="1"/>
            <a:endParaRPr lang="en-US" dirty="0" smtClean="0"/>
          </a:p>
          <a:p>
            <a:pPr eaLnBrk="1" hangingPunct="1"/>
            <a:r>
              <a:rPr lang="en-US" dirty="0" smtClean="0"/>
              <a:t>Extended:  Is available only to borrowers whose first loan was disbursed on or after October 7, 1998, and if you have a federal student loan balance totaling more than $30,000.00 you may request that your repayment term is extended for a period not greater than twenty-five years.  With this option, your repayment amounts can either be fixed or graduated.</a:t>
            </a:r>
          </a:p>
          <a:p>
            <a:pPr eaLnBrk="1" hangingPunct="1"/>
            <a:endParaRPr lang="en-US" dirty="0" smtClean="0"/>
          </a:p>
          <a:p>
            <a:pPr eaLnBrk="1" hangingPunct="1"/>
            <a:endParaRPr lang="en-US" dirty="0" smtClean="0"/>
          </a:p>
          <a:p>
            <a:pPr eaLnBrk="1" hangingPunct="1"/>
            <a:endParaRPr lang="en-US"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12</a:t>
            </a:fld>
            <a:endParaRPr lang="en-US" dirty="0"/>
          </a:p>
        </p:txBody>
      </p:sp>
    </p:spTree>
    <p:extLst>
      <p:ext uri="{BB962C8B-B14F-4D97-AF65-F5344CB8AC3E}">
        <p14:creationId xmlns:p14="http://schemas.microsoft.com/office/powerpoint/2010/main" val="1446636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Repayment is your responsibility.  Here are some helpful tips for staying on track with your payments and not becoming delinquent or defaulting on your loans.</a:t>
            </a:r>
            <a:r>
              <a:rPr lang="en-US" baseline="0" dirty="0" smtClean="0"/>
              <a:t>  </a:t>
            </a:r>
          </a:p>
          <a:p>
            <a:pPr defTabSz="931774">
              <a:defRPr/>
            </a:pPr>
            <a:endParaRPr lang="en-US" baseline="0" dirty="0" smtClean="0"/>
          </a:p>
          <a:p>
            <a:pPr defTabSz="931774">
              <a:defRPr/>
            </a:pPr>
            <a:r>
              <a:rPr lang="en-US" baseline="0" dirty="0" smtClean="0"/>
              <a:t>Compare and select the repayment plan that best fits your budget.  You can always change your repayment plan  at any time by communicating with your servicer.</a:t>
            </a:r>
          </a:p>
          <a:p>
            <a:pPr defTabSz="931774">
              <a:defRPr/>
            </a:pPr>
            <a:endParaRPr lang="en-US" baseline="0" dirty="0" smtClean="0"/>
          </a:p>
          <a:p>
            <a:pPr defTabSz="931774">
              <a:defRPr/>
            </a:pPr>
            <a:r>
              <a:rPr lang="en-US" baseline="0" dirty="0" smtClean="0"/>
              <a:t>Ensure that your monthly payments are received at the correct payment address on or before the due date.  </a:t>
            </a:r>
            <a:endParaRPr lang="en-US" dirty="0" smtClean="0"/>
          </a:p>
          <a:p>
            <a:pPr eaLnBrk="1" hangingPunct="1"/>
            <a:endParaRPr lang="en-US" altLang="en-US"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13</a:t>
            </a:fld>
            <a:endParaRPr lang="en-US"/>
          </a:p>
        </p:txBody>
      </p:sp>
    </p:spTree>
    <p:extLst>
      <p:ext uri="{BB962C8B-B14F-4D97-AF65-F5344CB8AC3E}">
        <p14:creationId xmlns:p14="http://schemas.microsoft.com/office/powerpoint/2010/main" val="1162744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word about delinquency – one day late will show as a delinquent payment on your records.  Make sure payments arrive on or before the due date.  If you need help staying on track, consider automatic withdrawals to guarantee your payments will be made on time.</a:t>
            </a:r>
          </a:p>
          <a:p>
            <a:endParaRPr lang="en-US" dirty="0" smtClean="0"/>
          </a:p>
          <a:p>
            <a:r>
              <a:rPr lang="en-US" dirty="0" smtClean="0"/>
              <a:t>Believe it or not, a lot of students go right from repayment status to default status because not one single payment was made in 270 days (NINE MONTHS!).  Then when it’s time to lease an apartment or buy a car, a credit check is run and the defaulted loan shows up as a big red flag.  Defaulting on a student loan has serious consequences.  Let’s review what may happen.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14</a:t>
            </a:fld>
            <a:endParaRPr lang="en-US" dirty="0"/>
          </a:p>
        </p:txBody>
      </p:sp>
    </p:spTree>
    <p:extLst>
      <p:ext uri="{BB962C8B-B14F-4D97-AF65-F5344CB8AC3E}">
        <p14:creationId xmlns:p14="http://schemas.microsoft.com/office/powerpoint/2010/main" val="1446636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Believe it or not, a lot of students go right from repayment status to default status because not one single payment was made in 270 days (NINE MONTHS!).  When it’s time to lease an apartment or buy a car, a credit check is run and the defaulted loan shows up as a big red flag.  Defaulting on a student loan has serious consequences.  Let’s review what may happen.</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15</a:t>
            </a:fld>
            <a:endParaRPr lang="en-US"/>
          </a:p>
        </p:txBody>
      </p:sp>
    </p:spTree>
    <p:extLst>
      <p:ext uri="{BB962C8B-B14F-4D97-AF65-F5344CB8AC3E}">
        <p14:creationId xmlns:p14="http://schemas.microsoft.com/office/powerpoint/2010/main" val="1162744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(read slide)</a:t>
            </a:r>
          </a:p>
          <a:p>
            <a:pPr eaLnBrk="1" hangingPunct="1"/>
            <a:endParaRPr lang="en-US" dirty="0" smtClean="0"/>
          </a:p>
          <a:p>
            <a:pPr eaLnBrk="1" hangingPunct="1"/>
            <a:r>
              <a:rPr lang="en-US" dirty="0" smtClean="0"/>
              <a:t>**Note</a:t>
            </a:r>
            <a:r>
              <a:rPr lang="en-US" baseline="0" dirty="0" smtClean="0"/>
              <a:t> to Presenter:  many students may not know what the terms “offset” and “garnished” means.  Please explain the terms if needed.</a:t>
            </a:r>
          </a:p>
          <a:p>
            <a:pPr eaLnBrk="1" hangingPunct="1"/>
            <a:endParaRPr lang="en-US" baseline="0" dirty="0" smtClean="0"/>
          </a:p>
          <a:p>
            <a:pPr eaLnBrk="1" hangingPunct="1"/>
            <a:r>
              <a:rPr lang="en-US" baseline="0" dirty="0" smtClean="0"/>
              <a:t>Offset:  the lender will intercept your refund </a:t>
            </a:r>
            <a:endParaRPr lang="en-US"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16</a:t>
            </a:fld>
            <a:endParaRPr lang="en-US"/>
          </a:p>
        </p:txBody>
      </p:sp>
    </p:spTree>
    <p:extLst>
      <p:ext uri="{BB962C8B-B14F-4D97-AF65-F5344CB8AC3E}">
        <p14:creationId xmlns:p14="http://schemas.microsoft.com/office/powerpoint/2010/main" val="1162744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What do you do if you cannot make your monthly payment?  Contact your servicer</a:t>
            </a:r>
            <a:r>
              <a:rPr lang="en-US" baseline="0" dirty="0" smtClean="0"/>
              <a:t> </a:t>
            </a:r>
            <a:r>
              <a:rPr lang="en-US" dirty="0" smtClean="0"/>
              <a:t>immediately.  Do not hide or ignore the problem because this just makes matters worse.  By speaking with the servicer, you can discuss options available such as changing the repayment plan type, requesting deferment, forbearance and consolidation.  </a:t>
            </a:r>
          </a:p>
          <a:p>
            <a:pPr defTabSz="931774">
              <a:defRPr/>
            </a:pPr>
            <a:endParaRPr lang="en-US" dirty="0" smtClean="0"/>
          </a:p>
          <a:p>
            <a:pPr eaLnBrk="1" hangingPunct="1"/>
            <a:endParaRPr lang="en-US" altLang="en-US"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17</a:t>
            </a:fld>
            <a:endParaRPr lang="en-US"/>
          </a:p>
        </p:txBody>
      </p:sp>
    </p:spTree>
    <p:extLst>
      <p:ext uri="{BB962C8B-B14F-4D97-AF65-F5344CB8AC3E}">
        <p14:creationId xmlns:p14="http://schemas.microsoft.com/office/powerpoint/2010/main" val="1162744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Deferment </a:t>
            </a:r>
            <a:r>
              <a:rPr lang="en-US" altLang="en-US" baseline="0" dirty="0" smtClean="0"/>
              <a:t> is a TEMPORARY </a:t>
            </a:r>
            <a:r>
              <a:rPr lang="en-US" altLang="en-US" dirty="0" smtClean="0"/>
              <a:t>postponement of repayment due to special circumstances</a:t>
            </a:r>
            <a:r>
              <a:rPr lang="en-US" altLang="en-US" baseline="0" dirty="0" smtClean="0"/>
              <a:t> such as being in school, experiencing economic hardship, or military active duty.  If you meet the qualifications for any type of deferment, it will automatically be designated.</a:t>
            </a:r>
          </a:p>
          <a:p>
            <a:pPr eaLnBrk="1" hangingPunct="1"/>
            <a:endParaRPr lang="en-US" altLang="en-US" baseline="0" dirty="0" smtClean="0"/>
          </a:p>
          <a:p>
            <a:pPr eaLnBrk="1" hangingPunct="1"/>
            <a:r>
              <a:rPr lang="en-US" altLang="en-US" baseline="0" dirty="0" smtClean="0"/>
              <a:t>If you do not qualify for a deferment, another TEMPORARY postponement of payment can be found through forbearance.  The servicer will let you know if you qualify for this.</a:t>
            </a:r>
          </a:p>
          <a:p>
            <a:pPr eaLnBrk="1" hangingPunct="1"/>
            <a:endParaRPr lang="en-US" altLang="en-US" baseline="0" dirty="0" smtClean="0"/>
          </a:p>
          <a:p>
            <a:pPr eaLnBrk="1" hangingPunct="1"/>
            <a:r>
              <a:rPr lang="en-US" altLang="en-US" baseline="0" dirty="0" smtClean="0"/>
              <a:t>Consolidation may be an option if you have several loans that can be merged into one NEW loan with ONE monthly payment.  This simplifies the repayment process but can end up costing more because of a longer repayment period.</a:t>
            </a:r>
            <a:endParaRPr lang="en-US" altLang="en-US"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18</a:t>
            </a:fld>
            <a:endParaRPr lang="en-US"/>
          </a:p>
        </p:txBody>
      </p:sp>
    </p:spTree>
    <p:extLst>
      <p:ext uri="{BB962C8B-B14F-4D97-AF65-F5344CB8AC3E}">
        <p14:creationId xmlns:p14="http://schemas.microsoft.com/office/powerpoint/2010/main" val="1162744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 servicer contact information into your cell phone for easy access.</a:t>
            </a:r>
          </a:p>
          <a:p>
            <a:endParaRPr lang="en-US" dirty="0" smtClean="0"/>
          </a:p>
          <a:p>
            <a:r>
              <a:rPr lang="en-US" dirty="0" smtClean="0"/>
              <a:t>You have a responsibility to keep your servicer</a:t>
            </a:r>
            <a:r>
              <a:rPr lang="en-US" dirty="0" smtClean="0">
                <a:solidFill>
                  <a:srgbClr val="000000"/>
                </a:solidFill>
              </a:rPr>
              <a:t> notified of any changes in your home telephone number, home address, employment information, and e-mail address. If you are having difficulty making payments, let the servicer KNOW!  </a:t>
            </a:r>
          </a:p>
          <a:p>
            <a:pPr eaLnBrk="1" hangingPunct="1">
              <a:lnSpc>
                <a:spcPct val="75000"/>
              </a:lnSpc>
              <a:buClr>
                <a:schemeClr val="tx1"/>
              </a:buClr>
            </a:pPr>
            <a:endParaRPr lang="en-US" dirty="0" smtClean="0">
              <a:solidFill>
                <a:srgbClr val="000000"/>
              </a:solidFill>
            </a:endParaRPr>
          </a:p>
          <a:p>
            <a:pPr eaLnBrk="1" hangingPunct="1">
              <a:lnSpc>
                <a:spcPct val="75000"/>
              </a:lnSpc>
              <a:buClr>
                <a:schemeClr val="tx1"/>
              </a:buClr>
            </a:pPr>
            <a:r>
              <a:rPr lang="en-US" dirty="0" smtClean="0">
                <a:solidFill>
                  <a:srgbClr val="000000"/>
                </a:solidFill>
              </a:rPr>
              <a:t>Keep all of your loan records, Master Promissory notes  and documentation in a safe place.  This makes life easier if  you need to verify conversations with lenders or payment information relating to your student loans.</a:t>
            </a:r>
          </a:p>
          <a:p>
            <a:pPr eaLnBrk="1" hangingPunct="1">
              <a:lnSpc>
                <a:spcPct val="75000"/>
              </a:lnSpc>
              <a:buClr>
                <a:schemeClr val="tx1"/>
              </a:buClr>
            </a:pPr>
            <a:endParaRPr lang="en-US" dirty="0" smtClean="0">
              <a:solidFill>
                <a:srgbClr val="000000"/>
              </a:solidFill>
            </a:endParaRPr>
          </a:p>
          <a:p>
            <a:pPr eaLnBrk="1" hangingPunct="1">
              <a:lnSpc>
                <a:spcPct val="75000"/>
              </a:lnSpc>
              <a:buClr>
                <a:schemeClr val="tx1"/>
              </a:buClr>
            </a:pPr>
            <a:r>
              <a:rPr lang="en-US" dirty="0" smtClean="0">
                <a:solidFill>
                  <a:srgbClr val="000000"/>
                </a:solidFill>
              </a:rPr>
              <a:t>Keep notes of the conversation for future reference.  Document date, time and person you spoke with.</a:t>
            </a:r>
          </a:p>
          <a:p>
            <a:pPr eaLnBrk="1" hangingPunct="1">
              <a:lnSpc>
                <a:spcPct val="75000"/>
              </a:lnSpc>
              <a:buClr>
                <a:schemeClr val="tx1"/>
              </a:buClr>
            </a:pPr>
            <a:endParaRPr lang="en-US" dirty="0" smtClean="0">
              <a:solidFill>
                <a:srgbClr val="000000"/>
              </a:solidFill>
            </a:endParaRPr>
          </a:p>
          <a:p>
            <a:pPr eaLnBrk="1" hangingPunct="1">
              <a:lnSpc>
                <a:spcPct val="75000"/>
              </a:lnSpc>
              <a:buClr>
                <a:schemeClr val="tx1"/>
              </a:buClr>
            </a:pPr>
            <a:endParaRPr lang="en-US" dirty="0" smtClean="0"/>
          </a:p>
          <a:p>
            <a:pPr eaLnBrk="1" hangingPunct="1"/>
            <a:endParaRPr lang="en-US" altLang="en-US"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19</a:t>
            </a:fld>
            <a:endParaRPr lang="en-US"/>
          </a:p>
        </p:txBody>
      </p:sp>
    </p:spTree>
    <p:extLst>
      <p:ext uri="{BB962C8B-B14F-4D97-AF65-F5344CB8AC3E}">
        <p14:creationId xmlns:p14="http://schemas.microsoft.com/office/powerpoint/2010/main" val="1162744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aseline="0" dirty="0" smtClean="0"/>
              <a:t>(read slide)</a:t>
            </a:r>
          </a:p>
        </p:txBody>
      </p:sp>
      <p:sp>
        <p:nvSpPr>
          <p:cNvPr id="4" name="Slide Number Placeholder 3"/>
          <p:cNvSpPr>
            <a:spLocks noGrp="1"/>
          </p:cNvSpPr>
          <p:nvPr>
            <p:ph type="sldNum" sz="quarter" idx="10"/>
          </p:nvPr>
        </p:nvSpPr>
        <p:spPr/>
        <p:txBody>
          <a:bodyPr/>
          <a:lstStyle/>
          <a:p>
            <a:fld id="{EB00079B-585D-49B4-A45C-6ABA6586B4CB}" type="slidenum">
              <a:rPr lang="en-US" smtClean="0"/>
              <a:t>2</a:t>
            </a:fld>
            <a:endParaRPr lang="en-US" dirty="0"/>
          </a:p>
        </p:txBody>
      </p:sp>
    </p:spTree>
    <p:extLst>
      <p:ext uri="{BB962C8B-B14F-4D97-AF65-F5344CB8AC3E}">
        <p14:creationId xmlns:p14="http://schemas.microsoft.com/office/powerpoint/2010/main" val="2352342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From</a:t>
            </a:r>
            <a:r>
              <a:rPr lang="en-US" baseline="0" dirty="0" smtClean="0"/>
              <a:t> time to time, servicers and borrowers do not agree on an issue pertaining to the student loan debt.  When that happens, borrowers are advised to visit Student Aid’s website and utilize the Self-Resolution Checklist which provides steps for resolving the issue on  your own.  </a:t>
            </a:r>
          </a:p>
          <a:p>
            <a:pPr eaLnBrk="1" hangingPunct="1"/>
            <a:endParaRPr lang="en-US" baseline="0" dirty="0" smtClean="0"/>
          </a:p>
          <a:p>
            <a:pPr eaLnBrk="1" hangingPunct="1"/>
            <a:r>
              <a:rPr lang="en-US" baseline="0" dirty="0" smtClean="0"/>
              <a:t>Another great document is found at the website (on slide):  Common Issues and How to Resolve</a:t>
            </a:r>
          </a:p>
          <a:p>
            <a:pPr eaLnBrk="1" hangingPunct="1"/>
            <a:endParaRPr lang="en-US" baseline="0" dirty="0" smtClean="0"/>
          </a:p>
          <a:p>
            <a:pPr eaLnBrk="1" hangingPunct="1"/>
            <a:r>
              <a:rPr lang="en-US" baseline="0" dirty="0" smtClean="0"/>
              <a:t>When all else fails, contact the Ombudsman’s Office for more assistance with resolution.</a:t>
            </a:r>
            <a:endParaRPr lang="en-US"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20</a:t>
            </a:fld>
            <a:endParaRPr lang="en-US"/>
          </a:p>
        </p:txBody>
      </p:sp>
    </p:spTree>
    <p:extLst>
      <p:ext uri="{BB962C8B-B14F-4D97-AF65-F5344CB8AC3E}">
        <p14:creationId xmlns:p14="http://schemas.microsoft.com/office/powerpoint/2010/main" val="1162744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Occasionally, circumstances beyond your control can affect your ability to repay your loans.   In these cases, your servicer will release you from the obligation. (read slide)</a:t>
            </a:r>
          </a:p>
          <a:p>
            <a:pPr eaLnBrk="1" hangingPunct="1"/>
            <a:endParaRPr lang="en-US"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21</a:t>
            </a:fld>
            <a:endParaRPr lang="en-US"/>
          </a:p>
        </p:txBody>
      </p:sp>
    </p:spTree>
    <p:extLst>
      <p:ext uri="{BB962C8B-B14F-4D97-AF65-F5344CB8AC3E}">
        <p14:creationId xmlns:p14="http://schemas.microsoft.com/office/powerpoint/2010/main" val="1162744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you have a student loan, you will have access to the following tax deductions and possibly qualify for forgiveness programs:</a:t>
            </a:r>
            <a:endParaRPr lang="en-US" dirty="0" smtClean="0"/>
          </a:p>
          <a:p>
            <a:endParaRPr lang="en-US" dirty="0" smtClean="0"/>
          </a:p>
          <a:p>
            <a:pPr eaLnBrk="1" hangingPunct="1">
              <a:lnSpc>
                <a:spcPct val="90000"/>
              </a:lnSpc>
              <a:buClr>
                <a:schemeClr val="tx1"/>
              </a:buClr>
            </a:pPr>
            <a:r>
              <a:rPr lang="en-US" dirty="0" smtClean="0">
                <a:solidFill>
                  <a:srgbClr val="000000"/>
                </a:solidFill>
              </a:rPr>
              <a:t>Tax deductions are available to help you with your loan repayment.  The two tax deductions for education are The</a:t>
            </a:r>
            <a:r>
              <a:rPr lang="en-US" baseline="0" dirty="0" smtClean="0">
                <a:solidFill>
                  <a:srgbClr val="000000"/>
                </a:solidFill>
              </a:rPr>
              <a:t> American Opportunity Tax Credit</a:t>
            </a:r>
            <a:r>
              <a:rPr lang="en-US" dirty="0" smtClean="0">
                <a:solidFill>
                  <a:srgbClr val="000000"/>
                </a:solidFill>
              </a:rPr>
              <a:t> and Lifetime Learning Credit. You can access the details of these deductions online at: </a:t>
            </a:r>
            <a:r>
              <a:rPr lang="en-US" dirty="0" smtClean="0">
                <a:solidFill>
                  <a:srgbClr val="000000"/>
                </a:solidFill>
                <a:hlinkClick r:id="rId3"/>
              </a:rPr>
              <a:t>www.irs.gov/publications/p970</a:t>
            </a:r>
            <a:r>
              <a:rPr lang="en-US" dirty="0" smtClean="0">
                <a:solidFill>
                  <a:srgbClr val="000000"/>
                </a:solidFill>
              </a:rPr>
              <a:t>.  The idea is that if you are given a break on your taxes, the amount you may get as a refund can help you make additional payments on your student loans.  </a:t>
            </a:r>
          </a:p>
          <a:p>
            <a:pPr eaLnBrk="1" hangingPunct="1">
              <a:lnSpc>
                <a:spcPct val="90000"/>
              </a:lnSpc>
              <a:buClr>
                <a:schemeClr val="tx1"/>
              </a:buClr>
            </a:pPr>
            <a:endParaRPr lang="en-US" dirty="0" smtClean="0">
              <a:solidFill>
                <a:srgbClr val="000000"/>
              </a:solidFill>
            </a:endParaRPr>
          </a:p>
          <a:p>
            <a:pPr eaLnBrk="1" hangingPunct="1">
              <a:lnSpc>
                <a:spcPct val="90000"/>
              </a:lnSpc>
              <a:buClr>
                <a:schemeClr val="tx1"/>
              </a:buClr>
            </a:pPr>
            <a:r>
              <a:rPr lang="en-US" dirty="0" smtClean="0">
                <a:solidFill>
                  <a:srgbClr val="000000"/>
                </a:solidFill>
              </a:rPr>
              <a:t>Loan Forgiveness Programs are career specific and may pay for or even cancel all of your student loans.   The U.S.</a:t>
            </a:r>
            <a:r>
              <a:rPr lang="en-US" baseline="0" dirty="0" smtClean="0">
                <a:solidFill>
                  <a:srgbClr val="000000"/>
                </a:solidFill>
              </a:rPr>
              <a:t> Department of Education offers Public Service Loan Forgiveness.  There are other programs available such as Nursing Loan Forgiveness.  </a:t>
            </a:r>
            <a:r>
              <a:rPr lang="en-US" dirty="0" smtClean="0">
                <a:solidFill>
                  <a:srgbClr val="000000"/>
                </a:solidFill>
              </a:rPr>
              <a:t>More information can be found at: </a:t>
            </a:r>
            <a:r>
              <a:rPr lang="en-US" dirty="0" smtClean="0">
                <a:solidFill>
                  <a:srgbClr val="000000"/>
                </a:solidFill>
                <a:hlinkClick r:id="rId4"/>
              </a:rPr>
              <a:t>www.finaid.org</a:t>
            </a:r>
            <a:r>
              <a:rPr lang="en-US" dirty="0" smtClean="0">
                <a:solidFill>
                  <a:srgbClr val="000000"/>
                </a:solidFill>
              </a:rPr>
              <a:t>. </a:t>
            </a:r>
          </a:p>
          <a:p>
            <a:pPr eaLnBrk="1" hangingPunct="1">
              <a:lnSpc>
                <a:spcPct val="90000"/>
              </a:lnSpc>
              <a:buClr>
                <a:schemeClr val="tx1"/>
              </a:buClr>
            </a:pPr>
            <a:endParaRPr lang="en-US" dirty="0" smtClean="0">
              <a:solidFill>
                <a:srgbClr val="000000"/>
              </a:solidFill>
            </a:endParaRPr>
          </a:p>
          <a:p>
            <a:pPr eaLnBrk="1" hangingPunct="1">
              <a:lnSpc>
                <a:spcPct val="90000"/>
              </a:lnSpc>
              <a:buClr>
                <a:schemeClr val="tx1"/>
              </a:buClr>
            </a:pPr>
            <a:r>
              <a:rPr lang="en-US" dirty="0" smtClean="0"/>
              <a:t> (Read the links from the slides.)</a:t>
            </a:r>
          </a:p>
          <a:p>
            <a:pPr eaLnBrk="1" hangingPunct="1"/>
            <a:endParaRPr lang="en-US"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22</a:t>
            </a:fld>
            <a:endParaRPr lang="en-US"/>
          </a:p>
        </p:txBody>
      </p:sp>
    </p:spTree>
    <p:extLst>
      <p:ext uri="{BB962C8B-B14F-4D97-AF65-F5344CB8AC3E}">
        <p14:creationId xmlns:p14="http://schemas.microsoft.com/office/powerpoint/2010/main" val="1162744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A2E87D7C-0372-40AE-AB8E-086282096293}" type="slidenum">
              <a:rPr lang="en-US" smtClean="0"/>
              <a:pPr/>
              <a:t>23</a:t>
            </a:fld>
            <a:endParaRPr lang="en-US" dirty="0"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r>
              <a:rPr lang="en-US" i="1" dirty="0">
                <a:latin typeface="Arial" charset="0"/>
              </a:rPr>
              <a:t>Managing Your Budget</a:t>
            </a:r>
            <a:r>
              <a:rPr lang="en-US" dirty="0">
                <a:latin typeface="Arial" charset="0"/>
              </a:rPr>
              <a:t> provides the skills and tools to create a budget that works for you and adapts as your life changes. </a:t>
            </a:r>
          </a:p>
          <a:p>
            <a:r>
              <a:rPr lang="en-US" dirty="0">
                <a:latin typeface="Arial" charset="0"/>
              </a:rPr>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02567" indent="-287774" defTabSz="132093">
              <a:lnSpc>
                <a:spcPct val="90000"/>
              </a:lnSpc>
            </a:pPr>
            <a:r>
              <a:rPr lang="en-US" dirty="0">
                <a:solidFill>
                  <a:srgbClr val="000000"/>
                </a:solidFill>
              </a:rPr>
              <a:t>The </a:t>
            </a:r>
            <a:r>
              <a:rPr lang="en-US" i="1" u="sng" dirty="0">
                <a:solidFill>
                  <a:srgbClr val="000000"/>
                </a:solidFill>
              </a:rPr>
              <a:t>First Step</a:t>
            </a:r>
            <a:r>
              <a:rPr lang="en-US" dirty="0">
                <a:solidFill>
                  <a:srgbClr val="000000"/>
                </a:solidFill>
              </a:rPr>
              <a:t> to budgeting successfully is to decide on your goals. </a:t>
            </a:r>
          </a:p>
          <a:p>
            <a:pPr marL="402567" indent="-287774" defTabSz="132093">
              <a:lnSpc>
                <a:spcPct val="90000"/>
              </a:lnSpc>
              <a:buFont typeface="Arial" pitchFamily="34" charset="0"/>
              <a:buChar char="•"/>
            </a:pPr>
            <a:endParaRPr lang="en-US" dirty="0">
              <a:solidFill>
                <a:srgbClr val="000000"/>
              </a:solidFill>
            </a:endParaRPr>
          </a:p>
          <a:p>
            <a:pPr marL="402567" indent="-287774" defTabSz="132093">
              <a:lnSpc>
                <a:spcPct val="90000"/>
              </a:lnSpc>
              <a:buFont typeface="Arial" pitchFamily="34" charset="0"/>
              <a:buChar char="•"/>
            </a:pPr>
            <a:r>
              <a:rPr lang="en-US" dirty="0">
                <a:solidFill>
                  <a:srgbClr val="000000"/>
                </a:solidFill>
              </a:rPr>
              <a:t>Some examples of the goals might be: completing school, getting a job in your field, repaying your student loans on time, or purchasing a car, if necessary. </a:t>
            </a:r>
          </a:p>
          <a:p>
            <a:pPr marL="402567" indent="-287774" defTabSz="132093">
              <a:lnSpc>
                <a:spcPct val="90000"/>
              </a:lnSpc>
              <a:buFont typeface="Arial" pitchFamily="34" charset="0"/>
              <a:buChar char="•"/>
            </a:pPr>
            <a:endParaRPr lang="en-US" dirty="0">
              <a:solidFill>
                <a:srgbClr val="000000"/>
              </a:solidFill>
            </a:endParaRPr>
          </a:p>
          <a:p>
            <a:pPr marL="402567" indent="-287774" defTabSz="132093">
              <a:lnSpc>
                <a:spcPct val="90000"/>
              </a:lnSpc>
              <a:buFont typeface="Arial" pitchFamily="34" charset="0"/>
              <a:buChar char="•"/>
            </a:pPr>
            <a:r>
              <a:rPr lang="en-US" dirty="0">
                <a:solidFill>
                  <a:srgbClr val="000000"/>
                </a:solidFill>
              </a:rPr>
              <a:t>By establishing “goals” you set priorities for yourself that help you stick to your plan. </a:t>
            </a:r>
          </a:p>
          <a:p>
            <a:pPr marL="402567" indent="-287774" defTabSz="132093">
              <a:lnSpc>
                <a:spcPct val="90000"/>
              </a:lnSpc>
              <a:buFont typeface="Arial" pitchFamily="34" charset="0"/>
              <a:buChar char="•"/>
            </a:pPr>
            <a:endParaRPr lang="en-US" dirty="0">
              <a:solidFill>
                <a:srgbClr val="000000"/>
              </a:solidFill>
            </a:endParaRPr>
          </a:p>
          <a:p>
            <a:pPr marL="402567" indent="-287774" defTabSz="132093">
              <a:lnSpc>
                <a:spcPct val="90000"/>
              </a:lnSpc>
            </a:pPr>
            <a:r>
              <a:rPr lang="en-US" dirty="0">
                <a:solidFill>
                  <a:srgbClr val="000000"/>
                </a:solidFill>
              </a:rPr>
              <a:t>2</a:t>
            </a:r>
            <a:r>
              <a:rPr lang="en-US" baseline="30000" dirty="0">
                <a:solidFill>
                  <a:srgbClr val="000000"/>
                </a:solidFill>
              </a:rPr>
              <a:t>nd</a:t>
            </a:r>
            <a:r>
              <a:rPr lang="en-US" dirty="0">
                <a:solidFill>
                  <a:srgbClr val="000000"/>
                </a:solidFill>
              </a:rPr>
              <a:t> step:  Gather your bills and other important financial documents </a:t>
            </a:r>
          </a:p>
          <a:p>
            <a:pPr marL="402567" indent="-287774" defTabSz="132093">
              <a:lnSpc>
                <a:spcPct val="90000"/>
              </a:lnSpc>
              <a:buFont typeface="Arial" pitchFamily="34" charset="0"/>
              <a:buChar char="•"/>
            </a:pPr>
            <a:endParaRPr lang="en-US" dirty="0">
              <a:solidFill>
                <a:srgbClr val="000000"/>
              </a:solidFill>
            </a:endParaRPr>
          </a:p>
          <a:p>
            <a:pPr marL="402567" indent="-287774" defTabSz="132093">
              <a:lnSpc>
                <a:spcPct val="90000"/>
              </a:lnSpc>
              <a:buFont typeface="Arial" pitchFamily="34" charset="0"/>
              <a:buChar char="•"/>
            </a:pPr>
            <a:r>
              <a:rPr lang="en-US" dirty="0">
                <a:solidFill>
                  <a:srgbClr val="000000"/>
                </a:solidFill>
              </a:rPr>
              <a:t>Separate all documents, student loan papers, receipts, and expenses into categories  </a:t>
            </a:r>
          </a:p>
          <a:p>
            <a:pPr marL="402567" indent="-287774" defTabSz="132093">
              <a:lnSpc>
                <a:spcPct val="90000"/>
              </a:lnSpc>
              <a:buFont typeface="Arial" pitchFamily="34" charset="0"/>
              <a:buChar char="•"/>
            </a:pPr>
            <a:endParaRPr lang="en-US" dirty="0">
              <a:solidFill>
                <a:srgbClr val="000000"/>
              </a:solidFill>
            </a:endParaRPr>
          </a:p>
          <a:p>
            <a:pPr marL="402567" indent="-287774" defTabSz="132093">
              <a:lnSpc>
                <a:spcPct val="90000"/>
              </a:lnSpc>
              <a:buFont typeface="Arial" pitchFamily="34" charset="0"/>
              <a:buChar char="•"/>
            </a:pPr>
            <a:r>
              <a:rPr lang="en-US" dirty="0">
                <a:solidFill>
                  <a:srgbClr val="000000"/>
                </a:solidFill>
              </a:rPr>
              <a:t>Two broad categories to start organizing are “fixed expenses” and “variable expenses”</a:t>
            </a:r>
          </a:p>
          <a:p>
            <a:pPr marL="402567" indent="-287774" defTabSz="132093">
              <a:lnSpc>
                <a:spcPct val="90000"/>
              </a:lnSpc>
            </a:pPr>
            <a:endParaRPr lang="en-US" dirty="0">
              <a:solidFill>
                <a:srgbClr val="000000"/>
              </a:solidFill>
            </a:endParaRPr>
          </a:p>
          <a:p>
            <a:pPr marL="402567" indent="-287774" defTabSz="132093">
              <a:lnSpc>
                <a:spcPct val="90000"/>
              </a:lnSpc>
            </a:pPr>
            <a:r>
              <a:rPr lang="en-US" dirty="0">
                <a:solidFill>
                  <a:srgbClr val="000000"/>
                </a:solidFill>
              </a:rPr>
              <a:t>3</a:t>
            </a:r>
            <a:r>
              <a:rPr lang="en-US" baseline="30000" dirty="0">
                <a:solidFill>
                  <a:srgbClr val="000000"/>
                </a:solidFill>
              </a:rPr>
              <a:t>rd</a:t>
            </a:r>
            <a:r>
              <a:rPr lang="en-US" dirty="0">
                <a:solidFill>
                  <a:srgbClr val="000000"/>
                </a:solidFill>
              </a:rPr>
              <a:t> step:  Set a realistic budget</a:t>
            </a:r>
          </a:p>
          <a:p>
            <a:pPr marL="402567" indent="-287774" defTabSz="132093">
              <a:lnSpc>
                <a:spcPct val="90000"/>
              </a:lnSpc>
            </a:pPr>
            <a:endParaRPr lang="en-US" dirty="0">
              <a:solidFill>
                <a:srgbClr val="000000"/>
              </a:solidFill>
            </a:endParaRPr>
          </a:p>
          <a:p>
            <a:pPr marL="402567" indent="-287774" defTabSz="132093">
              <a:lnSpc>
                <a:spcPct val="90000"/>
              </a:lnSpc>
            </a:pPr>
            <a:r>
              <a:rPr lang="en-US" dirty="0">
                <a:solidFill>
                  <a:srgbClr val="000000"/>
                </a:solidFill>
              </a:rPr>
              <a:t>4</a:t>
            </a:r>
            <a:r>
              <a:rPr lang="en-US" baseline="30000" dirty="0">
                <a:solidFill>
                  <a:srgbClr val="000000"/>
                </a:solidFill>
              </a:rPr>
              <a:t>th</a:t>
            </a:r>
            <a:r>
              <a:rPr lang="en-US" dirty="0">
                <a:solidFill>
                  <a:srgbClr val="000000"/>
                </a:solidFill>
              </a:rPr>
              <a:t> step:  Write it down</a:t>
            </a:r>
          </a:p>
          <a:p>
            <a:pPr marL="402567" indent="-287774" defTabSz="132093">
              <a:lnSpc>
                <a:spcPct val="90000"/>
              </a:lnSpc>
            </a:pPr>
            <a:endParaRPr lang="en-US" dirty="0">
              <a:solidFill>
                <a:srgbClr val="000000"/>
              </a:solidFill>
            </a:endParaRPr>
          </a:p>
          <a:p>
            <a:pPr marL="402567" indent="-287774" defTabSz="132093" fontAlgn="base">
              <a:lnSpc>
                <a:spcPct val="90000"/>
              </a:lnSpc>
              <a:spcBef>
                <a:spcPct val="30000"/>
              </a:spcBef>
              <a:spcAft>
                <a:spcPct val="0"/>
              </a:spcAft>
              <a:buFont typeface="Arial" pitchFamily="34" charset="0"/>
              <a:buChar char="•"/>
              <a:defRPr/>
            </a:pPr>
            <a:r>
              <a:rPr lang="en-US" dirty="0" smtClean="0"/>
              <a:t>Putting your plan on paper has a psychological</a:t>
            </a:r>
            <a:r>
              <a:rPr lang="en-US" baseline="0" dirty="0" smtClean="0"/>
              <a:t> impact – you are now committing to a plan.  Keeping these numbers in your head allows too much temptation for being “vague” with your budget.  Placing the numbers on paper and charting your progress with actual numbers is the best action plan to stick with your financial goals.</a:t>
            </a:r>
          </a:p>
          <a:p>
            <a:pPr marL="402567" indent="-287774" defTabSz="132093">
              <a:lnSpc>
                <a:spcPct val="90000"/>
              </a:lnSpc>
            </a:pPr>
            <a:endParaRPr lang="en-US" dirty="0">
              <a:solidFill>
                <a:srgbClr val="000000"/>
              </a:solidFill>
            </a:endParaRPr>
          </a:p>
          <a:p>
            <a:pPr marL="402567" indent="-287774" defTabSz="132093">
              <a:lnSpc>
                <a:spcPct val="90000"/>
              </a:lnSpc>
            </a:pPr>
            <a:r>
              <a:rPr lang="en-US" dirty="0">
                <a:solidFill>
                  <a:srgbClr val="000000"/>
                </a:solidFill>
              </a:rPr>
              <a:t>5</a:t>
            </a:r>
            <a:r>
              <a:rPr lang="en-US" baseline="30000" dirty="0">
                <a:solidFill>
                  <a:srgbClr val="000000"/>
                </a:solidFill>
              </a:rPr>
              <a:t>th</a:t>
            </a:r>
            <a:r>
              <a:rPr lang="en-US" dirty="0">
                <a:solidFill>
                  <a:srgbClr val="000000"/>
                </a:solidFill>
              </a:rPr>
              <a:t> step:  Keep records</a:t>
            </a:r>
          </a:p>
          <a:p>
            <a:pPr eaLnBrk="1" hangingPunct="1">
              <a:spcAft>
                <a:spcPct val="25000"/>
              </a:spcAft>
            </a:pPr>
            <a:endParaRPr lang="en-US" sz="2300" dirty="0">
              <a:solidFill>
                <a:srgbClr val="000000"/>
              </a:solidFill>
              <a:latin typeface="Arial" pitchFamily="34" charset="0"/>
              <a:cs typeface="Arial" pitchFamily="34" charset="0"/>
            </a:endParaRPr>
          </a:p>
          <a:p>
            <a:pPr lvl="1" eaLnBrk="1" hangingPunct="1">
              <a:spcAft>
                <a:spcPct val="25000"/>
              </a:spcAft>
              <a:buFont typeface="Arial" pitchFamily="34" charset="0"/>
              <a:buChar char="•"/>
            </a:pPr>
            <a:r>
              <a:rPr lang="en-US" sz="2300" dirty="0">
                <a:solidFill>
                  <a:srgbClr val="000000"/>
                </a:solidFill>
                <a:latin typeface="Arial" pitchFamily="34" charset="0"/>
                <a:cs typeface="Arial" pitchFamily="34" charset="0"/>
              </a:rPr>
              <a:t>In file folders, keep copies of any of the following information you have either in paper or electronic files: </a:t>
            </a:r>
          </a:p>
          <a:p>
            <a:pPr lvl="2" eaLnBrk="1" hangingPunct="1">
              <a:spcAft>
                <a:spcPct val="25000"/>
              </a:spcAft>
              <a:buFont typeface="Arial" pitchFamily="34" charset="0"/>
              <a:buNone/>
            </a:pPr>
            <a:r>
              <a:rPr lang="en-US" sz="2300" dirty="0">
                <a:solidFill>
                  <a:srgbClr val="000000"/>
                </a:solidFill>
                <a:latin typeface="Arial" pitchFamily="34" charset="0"/>
                <a:cs typeface="Arial" pitchFamily="34" charset="0"/>
              </a:rPr>
              <a:t>Summary of basic information about your financial accounts</a:t>
            </a:r>
          </a:p>
          <a:p>
            <a:pPr lvl="2" eaLnBrk="1" hangingPunct="1">
              <a:spcAft>
                <a:spcPct val="25000"/>
              </a:spcAft>
              <a:buFont typeface="Arial" pitchFamily="34" charset="0"/>
              <a:buNone/>
            </a:pPr>
            <a:r>
              <a:rPr lang="en-US" sz="2300" dirty="0">
                <a:solidFill>
                  <a:srgbClr val="000000"/>
                </a:solidFill>
                <a:latin typeface="Arial" pitchFamily="34" charset="0"/>
                <a:cs typeface="Arial" pitchFamily="34" charset="0"/>
              </a:rPr>
              <a:t>Copies of your student loan application forms</a:t>
            </a:r>
          </a:p>
          <a:p>
            <a:pPr lvl="2" eaLnBrk="1" hangingPunct="1">
              <a:spcAft>
                <a:spcPct val="25000"/>
              </a:spcAft>
              <a:buFont typeface="Arial" pitchFamily="34" charset="0"/>
              <a:buNone/>
            </a:pPr>
            <a:r>
              <a:rPr lang="en-US" sz="2300" dirty="0">
                <a:solidFill>
                  <a:srgbClr val="000000"/>
                </a:solidFill>
                <a:latin typeface="Arial" pitchFamily="34" charset="0"/>
                <a:cs typeface="Arial" pitchFamily="34" charset="0"/>
              </a:rPr>
              <a:t>Promissory notes and the documents you signed agreeing to repay the money you have borrowed</a:t>
            </a:r>
          </a:p>
          <a:p>
            <a:pPr lvl="2" eaLnBrk="1" hangingPunct="1">
              <a:spcAft>
                <a:spcPct val="25000"/>
              </a:spcAft>
              <a:buFont typeface="Arial" pitchFamily="34" charset="0"/>
              <a:buNone/>
            </a:pPr>
            <a:r>
              <a:rPr lang="en-US" sz="2300" dirty="0">
                <a:solidFill>
                  <a:srgbClr val="000000"/>
                </a:solidFill>
                <a:latin typeface="Arial" pitchFamily="34" charset="0"/>
                <a:cs typeface="Arial" pitchFamily="34" charset="0"/>
              </a:rPr>
              <a:t>Account statements</a:t>
            </a:r>
          </a:p>
          <a:p>
            <a:pPr marL="402567" indent="-287774" defTabSz="132093">
              <a:lnSpc>
                <a:spcPct val="90000"/>
              </a:lnSpc>
            </a:pPr>
            <a:endParaRPr lang="en-US" dirty="0">
              <a:solidFill>
                <a:srgbClr val="000000"/>
              </a:solidFill>
            </a:endParaRPr>
          </a:p>
          <a:p>
            <a:pPr marL="402567" indent="-287774" defTabSz="132093">
              <a:lnSpc>
                <a:spcPct val="90000"/>
              </a:lnSpc>
            </a:pPr>
            <a:endParaRPr lang="en-US"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pPr>
              <a:defRPr/>
            </a:pPr>
            <a:fld id="{105F5491-BD7C-430F-B030-F446CD0F6684}"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Budgets should be prepared based on a 30 day cycle.</a:t>
            </a:r>
          </a:p>
          <a:p>
            <a:endParaRPr lang="en-US" dirty="0" smtClean="0"/>
          </a:p>
          <a:p>
            <a:r>
              <a:rPr lang="en-US" dirty="0" smtClean="0"/>
              <a:t>How</a:t>
            </a:r>
            <a:r>
              <a:rPr lang="en-US" baseline="0" dirty="0" smtClean="0"/>
              <a:t> much money do you have coming in for the next month?</a:t>
            </a:r>
          </a:p>
          <a:p>
            <a:r>
              <a:rPr lang="en-US" baseline="0" dirty="0" smtClean="0"/>
              <a:t>Income can be:  wages, student loans, public assistance, child support, etc.</a:t>
            </a:r>
          </a:p>
          <a:p>
            <a:endParaRPr lang="en-US" baseline="0" dirty="0" smtClean="0"/>
          </a:p>
          <a:p>
            <a:r>
              <a:rPr lang="en-US" baseline="0" dirty="0" smtClean="0"/>
              <a:t>As we discussed in the previous slide, expenses can be fixed or variable.  (Have students list expenses as a group.)</a:t>
            </a:r>
          </a:p>
          <a:p>
            <a:endParaRPr lang="en-US" baseline="0" dirty="0" smtClean="0"/>
          </a:p>
          <a:p>
            <a:r>
              <a:rPr lang="en-US" baseline="0" dirty="0" smtClean="0"/>
              <a:t>Next – subtract expenses from income.</a:t>
            </a:r>
          </a:p>
          <a:p>
            <a:endParaRPr lang="en-US" baseline="0" dirty="0" smtClean="0"/>
          </a:p>
          <a:p>
            <a:r>
              <a:rPr lang="en-US" baseline="0" dirty="0" smtClean="0"/>
              <a:t>Do you have money left over?  You are living within your income and should budget saving the extra money for your emergency fund or upcoming expenses.</a:t>
            </a:r>
          </a:p>
          <a:p>
            <a:endParaRPr lang="en-US" baseline="0" dirty="0" smtClean="0"/>
          </a:p>
          <a:p>
            <a:r>
              <a:rPr lang="en-US" baseline="0" dirty="0" smtClean="0"/>
              <a:t>Do you have a LOSS?  You are living outside of your income.  Consider ways to boost income or decrease expenses.</a:t>
            </a:r>
          </a:p>
          <a:p>
            <a:endParaRPr lang="en-US" baseline="0" dirty="0" smtClean="0"/>
          </a:p>
          <a:p>
            <a:r>
              <a:rPr lang="en-US" baseline="0" dirty="0" smtClean="0"/>
              <a:t>Here are some ideas on the next slide:</a:t>
            </a:r>
            <a:endParaRPr lang="en-US" dirty="0"/>
          </a:p>
        </p:txBody>
      </p:sp>
      <p:sp>
        <p:nvSpPr>
          <p:cNvPr id="4" name="Slide Number Placeholder 3"/>
          <p:cNvSpPr>
            <a:spLocks noGrp="1"/>
          </p:cNvSpPr>
          <p:nvPr>
            <p:ph type="sldNum" sz="quarter" idx="10"/>
          </p:nvPr>
        </p:nvSpPr>
        <p:spPr/>
        <p:txBody>
          <a:bodyPr/>
          <a:lstStyle/>
          <a:p>
            <a:pPr>
              <a:defRPr/>
            </a:pPr>
            <a:fld id="{105F5491-BD7C-430F-B030-F446CD0F6684}"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Budgets should be prepared based on a 30 day cycle.</a:t>
            </a:r>
          </a:p>
          <a:p>
            <a:endParaRPr lang="en-US" dirty="0" smtClean="0"/>
          </a:p>
          <a:p>
            <a:r>
              <a:rPr lang="en-US" dirty="0" smtClean="0"/>
              <a:t>How</a:t>
            </a:r>
            <a:r>
              <a:rPr lang="en-US" baseline="0" dirty="0" smtClean="0"/>
              <a:t> much money do you have coming in for the next month?</a:t>
            </a:r>
          </a:p>
          <a:p>
            <a:r>
              <a:rPr lang="en-US" baseline="0" dirty="0" smtClean="0"/>
              <a:t>Income can be:  wages, student loans, public assistance, child support, etc.</a:t>
            </a:r>
          </a:p>
          <a:p>
            <a:endParaRPr lang="en-US" baseline="0" dirty="0" smtClean="0"/>
          </a:p>
          <a:p>
            <a:r>
              <a:rPr lang="en-US" baseline="0" dirty="0" smtClean="0"/>
              <a:t>As we discussed in the previous slide, expenses can be fixed or variable.  (Have students list expenses as a group.)</a:t>
            </a:r>
          </a:p>
          <a:p>
            <a:endParaRPr lang="en-US" baseline="0" dirty="0" smtClean="0"/>
          </a:p>
          <a:p>
            <a:r>
              <a:rPr lang="en-US" baseline="0" dirty="0" smtClean="0"/>
              <a:t>Next – subtract expenses from income.</a:t>
            </a:r>
          </a:p>
          <a:p>
            <a:endParaRPr lang="en-US" baseline="0" dirty="0" smtClean="0"/>
          </a:p>
          <a:p>
            <a:r>
              <a:rPr lang="en-US" baseline="0" dirty="0" smtClean="0"/>
              <a:t>Do you have money left over?  You are living within your income and should budget saving the extra money for your emergency fund or upcoming expenses.</a:t>
            </a:r>
          </a:p>
          <a:p>
            <a:endParaRPr lang="en-US" baseline="0" dirty="0" smtClean="0"/>
          </a:p>
          <a:p>
            <a:r>
              <a:rPr lang="en-US" baseline="0" dirty="0" smtClean="0"/>
              <a:t>Do you have a LOSS?  You are living outside of your income.  Consider ways to boost income or decrease expenses.</a:t>
            </a:r>
          </a:p>
          <a:p>
            <a:endParaRPr lang="en-US" baseline="0" dirty="0" smtClean="0"/>
          </a:p>
          <a:p>
            <a:r>
              <a:rPr lang="en-US" baseline="0" dirty="0" smtClean="0"/>
              <a:t>Here are some ideas on the next slide:</a:t>
            </a:r>
            <a:endParaRPr lang="en-US" dirty="0"/>
          </a:p>
        </p:txBody>
      </p:sp>
      <p:sp>
        <p:nvSpPr>
          <p:cNvPr id="4" name="Slide Number Placeholder 3"/>
          <p:cNvSpPr>
            <a:spLocks noGrp="1"/>
          </p:cNvSpPr>
          <p:nvPr>
            <p:ph type="sldNum" sz="quarter" idx="10"/>
          </p:nvPr>
        </p:nvSpPr>
        <p:spPr/>
        <p:txBody>
          <a:bodyPr/>
          <a:lstStyle/>
          <a:p>
            <a:pPr>
              <a:defRPr/>
            </a:pPr>
            <a:fld id="{105F5491-BD7C-430F-B030-F446CD0F6684}"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Budgets should be prepared based on a 30 day cycle.</a:t>
            </a:r>
          </a:p>
          <a:p>
            <a:endParaRPr lang="en-US" dirty="0" smtClean="0"/>
          </a:p>
          <a:p>
            <a:r>
              <a:rPr lang="en-US" dirty="0" smtClean="0"/>
              <a:t>How</a:t>
            </a:r>
            <a:r>
              <a:rPr lang="en-US" baseline="0" dirty="0" smtClean="0"/>
              <a:t> much money do you have coming in for the next month?</a:t>
            </a:r>
          </a:p>
          <a:p>
            <a:r>
              <a:rPr lang="en-US" baseline="0" dirty="0" smtClean="0"/>
              <a:t>Income can be:  wages, student loans, public assistance, child support, etc.</a:t>
            </a:r>
          </a:p>
          <a:p>
            <a:endParaRPr lang="en-US" baseline="0" dirty="0" smtClean="0"/>
          </a:p>
          <a:p>
            <a:r>
              <a:rPr lang="en-US" baseline="0" dirty="0" smtClean="0"/>
              <a:t>As we discussed in the previous slide, expenses can be fixed or variable.  (Have students list expenses as a group.)</a:t>
            </a:r>
          </a:p>
          <a:p>
            <a:endParaRPr lang="en-US" baseline="0" dirty="0" smtClean="0"/>
          </a:p>
          <a:p>
            <a:r>
              <a:rPr lang="en-US" baseline="0" dirty="0" smtClean="0"/>
              <a:t>Next – subtract expenses from income.</a:t>
            </a:r>
          </a:p>
          <a:p>
            <a:endParaRPr lang="en-US" baseline="0" dirty="0" smtClean="0"/>
          </a:p>
          <a:p>
            <a:r>
              <a:rPr lang="en-US" baseline="0" dirty="0" smtClean="0"/>
              <a:t>Do you have money left over?  You are living within your income and should budget saving the extra money for your emergency fund or upcoming expenses.</a:t>
            </a:r>
          </a:p>
          <a:p>
            <a:endParaRPr lang="en-US" baseline="0" dirty="0" smtClean="0"/>
          </a:p>
          <a:p>
            <a:r>
              <a:rPr lang="en-US" baseline="0" dirty="0" smtClean="0"/>
              <a:t>Do you have a LOSS?  You are living outside of your income.  Consider ways to boost income or decrease expenses.</a:t>
            </a:r>
          </a:p>
          <a:p>
            <a:endParaRPr lang="en-US" baseline="0" dirty="0" smtClean="0"/>
          </a:p>
          <a:p>
            <a:r>
              <a:rPr lang="en-US" baseline="0" dirty="0" smtClean="0"/>
              <a:t>Here are some ideas on the next slide:</a:t>
            </a:r>
            <a:endParaRPr lang="en-US" dirty="0"/>
          </a:p>
        </p:txBody>
      </p:sp>
      <p:sp>
        <p:nvSpPr>
          <p:cNvPr id="4" name="Slide Number Placeholder 3"/>
          <p:cNvSpPr>
            <a:spLocks noGrp="1"/>
          </p:cNvSpPr>
          <p:nvPr>
            <p:ph type="sldNum" sz="quarter" idx="10"/>
          </p:nvPr>
        </p:nvSpPr>
        <p:spPr/>
        <p:txBody>
          <a:bodyPr/>
          <a:lstStyle/>
          <a:p>
            <a:pPr>
              <a:defRPr/>
            </a:pPr>
            <a:fld id="{105F5491-BD7C-430F-B030-F446CD0F6684}"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3A9F301-3913-41C3-B674-AFDEE39A4DD1}" type="slidenum">
              <a:rPr lang="en-US" smtClean="0"/>
              <a:pPr/>
              <a:t>28</a:t>
            </a:fld>
            <a:endParaRPr 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marL="0" lvl="2" defTabSz="905777" fontAlgn="base">
              <a:spcBef>
                <a:spcPct val="30000"/>
              </a:spcBef>
              <a:spcAft>
                <a:spcPct val="0"/>
              </a:spcAft>
              <a:defRPr/>
            </a:pPr>
            <a:r>
              <a:rPr lang="en-US" dirty="0" smtClean="0">
                <a:solidFill>
                  <a:srgbClr val="000000"/>
                </a:solidFill>
                <a:ea typeface="+mn-ea"/>
                <a:cs typeface="+mn-cs"/>
              </a:rPr>
              <a:t>Ways to establish credit:</a:t>
            </a:r>
          </a:p>
          <a:p>
            <a:pPr marL="0" lvl="2" defTabSz="905777" fontAlgn="base">
              <a:spcBef>
                <a:spcPct val="30000"/>
              </a:spcBef>
              <a:spcAft>
                <a:spcPct val="0"/>
              </a:spcAft>
              <a:defRPr/>
            </a:pPr>
            <a:endParaRPr lang="en-US" dirty="0" smtClean="0">
              <a:solidFill>
                <a:srgbClr val="000000"/>
              </a:solidFill>
              <a:ea typeface="+mn-ea"/>
              <a:cs typeface="+mn-cs"/>
            </a:endParaRPr>
          </a:p>
          <a:p>
            <a:pPr marL="0" lvl="2" defTabSz="905777" fontAlgn="base">
              <a:spcBef>
                <a:spcPct val="30000"/>
              </a:spcBef>
              <a:spcAft>
                <a:spcPct val="0"/>
              </a:spcAft>
              <a:defRPr/>
            </a:pPr>
            <a:r>
              <a:rPr lang="en-US" dirty="0" smtClean="0">
                <a:solidFill>
                  <a:srgbClr val="000000"/>
                </a:solidFill>
                <a:ea typeface="+mn-ea"/>
                <a:cs typeface="+mn-cs"/>
              </a:rPr>
              <a:t>Set up a realistic budget and stick to it.  It all comes back to budgeting!  Have you noticed?</a:t>
            </a:r>
          </a:p>
          <a:p>
            <a:pPr marL="0" lvl="2" defTabSz="905777" fontAlgn="base">
              <a:spcBef>
                <a:spcPct val="30000"/>
              </a:spcBef>
              <a:spcAft>
                <a:spcPct val="0"/>
              </a:spcAft>
              <a:defRPr/>
            </a:pPr>
            <a:endParaRPr lang="en-US" dirty="0" smtClean="0">
              <a:solidFill>
                <a:srgbClr val="000000"/>
              </a:solidFill>
              <a:ea typeface="+mn-ea"/>
              <a:cs typeface="+mn-cs"/>
            </a:endParaRPr>
          </a:p>
          <a:p>
            <a:pPr marL="0" lvl="2" defTabSz="905777" fontAlgn="base">
              <a:spcBef>
                <a:spcPct val="30000"/>
              </a:spcBef>
              <a:spcAft>
                <a:spcPct val="0"/>
              </a:spcAft>
              <a:defRPr/>
            </a:pPr>
            <a:r>
              <a:rPr lang="en-US" dirty="0" smtClean="0">
                <a:solidFill>
                  <a:srgbClr val="000000"/>
                </a:solidFill>
                <a:ea typeface="+mn-ea"/>
                <a:cs typeface="+mn-cs"/>
              </a:rPr>
              <a:t>Open up a checking account and/or savings account.  Re:</a:t>
            </a:r>
            <a:r>
              <a:rPr lang="en-US" baseline="0" dirty="0" smtClean="0">
                <a:solidFill>
                  <a:srgbClr val="000000"/>
                </a:solidFill>
                <a:ea typeface="+mn-ea"/>
                <a:cs typeface="+mn-cs"/>
              </a:rPr>
              <a:t>  checking accounts - </a:t>
            </a:r>
            <a:r>
              <a:rPr lang="en-US" dirty="0" smtClean="0">
                <a:solidFill>
                  <a:srgbClr val="000000"/>
                </a:solidFill>
                <a:ea typeface="+mn-ea"/>
                <a:cs typeface="+mn-cs"/>
              </a:rPr>
              <a:t>College Students should check with their schools to see which local banks offer sign-up incentives for students. </a:t>
            </a:r>
          </a:p>
          <a:p>
            <a:pPr marL="0" lvl="2" defTabSz="905777" fontAlgn="base">
              <a:spcBef>
                <a:spcPct val="30000"/>
              </a:spcBef>
              <a:spcAft>
                <a:spcPct val="0"/>
              </a:spcAft>
              <a:defRPr/>
            </a:pPr>
            <a:endParaRPr lang="en-US" dirty="0" smtClean="0">
              <a:solidFill>
                <a:srgbClr val="000000"/>
              </a:solidFill>
              <a:ea typeface="+mn-ea"/>
              <a:cs typeface="+mn-cs"/>
            </a:endParaRPr>
          </a:p>
          <a:p>
            <a:pPr marL="0" lvl="2" defTabSz="905777" fontAlgn="base">
              <a:spcBef>
                <a:spcPct val="30000"/>
              </a:spcBef>
              <a:spcAft>
                <a:spcPct val="0"/>
              </a:spcAft>
              <a:defRPr/>
            </a:pPr>
            <a:r>
              <a:rPr lang="en-US" dirty="0">
                <a:solidFill>
                  <a:srgbClr val="000000"/>
                </a:solidFill>
              </a:rPr>
              <a:t>Although we do not encourage credit card debt – statistics show that most college students already have credit cards. </a:t>
            </a:r>
          </a:p>
          <a:p>
            <a:pPr marL="226444" lvl="2" indent="-226444" defTabSz="905777" fontAlgn="base">
              <a:spcBef>
                <a:spcPct val="30000"/>
              </a:spcBef>
              <a:spcAft>
                <a:spcPct val="0"/>
              </a:spcAft>
              <a:buFontTx/>
              <a:buAutoNum type="alphaUcParenR"/>
              <a:defRPr/>
            </a:pPr>
            <a:r>
              <a:rPr lang="en-US" dirty="0">
                <a:solidFill>
                  <a:srgbClr val="000000"/>
                </a:solidFill>
              </a:rPr>
              <a:t>If you already have a credit card, review your options and consider choosing a different card with a lower interest rate, no monthly fee, or other financial advantages like cash back on purchases, if necessary. </a:t>
            </a:r>
          </a:p>
          <a:p>
            <a:pPr marL="226444" lvl="2" indent="-226444" defTabSz="905777" fontAlgn="base">
              <a:spcBef>
                <a:spcPct val="30000"/>
              </a:spcBef>
              <a:spcAft>
                <a:spcPct val="0"/>
              </a:spcAft>
              <a:buFontTx/>
              <a:buAutoNum type="alphaUcParenR"/>
              <a:defRPr/>
            </a:pPr>
            <a:r>
              <a:rPr lang="en-US" dirty="0">
                <a:solidFill>
                  <a:srgbClr val="000000"/>
                </a:solidFill>
              </a:rPr>
              <a:t>If you are just getting started with credit, look for small opportunities to establish credit through your local bank or credit union which may offer a “secured” credit card; try a department store card or gas station card.  These are usually available for small amounts of credit.</a:t>
            </a:r>
          </a:p>
          <a:p>
            <a:pPr marL="0" lvl="2" defTabSz="905777" fontAlgn="base">
              <a:spcBef>
                <a:spcPct val="30000"/>
              </a:spcBef>
              <a:spcAft>
                <a:spcPct val="0"/>
              </a:spcAft>
              <a:defRPr/>
            </a:pPr>
            <a:endParaRPr lang="en-US" dirty="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defTabSz="929306"/>
            <a:fld id="{0FE5398C-6252-483D-B0A8-D64D18BC6C60}" type="slidenum">
              <a:rPr lang="en-US" smtClean="0"/>
              <a:pPr defTabSz="929306"/>
              <a:t>29</a:t>
            </a:fld>
            <a:endParaRPr 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dirty="0" smtClean="0"/>
              <a:t>Next</a:t>
            </a:r>
            <a:r>
              <a:rPr lang="en-US" baseline="0" dirty="0" smtClean="0"/>
              <a:t>:  be diligent about paying your credit card bills ON TIME and at least the minimum balance (if not more).</a:t>
            </a:r>
          </a:p>
          <a:p>
            <a:pPr eaLnBrk="1" hangingPunct="1"/>
            <a:endParaRPr lang="en-US" baseline="0" dirty="0" smtClean="0"/>
          </a:p>
          <a:p>
            <a:pPr eaLnBrk="1" hangingPunct="1"/>
            <a:r>
              <a:rPr lang="en-US" baseline="0" dirty="0" smtClean="0"/>
              <a:t>Avoid going over your credit limit – actually try to stay below the 30% mark on your credit limit.  Lenders look to see if you max out your credit cards or not.  Maxing out is a sign of credit trouble – you do not manage credit well.</a:t>
            </a:r>
          </a:p>
          <a:p>
            <a:pPr eaLnBrk="1" hangingPunct="1"/>
            <a:endParaRPr lang="en-US" baseline="0" dirty="0" smtClean="0"/>
          </a:p>
          <a:p>
            <a:pPr eaLnBrk="1" hangingPunct="1"/>
            <a:r>
              <a:rPr lang="en-US" dirty="0" smtClean="0"/>
              <a:t>(read remaining</a:t>
            </a:r>
            <a:r>
              <a:rPr lang="en-US" baseline="0" dirty="0" smtClean="0"/>
              <a:t> points on slide)</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aseline="0" dirty="0" smtClean="0"/>
              <a:t>(read slide)</a:t>
            </a:r>
          </a:p>
          <a:p>
            <a:pPr eaLnBrk="1" hangingPunct="1"/>
            <a:endParaRPr lang="en-US" baseline="0" dirty="0" smtClean="0"/>
          </a:p>
          <a:p>
            <a:pPr eaLnBrk="1" hangingPunct="1"/>
            <a:r>
              <a:rPr lang="en-US" baseline="0" dirty="0" smtClean="0"/>
              <a:t>You may not know this, but your decision to pay or not to pay back your student loan affects your school’s ability to offer financial aid to other students. That is why institutions are becoming more vigilant about educating student loan borrowers.  </a:t>
            </a:r>
          </a:p>
          <a:p>
            <a:pPr eaLnBrk="1" hangingPunct="1"/>
            <a:endParaRPr lang="en-US" baseline="0" dirty="0" smtClean="0"/>
          </a:p>
          <a:p>
            <a:pPr eaLnBrk="1" hangingPunct="1"/>
            <a:r>
              <a:rPr lang="en-US" baseline="0" dirty="0" smtClean="0"/>
              <a:t>Studies from various agencies have shown that young adults are struggling financially and lack the basic skills needed to make educated decisions with money management.  The 2011 Charles Schwab Teens and Money Survey indicates that 77% of 16-18 year olds “say” they are knowledgeable about money management yet 1 in 3 knew how to balance a checkbook, establish good credit, or how credit card interest and fees work.</a:t>
            </a:r>
          </a:p>
          <a:p>
            <a:pPr eaLnBrk="1" hangingPunct="1"/>
            <a:endParaRPr lang="en-US" baseline="0" dirty="0" smtClean="0"/>
          </a:p>
          <a:p>
            <a:pPr eaLnBrk="1" hangingPunct="1"/>
            <a:r>
              <a:rPr lang="en-US" baseline="0" dirty="0" smtClean="0"/>
              <a:t>In this workshop, think about how these statistics affect this group.  For every three people in this room, two may not have the financial skills needed to maintain good financial health.  Scary isn’t it?  The topics we are covering today are designed to help you gain a better understanding of three basic skills: student loan repayment, budgeting, and credit.  Let’s begin with the loan repayment topic.</a:t>
            </a:r>
          </a:p>
        </p:txBody>
      </p:sp>
      <p:sp>
        <p:nvSpPr>
          <p:cNvPr id="4" name="Slide Number Placeholder 3"/>
          <p:cNvSpPr>
            <a:spLocks noGrp="1"/>
          </p:cNvSpPr>
          <p:nvPr>
            <p:ph type="sldNum" sz="quarter" idx="10"/>
          </p:nvPr>
        </p:nvSpPr>
        <p:spPr/>
        <p:txBody>
          <a:bodyPr/>
          <a:lstStyle/>
          <a:p>
            <a:fld id="{EB00079B-585D-49B4-A45C-6ABA6586B4CB}" type="slidenum">
              <a:rPr lang="en-US" smtClean="0"/>
              <a:t>3</a:t>
            </a:fld>
            <a:endParaRPr lang="en-US" dirty="0"/>
          </a:p>
        </p:txBody>
      </p:sp>
    </p:spTree>
    <p:extLst>
      <p:ext uri="{BB962C8B-B14F-4D97-AF65-F5344CB8AC3E}">
        <p14:creationId xmlns:p14="http://schemas.microsoft.com/office/powerpoint/2010/main" val="10849469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3A9F301-3913-41C3-B674-AFDEE39A4DD1}" type="slidenum">
              <a:rPr lang="en-US" smtClean="0"/>
              <a:pPr/>
              <a:t>30</a:t>
            </a:fld>
            <a:endParaRPr 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marL="0" lvl="1" defTabSz="905777" fontAlgn="base">
              <a:spcBef>
                <a:spcPct val="30000"/>
              </a:spcBef>
              <a:spcAft>
                <a:spcPct val="0"/>
              </a:spcAft>
              <a:defRPr/>
            </a:pPr>
            <a:r>
              <a:rPr lang="en-US" dirty="0">
                <a:solidFill>
                  <a:srgbClr val="000000"/>
                </a:solidFill>
              </a:rPr>
              <a:t>Consumers are encouraged to review credit reports at least once a year.</a:t>
            </a:r>
          </a:p>
          <a:p>
            <a:pPr marL="0" lvl="1" defTabSz="905777" fontAlgn="base">
              <a:spcBef>
                <a:spcPct val="30000"/>
              </a:spcBef>
              <a:spcAft>
                <a:spcPct val="0"/>
              </a:spcAft>
              <a:defRPr/>
            </a:pPr>
            <a:endParaRPr lang="en-US" dirty="0">
              <a:solidFill>
                <a:srgbClr val="000000"/>
              </a:solidFill>
            </a:endParaRPr>
          </a:p>
          <a:p>
            <a:pPr marL="0" lvl="1" defTabSz="905777" fontAlgn="base">
              <a:spcBef>
                <a:spcPct val="30000"/>
              </a:spcBef>
              <a:spcAft>
                <a:spcPct val="0"/>
              </a:spcAft>
              <a:defRPr/>
            </a:pPr>
            <a:r>
              <a:rPr lang="en-US" dirty="0">
                <a:solidFill>
                  <a:srgbClr val="000000"/>
                </a:solidFill>
              </a:rPr>
              <a:t>Annualcreditreport.com is a great site to visit for detailed state information on how to obtain a copy of your credit report from each agency.</a:t>
            </a:r>
          </a:p>
          <a:p>
            <a:pPr marL="0" lvl="1" defTabSz="905777" fontAlgn="base">
              <a:spcBef>
                <a:spcPct val="30000"/>
              </a:spcBef>
              <a:spcAft>
                <a:spcPct val="0"/>
              </a:spcAft>
              <a:defRPr/>
            </a:pPr>
            <a:endParaRPr lang="en-US" dirty="0">
              <a:solidFill>
                <a:srgbClr val="000000"/>
              </a:solidFill>
            </a:endParaRPr>
          </a:p>
          <a:p>
            <a:pPr marL="0" lvl="1" defTabSz="905777" fontAlgn="base">
              <a:spcBef>
                <a:spcPct val="30000"/>
              </a:spcBef>
              <a:spcAft>
                <a:spcPct val="0"/>
              </a:spcAft>
              <a:defRPr/>
            </a:pPr>
            <a:r>
              <a:rPr lang="en-US" dirty="0">
                <a:solidFill>
                  <a:srgbClr val="000000"/>
                </a:solidFill>
              </a:rPr>
              <a:t>There are three major national credit reporting agencies:  Equifax, Experian, and TransUnion.  </a:t>
            </a:r>
          </a:p>
          <a:p>
            <a:pPr marL="0" lvl="1" defTabSz="905777" fontAlgn="base">
              <a:spcBef>
                <a:spcPct val="30000"/>
              </a:spcBef>
              <a:spcAft>
                <a:spcPct val="0"/>
              </a:spcAft>
              <a:defRPr/>
            </a:pPr>
            <a:r>
              <a:rPr lang="en-US" dirty="0">
                <a:solidFill>
                  <a:srgbClr val="000000"/>
                </a:solidFill>
              </a:rPr>
              <a:t>You can obtain a copy of your credit report once a year AT NO CHARGE.</a:t>
            </a:r>
          </a:p>
          <a:p>
            <a:pPr marL="0" lvl="1" defTabSz="905777" fontAlgn="base">
              <a:spcBef>
                <a:spcPct val="30000"/>
              </a:spcBef>
              <a:spcAft>
                <a:spcPct val="0"/>
              </a:spcAft>
              <a:defRPr/>
            </a:pPr>
            <a:endParaRPr lang="en-US" dirty="0">
              <a:solidFill>
                <a:srgbClr val="000000"/>
              </a:solidFill>
            </a:endParaRPr>
          </a:p>
          <a:p>
            <a:pPr marL="0" lvl="1" defTabSz="905777" fontAlgn="base">
              <a:spcBef>
                <a:spcPct val="30000"/>
              </a:spcBef>
              <a:spcAft>
                <a:spcPct val="0"/>
              </a:spcAft>
              <a:defRPr/>
            </a:pPr>
            <a:r>
              <a:rPr lang="en-US" dirty="0">
                <a:solidFill>
                  <a:srgbClr val="000000"/>
                </a:solidFill>
              </a:rPr>
              <a:t>You can also contact each reporting agency directly for your free report.</a:t>
            </a:r>
          </a:p>
          <a:p>
            <a:pPr eaLnBrk="1" hangingPunct="1"/>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3A9F301-3913-41C3-B674-AFDEE39A4DD1}" type="slidenum">
              <a:rPr lang="en-US" smtClean="0"/>
              <a:pPr/>
              <a:t>31</a:t>
            </a:fld>
            <a:endParaRPr 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marL="0" lvl="1" defTabSz="905777" fontAlgn="base">
              <a:spcBef>
                <a:spcPct val="30000"/>
              </a:spcBef>
              <a:spcAft>
                <a:spcPct val="0"/>
              </a:spcAft>
              <a:defRPr/>
            </a:pPr>
            <a:r>
              <a:rPr lang="en-US" sz="1700" dirty="0">
                <a:solidFill>
                  <a:srgbClr val="000000"/>
                </a:solidFill>
              </a:rPr>
              <a:t>A credit score is based on the information contained in your credit report and is a number that lenders and others utilize to predict how likely you are to make your credit payments on time. </a:t>
            </a:r>
          </a:p>
          <a:p>
            <a:pPr eaLnBrk="1" hangingPunct="1"/>
            <a:endParaRPr lang="en-US" dirty="0" smtClean="0"/>
          </a:p>
          <a:p>
            <a:pPr eaLnBrk="1" hangingPunct="1"/>
            <a:r>
              <a:rPr lang="en-US" dirty="0" smtClean="0"/>
              <a:t>Credit scores can affect future credit, interest rates, required deposits (housing, electricity, telephone) and even employment. </a:t>
            </a:r>
            <a:r>
              <a:rPr lang="en-US" baseline="0" dirty="0" smtClean="0"/>
              <a:t> A good credit score is a vital part of your financial health.</a:t>
            </a:r>
          </a:p>
          <a:p>
            <a:pPr eaLnBrk="1" hangingPunct="1"/>
            <a:endParaRPr lang="en-US" baseline="0" dirty="0" smtClean="0"/>
          </a:p>
          <a:p>
            <a:pPr lvl="1" defTabSz="314506">
              <a:lnSpc>
                <a:spcPct val="90000"/>
              </a:lnSpc>
              <a:spcAft>
                <a:spcPct val="25000"/>
              </a:spcAft>
              <a:buClr>
                <a:schemeClr val="tx1"/>
              </a:buClr>
              <a:buFont typeface="Arial" charset="0"/>
              <a:buChar char="•"/>
            </a:pPr>
            <a:r>
              <a:rPr lang="en-US" baseline="0" dirty="0" smtClean="0"/>
              <a:t>Lenders also track your credit score and use it to determine if they should:  offer new credit, increase or decrease your credit amount.  </a:t>
            </a:r>
            <a:r>
              <a:rPr lang="en-US" sz="1700" dirty="0">
                <a:solidFill>
                  <a:srgbClr val="000000"/>
                </a:solidFill>
              </a:rPr>
              <a:t>Credit scores can affect future credit, interest rates, required deposits (housing, electricity, telephone), and even employment. </a:t>
            </a:r>
          </a:p>
          <a:p>
            <a:pPr lvl="1" defTabSz="314506">
              <a:lnSpc>
                <a:spcPct val="90000"/>
              </a:lnSpc>
              <a:spcAft>
                <a:spcPct val="25000"/>
              </a:spcAft>
              <a:buClr>
                <a:schemeClr val="tx1"/>
              </a:buClr>
              <a:buFont typeface="Arial" charset="0"/>
              <a:buChar char="•"/>
            </a:pPr>
            <a:r>
              <a:rPr lang="en-US" sz="1700" dirty="0">
                <a:solidFill>
                  <a:srgbClr val="000000"/>
                </a:solidFill>
              </a:rPr>
              <a:t>Lenders also track your credit score and use it to determine if they should: </a:t>
            </a:r>
          </a:p>
          <a:p>
            <a:pPr lvl="2" defTabSz="314506">
              <a:lnSpc>
                <a:spcPct val="90000"/>
              </a:lnSpc>
              <a:spcAft>
                <a:spcPct val="25000"/>
              </a:spcAft>
              <a:buClr>
                <a:schemeClr val="tx1"/>
              </a:buClr>
              <a:buFont typeface="Wingdings" pitchFamily="2" charset="2"/>
              <a:buChar char="Ø"/>
            </a:pPr>
            <a:r>
              <a:rPr lang="en-US" sz="1700" dirty="0">
                <a:solidFill>
                  <a:srgbClr val="000000"/>
                </a:solidFill>
              </a:rPr>
              <a:t>offer new credit, </a:t>
            </a:r>
          </a:p>
          <a:p>
            <a:pPr lvl="2" defTabSz="314506">
              <a:lnSpc>
                <a:spcPct val="90000"/>
              </a:lnSpc>
              <a:spcAft>
                <a:spcPct val="25000"/>
              </a:spcAft>
              <a:buClr>
                <a:schemeClr val="tx1"/>
              </a:buClr>
              <a:buFont typeface="Wingdings" pitchFamily="2" charset="2"/>
              <a:buChar char="Ø"/>
            </a:pPr>
            <a:r>
              <a:rPr lang="en-US" sz="1700" dirty="0">
                <a:solidFill>
                  <a:srgbClr val="000000"/>
                </a:solidFill>
              </a:rPr>
              <a:t>increase or decrease your interest rate, and/or</a:t>
            </a:r>
          </a:p>
          <a:p>
            <a:pPr lvl="2" defTabSz="314506">
              <a:lnSpc>
                <a:spcPct val="90000"/>
              </a:lnSpc>
              <a:spcAft>
                <a:spcPct val="25000"/>
              </a:spcAft>
              <a:buClr>
                <a:schemeClr val="tx1"/>
              </a:buClr>
              <a:buFont typeface="Wingdings" pitchFamily="2" charset="2"/>
              <a:buChar char="Ø"/>
            </a:pPr>
            <a:r>
              <a:rPr lang="en-US" sz="1700" dirty="0">
                <a:solidFill>
                  <a:srgbClr val="000000"/>
                </a:solidFill>
              </a:rPr>
              <a:t> increase or decrease your credit limit. </a:t>
            </a:r>
          </a:p>
          <a:p>
            <a:pPr lvl="1" defTabSz="314506">
              <a:lnSpc>
                <a:spcPct val="90000"/>
              </a:lnSpc>
              <a:spcAft>
                <a:spcPct val="25000"/>
              </a:spcAft>
              <a:buClr>
                <a:schemeClr val="tx1"/>
              </a:buClr>
              <a:buFont typeface="Arial" charset="0"/>
              <a:buChar char="•"/>
            </a:pPr>
            <a:r>
              <a:rPr lang="en-US" sz="1700" dirty="0">
                <a:solidFill>
                  <a:srgbClr val="000000"/>
                </a:solidFill>
              </a:rPr>
              <a:t>A good credit score is a vital part of your financial health.</a:t>
            </a:r>
          </a:p>
          <a:p>
            <a:pPr lvl="1" defTabSz="314506">
              <a:lnSpc>
                <a:spcPct val="90000"/>
              </a:lnSpc>
              <a:spcAft>
                <a:spcPct val="25000"/>
              </a:spcAft>
              <a:buClr>
                <a:schemeClr val="tx1"/>
              </a:buClr>
              <a:buFont typeface="Arial" charset="0"/>
              <a:buChar char="•"/>
            </a:pPr>
            <a:r>
              <a:rPr lang="en-US" sz="1700" dirty="0">
                <a:solidFill>
                  <a:srgbClr val="000000"/>
                </a:solidFill>
              </a:rPr>
              <a:t>While a credit report is free, there is a small fee involved for requesting a credit score.  For details visit: </a:t>
            </a:r>
          </a:p>
          <a:p>
            <a:pPr lvl="2" defTabSz="314506">
              <a:lnSpc>
                <a:spcPct val="90000"/>
              </a:lnSpc>
              <a:spcAft>
                <a:spcPct val="25000"/>
              </a:spcAft>
              <a:buClr>
                <a:schemeClr val="tx1"/>
              </a:buClr>
            </a:pPr>
            <a:r>
              <a:rPr lang="en-US" sz="1700" dirty="0">
                <a:solidFill>
                  <a:srgbClr val="000000"/>
                </a:solidFill>
                <a:hlinkClick r:id="rId3"/>
              </a:rPr>
              <a:t>www.annualcreditreport.com</a:t>
            </a:r>
            <a:r>
              <a:rPr lang="en-US" sz="1700" dirty="0">
                <a:solidFill>
                  <a:srgbClr val="000000"/>
                </a:solidFill>
              </a:rPr>
              <a:t> or </a:t>
            </a:r>
            <a:r>
              <a:rPr lang="en-US" sz="1700" dirty="0">
                <a:solidFill>
                  <a:srgbClr val="000000"/>
                </a:solidFill>
                <a:hlinkClick r:id="rId4"/>
              </a:rPr>
              <a:t>www.myfico.com</a:t>
            </a:r>
            <a:r>
              <a:rPr lang="en-US" sz="1700" dirty="0">
                <a:solidFill>
                  <a:srgbClr val="000000"/>
                </a:solidFill>
              </a:rPr>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29306"/>
            <a:fld id="{6D5229F5-D265-4CEC-86B2-D03CC55E03AF}" type="slidenum">
              <a:rPr lang="en-US" smtClean="0"/>
              <a:pPr defTabSz="929306"/>
              <a:t>32</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defTabSz="905777" fontAlgn="base">
              <a:spcBef>
                <a:spcPct val="30000"/>
              </a:spcBef>
              <a:spcAft>
                <a:spcPct val="0"/>
              </a:spcAft>
              <a:defRPr/>
            </a:pPr>
            <a:r>
              <a:rPr lang="en-US" dirty="0" smtClean="0"/>
              <a:t>(Read slide.)</a:t>
            </a:r>
          </a:p>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29306"/>
            <a:fld id="{6D5229F5-D265-4CEC-86B2-D03CC55E03AF}" type="slidenum">
              <a:rPr lang="en-US" smtClean="0"/>
              <a:pPr defTabSz="929306"/>
              <a:t>33</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defTabSz="905777" fontAlgn="base">
              <a:spcBef>
                <a:spcPct val="30000"/>
              </a:spcBef>
              <a:spcAft>
                <a:spcPct val="0"/>
              </a:spcAft>
              <a:defRPr/>
            </a:pPr>
            <a:r>
              <a:rPr lang="en-US" dirty="0" smtClean="0"/>
              <a:t>(Read slide.)</a:t>
            </a:r>
          </a:p>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defTabSz="929306"/>
            <a:fld id="{5DB358D5-FE93-48BA-852B-9D8EFF91C016}" type="slidenum">
              <a:rPr lang="en-US" smtClean="0"/>
              <a:pPr defTabSz="929306"/>
              <a:t>34</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lvl="1" defTabSz="314506">
              <a:lnSpc>
                <a:spcPct val="90000"/>
              </a:lnSpc>
              <a:spcAft>
                <a:spcPct val="25000"/>
              </a:spcAft>
              <a:buClr>
                <a:schemeClr val="tx1"/>
              </a:buClr>
              <a:buFont typeface="Arial" charset="0"/>
              <a:buChar char="•"/>
            </a:pPr>
            <a:r>
              <a:rPr lang="en-US" sz="1700" dirty="0">
                <a:solidFill>
                  <a:srgbClr val="000000"/>
                </a:solidFill>
              </a:rPr>
              <a:t>Personal identifying information – name, Social Security Number, date of birth, current and previous addresses, and employers. </a:t>
            </a:r>
          </a:p>
          <a:p>
            <a:pPr lvl="1" defTabSz="314506">
              <a:lnSpc>
                <a:spcPct val="90000"/>
              </a:lnSpc>
              <a:spcAft>
                <a:spcPct val="25000"/>
              </a:spcAft>
              <a:buClr>
                <a:schemeClr val="tx1"/>
              </a:buClr>
              <a:buFont typeface="Arial" charset="0"/>
              <a:buChar char="•"/>
            </a:pPr>
            <a:r>
              <a:rPr lang="en-US" sz="1700" dirty="0">
                <a:solidFill>
                  <a:srgbClr val="000000"/>
                </a:solidFill>
              </a:rPr>
              <a:t>Credit account information – date opened, credit limit or loan amount balances carried, if any, and payment history. </a:t>
            </a:r>
          </a:p>
          <a:p>
            <a:pPr lvl="1" defTabSz="314506">
              <a:lnSpc>
                <a:spcPct val="90000"/>
              </a:lnSpc>
              <a:spcAft>
                <a:spcPct val="25000"/>
              </a:spcAft>
              <a:buClr>
                <a:schemeClr val="tx1"/>
              </a:buClr>
              <a:buFont typeface="Arial" charset="0"/>
              <a:buChar char="•"/>
            </a:pPr>
            <a:r>
              <a:rPr lang="en-US" sz="1700" dirty="0">
                <a:solidFill>
                  <a:srgbClr val="000000"/>
                </a:solidFill>
              </a:rPr>
              <a:t>Public record information – bankruptcy, tax and other liens, judgments, (in some states) overdue child support payments, and overdue alimony support payments. </a:t>
            </a:r>
          </a:p>
          <a:p>
            <a:pPr lvl="1" defTabSz="314506">
              <a:lnSpc>
                <a:spcPct val="90000"/>
              </a:lnSpc>
              <a:spcAft>
                <a:spcPct val="25000"/>
              </a:spcAft>
              <a:buClr>
                <a:schemeClr val="tx1"/>
              </a:buClr>
              <a:buFont typeface="Arial" charset="0"/>
              <a:buChar char="•"/>
            </a:pPr>
            <a:r>
              <a:rPr lang="en-US" sz="1700" dirty="0">
                <a:solidFill>
                  <a:srgbClr val="000000"/>
                </a:solidFill>
              </a:rPr>
              <a:t>Negative information - stays on your credit report for seven years.  Positive information stays indefinitely.  Records of inquiries stay on the credit report for six months to two years, depending on the type of inquiry. </a:t>
            </a:r>
          </a:p>
          <a:p>
            <a:pPr lvl="1" defTabSz="314506">
              <a:lnSpc>
                <a:spcPct val="90000"/>
              </a:lnSpc>
              <a:spcAft>
                <a:spcPct val="25000"/>
              </a:spcAft>
              <a:buClr>
                <a:schemeClr val="tx1"/>
              </a:buClr>
              <a:buFont typeface="Arial" charset="0"/>
              <a:buChar char="•"/>
            </a:pPr>
            <a:r>
              <a:rPr lang="en-US" sz="1700" dirty="0">
                <a:solidFill>
                  <a:srgbClr val="000000"/>
                </a:solidFill>
              </a:rPr>
              <a:t>You may access any of the credit reporting agencies’ websites to see a sample credit report.  Most of these sites have excellent explanations and descriptions of how to interpret the credit report.  </a:t>
            </a:r>
          </a:p>
          <a:p>
            <a:pPr defTabSz="905777" fontAlgn="base">
              <a:spcBef>
                <a:spcPct val="30000"/>
              </a:spcBef>
              <a:spcAft>
                <a:spcPct val="0"/>
              </a:spcAft>
              <a:defRPr/>
            </a:pPr>
            <a:endParaRPr lang="en-US" dirty="0" smtClean="0"/>
          </a:p>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pPr defTabSz="929306"/>
            <a:fld id="{5BA54587-D9F8-43AD-A7BB-C36AFA12B06A}" type="slidenum">
              <a:rPr lang="en-US" smtClean="0"/>
              <a:pPr defTabSz="929306"/>
              <a:t>35</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lvl="1" defTabSz="314506">
              <a:lnSpc>
                <a:spcPct val="90000"/>
              </a:lnSpc>
              <a:spcAft>
                <a:spcPct val="25000"/>
              </a:spcAft>
              <a:buClr>
                <a:schemeClr val="tx1"/>
              </a:buClr>
            </a:pPr>
            <a:r>
              <a:rPr lang="en-US" dirty="0">
                <a:solidFill>
                  <a:srgbClr val="000000"/>
                </a:solidFill>
              </a:rPr>
              <a:t>If you believe your credit report does not accurately reflect the current status of your accounts, you have the right to file a “Consumer Dispute” with the applicable credit reporting agency.  Credit reporting agencies are obligated to verify the accuracy of their reports when notified of such disputes. </a:t>
            </a:r>
          </a:p>
          <a:p>
            <a:pPr lvl="1" defTabSz="314506">
              <a:lnSpc>
                <a:spcPct val="90000"/>
              </a:lnSpc>
              <a:spcAft>
                <a:spcPct val="25000"/>
              </a:spcAft>
              <a:buClr>
                <a:schemeClr val="tx1"/>
              </a:buClr>
            </a:pPr>
            <a:endParaRPr lang="en-US" dirty="0">
              <a:solidFill>
                <a:srgbClr val="000000"/>
              </a:solidFill>
            </a:endParaRPr>
          </a:p>
          <a:p>
            <a:pPr lvl="1" defTabSz="314506">
              <a:lnSpc>
                <a:spcPct val="90000"/>
              </a:lnSpc>
              <a:spcAft>
                <a:spcPct val="25000"/>
              </a:spcAft>
              <a:buClr>
                <a:schemeClr val="tx1"/>
              </a:buClr>
            </a:pPr>
            <a:r>
              <a:rPr lang="en-US" dirty="0">
                <a:solidFill>
                  <a:srgbClr val="000000"/>
                </a:solidFill>
              </a:rPr>
              <a:t>If you pulled your credit report through an online service (including </a:t>
            </a:r>
            <a:r>
              <a:rPr lang="en-US" dirty="0">
                <a:solidFill>
                  <a:srgbClr val="000000"/>
                </a:solidFill>
                <a:hlinkClick r:id="rId3"/>
              </a:rPr>
              <a:t>www.annualcreditreport.com</a:t>
            </a:r>
            <a:r>
              <a:rPr lang="en-US" dirty="0">
                <a:solidFill>
                  <a:srgbClr val="000000"/>
                </a:solidFill>
              </a:rPr>
              <a:t>), “Consumer Disputes” can be filed electronically. </a:t>
            </a:r>
          </a:p>
          <a:p>
            <a:pPr lvl="1" defTabSz="314506">
              <a:lnSpc>
                <a:spcPct val="90000"/>
              </a:lnSpc>
              <a:spcAft>
                <a:spcPct val="25000"/>
              </a:spcAft>
              <a:buClr>
                <a:schemeClr val="tx1"/>
              </a:buClr>
            </a:pPr>
            <a:endParaRPr lang="en-US" dirty="0">
              <a:solidFill>
                <a:srgbClr val="000000"/>
              </a:solidFill>
            </a:endParaRPr>
          </a:p>
          <a:p>
            <a:pPr lvl="1" defTabSz="314506">
              <a:lnSpc>
                <a:spcPct val="90000"/>
              </a:lnSpc>
              <a:spcAft>
                <a:spcPct val="25000"/>
              </a:spcAft>
              <a:buClr>
                <a:schemeClr val="tx1"/>
              </a:buClr>
            </a:pPr>
            <a:r>
              <a:rPr lang="en-US" dirty="0">
                <a:solidFill>
                  <a:srgbClr val="000000"/>
                </a:solidFill>
              </a:rPr>
              <a:t>For more information on how to dispute credit report errors, please visit: </a:t>
            </a:r>
            <a:r>
              <a:rPr lang="en-US" dirty="0">
                <a:solidFill>
                  <a:srgbClr val="000000"/>
                </a:solidFill>
                <a:hlinkClick r:id="rId4"/>
              </a:rPr>
              <a:t>http://www.ftc.gov/bcp/edu/pubs/consumer/credit/cre21.shtm</a:t>
            </a:r>
            <a:r>
              <a:rPr lang="en-US" dirty="0">
                <a:solidFill>
                  <a:srgbClr val="000000"/>
                </a:solidFill>
              </a:rPr>
              <a:t>.</a:t>
            </a:r>
          </a:p>
          <a:p>
            <a:pPr lvl="1" defTabSz="314506">
              <a:lnSpc>
                <a:spcPct val="90000"/>
              </a:lnSpc>
              <a:spcAft>
                <a:spcPct val="25000"/>
              </a:spcAft>
              <a:buClr>
                <a:schemeClr val="tx1"/>
              </a:buClr>
            </a:pPr>
            <a:endParaRPr lang="en-US" dirty="0">
              <a:solidFill>
                <a:srgbClr val="000000"/>
              </a:solidFill>
            </a:endParaRPr>
          </a:p>
          <a:p>
            <a:pPr lvl="1" defTabSz="314506">
              <a:lnSpc>
                <a:spcPct val="90000"/>
              </a:lnSpc>
              <a:spcAft>
                <a:spcPct val="25000"/>
              </a:spcAft>
              <a:buClr>
                <a:schemeClr val="tx1"/>
              </a:buClr>
            </a:pPr>
            <a:r>
              <a:rPr lang="en-US" dirty="0">
                <a:solidFill>
                  <a:srgbClr val="000000"/>
                </a:solidFill>
              </a:rPr>
              <a:t>For credit CARD disputes:</a:t>
            </a:r>
          </a:p>
          <a:p>
            <a:pPr lvl="1" defTabSz="314506">
              <a:lnSpc>
                <a:spcPct val="90000"/>
              </a:lnSpc>
              <a:spcAft>
                <a:spcPct val="25000"/>
              </a:spcAft>
              <a:buClr>
                <a:schemeClr val="tx1"/>
              </a:buClr>
            </a:pPr>
            <a:endParaRPr lang="en-US" dirty="0">
              <a:solidFill>
                <a:srgbClr val="000000"/>
              </a:solidFill>
            </a:endParaRPr>
          </a:p>
          <a:p>
            <a:pPr lvl="1" defTabSz="314506">
              <a:lnSpc>
                <a:spcPct val="90000"/>
              </a:lnSpc>
              <a:spcAft>
                <a:spcPct val="25000"/>
              </a:spcAft>
              <a:buClr>
                <a:schemeClr val="tx1"/>
              </a:buClr>
            </a:pPr>
            <a:r>
              <a:rPr lang="en-US" dirty="0">
                <a:solidFill>
                  <a:srgbClr val="000000"/>
                </a:solidFill>
              </a:rPr>
              <a:t>In order to take advantage of the protections found in the Fair Credit Billing Act, </a:t>
            </a:r>
            <a:r>
              <a:rPr lang="en-US" u="sng" dirty="0">
                <a:solidFill>
                  <a:srgbClr val="000000"/>
                </a:solidFill>
              </a:rPr>
              <a:t>you must write a letter within 60 days </a:t>
            </a:r>
            <a:r>
              <a:rPr lang="en-US" dirty="0">
                <a:solidFill>
                  <a:srgbClr val="000000"/>
                </a:solidFill>
              </a:rPr>
              <a:t>of your statement’s postmark explaining your perceived error.  You can call the card issuer, and have the representative note your complaint, but no investigation will begin until the company receives your letter.</a:t>
            </a:r>
          </a:p>
          <a:p>
            <a:pPr lvl="1" defTabSz="314506">
              <a:lnSpc>
                <a:spcPct val="90000"/>
              </a:lnSpc>
              <a:spcAft>
                <a:spcPct val="25000"/>
              </a:spcAft>
              <a:buClr>
                <a:schemeClr val="tx1"/>
              </a:buClr>
            </a:pPr>
            <a:endParaRPr lang="en-US" dirty="0">
              <a:solidFill>
                <a:srgbClr val="000000"/>
              </a:solidFill>
            </a:endParaRPr>
          </a:p>
          <a:p>
            <a:pPr lvl="1" defTabSz="314506">
              <a:lnSpc>
                <a:spcPct val="90000"/>
              </a:lnSpc>
              <a:spcAft>
                <a:spcPct val="25000"/>
              </a:spcAft>
              <a:buClr>
                <a:schemeClr val="tx1"/>
              </a:buClr>
            </a:pPr>
            <a:r>
              <a:rPr lang="en-US" dirty="0">
                <a:solidFill>
                  <a:srgbClr val="000000"/>
                </a:solidFill>
              </a:rPr>
              <a:t>Many people call but forget to follow up with the letter.  While the credit agency investigates your complaint, you do not have to pay the disputed charges.  The creditor must answer your complaint within 30 days. </a:t>
            </a:r>
          </a:p>
          <a:p>
            <a:pPr lvl="1" defTabSz="314506">
              <a:lnSpc>
                <a:spcPct val="90000"/>
              </a:lnSpc>
              <a:spcAft>
                <a:spcPct val="25000"/>
              </a:spcAft>
              <a:buClr>
                <a:schemeClr val="tx1"/>
              </a:buClr>
            </a:pPr>
            <a:endParaRPr lang="en-US" dirty="0">
              <a:solidFill>
                <a:srgbClr val="000000"/>
              </a:solidFill>
            </a:endParaRPr>
          </a:p>
          <a:p>
            <a:pPr eaLnBrk="1" hangingPunct="1">
              <a:buFont typeface="Arial" pitchFamily="34" charset="0"/>
              <a:buNone/>
            </a:pPr>
            <a:endParaRPr lang="en-US" dirty="0" smtClean="0"/>
          </a:p>
          <a:p>
            <a:pPr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3A9F301-3913-41C3-B674-AFDEE39A4DD1}" type="slidenum">
              <a:rPr lang="en-US" smtClean="0"/>
              <a:pPr/>
              <a:t>36</a:t>
            </a:fld>
            <a:endParaRPr 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lvl="1" defTabSz="314506">
              <a:lnSpc>
                <a:spcPct val="90000"/>
              </a:lnSpc>
              <a:spcAft>
                <a:spcPct val="25000"/>
              </a:spcAft>
              <a:buClr>
                <a:schemeClr val="tx1"/>
              </a:buClr>
            </a:pPr>
            <a:r>
              <a:rPr lang="en-US" dirty="0">
                <a:solidFill>
                  <a:srgbClr val="000000"/>
                </a:solidFill>
              </a:rPr>
              <a:t>Leave important documents at home. </a:t>
            </a:r>
          </a:p>
          <a:p>
            <a:pPr lvl="1" defTabSz="314506">
              <a:lnSpc>
                <a:spcPct val="90000"/>
              </a:lnSpc>
              <a:spcAft>
                <a:spcPct val="25000"/>
              </a:spcAft>
              <a:buClr>
                <a:schemeClr val="tx1"/>
              </a:buClr>
            </a:pPr>
            <a:endParaRPr lang="en-US" dirty="0">
              <a:solidFill>
                <a:srgbClr val="000000"/>
              </a:solidFill>
            </a:endParaRPr>
          </a:p>
          <a:p>
            <a:pPr lvl="1" defTabSz="314506">
              <a:lnSpc>
                <a:spcPct val="90000"/>
              </a:lnSpc>
              <a:spcAft>
                <a:spcPct val="25000"/>
              </a:spcAft>
              <a:buClr>
                <a:schemeClr val="tx1"/>
              </a:buClr>
            </a:pPr>
            <a:r>
              <a:rPr lang="en-US" dirty="0">
                <a:solidFill>
                  <a:srgbClr val="000000"/>
                </a:solidFill>
              </a:rPr>
              <a:t>Do not carry unnecessary credit cards or identification such as a Social Security Card.</a:t>
            </a:r>
          </a:p>
          <a:p>
            <a:pPr lvl="1" defTabSz="314506">
              <a:lnSpc>
                <a:spcPct val="90000"/>
              </a:lnSpc>
              <a:spcAft>
                <a:spcPct val="25000"/>
              </a:spcAft>
              <a:buClr>
                <a:schemeClr val="tx1"/>
              </a:buClr>
            </a:pPr>
            <a:endParaRPr lang="en-US" dirty="0">
              <a:solidFill>
                <a:srgbClr val="000000"/>
              </a:solidFill>
            </a:endParaRPr>
          </a:p>
          <a:p>
            <a:pPr lvl="1" defTabSz="314506">
              <a:lnSpc>
                <a:spcPct val="90000"/>
              </a:lnSpc>
              <a:spcAft>
                <a:spcPct val="25000"/>
              </a:spcAft>
              <a:buClr>
                <a:schemeClr val="tx1"/>
              </a:buClr>
            </a:pPr>
            <a:r>
              <a:rPr lang="en-US" dirty="0">
                <a:solidFill>
                  <a:srgbClr val="000000"/>
                </a:solidFill>
              </a:rPr>
              <a:t>Keep all documents with personal information, like canceled checks, credit card receipts, copies of credit applications, insurance forms, and old credit or debit/ATM cards in a safe place and shred them when you no longer need them.  </a:t>
            </a:r>
          </a:p>
          <a:p>
            <a:pPr lvl="1" defTabSz="314506">
              <a:lnSpc>
                <a:spcPct val="90000"/>
              </a:lnSpc>
              <a:spcAft>
                <a:spcPct val="25000"/>
              </a:spcAft>
              <a:buClr>
                <a:schemeClr val="tx1"/>
              </a:buClr>
            </a:pPr>
            <a:endParaRPr lang="en-US" dirty="0">
              <a:solidFill>
                <a:srgbClr val="000000"/>
              </a:solidFill>
            </a:endParaRPr>
          </a:p>
          <a:p>
            <a:pPr lvl="1" defTabSz="314506">
              <a:lnSpc>
                <a:spcPct val="90000"/>
              </a:lnSpc>
              <a:spcAft>
                <a:spcPct val="25000"/>
              </a:spcAft>
              <a:buClr>
                <a:schemeClr val="tx1"/>
              </a:buClr>
            </a:pPr>
            <a:r>
              <a:rPr lang="en-US" dirty="0">
                <a:solidFill>
                  <a:srgbClr val="000000"/>
                </a:solidFill>
              </a:rPr>
              <a:t>Use a post office box or a mailbox to avoid any concerns about a thief taking important information. </a:t>
            </a:r>
          </a:p>
          <a:p>
            <a:pPr lvl="1" defTabSz="314506">
              <a:lnSpc>
                <a:spcPct val="90000"/>
              </a:lnSpc>
              <a:spcAft>
                <a:spcPct val="25000"/>
              </a:spcAft>
              <a:buClr>
                <a:schemeClr val="tx1"/>
              </a:buClr>
            </a:pPr>
            <a:endParaRPr lang="en-US" sz="1700" dirty="0">
              <a:solidFill>
                <a:srgbClr val="000000"/>
              </a:solidFill>
            </a:endParaRPr>
          </a:p>
          <a:p>
            <a:pPr lvl="1" defTabSz="314506">
              <a:lnSpc>
                <a:spcPct val="90000"/>
              </a:lnSpc>
              <a:spcAft>
                <a:spcPct val="25000"/>
              </a:spcAft>
              <a:buClr>
                <a:schemeClr val="tx1"/>
              </a:buClr>
            </a:pPr>
            <a:r>
              <a:rPr lang="en-US" sz="1700" dirty="0">
                <a:solidFill>
                  <a:srgbClr val="000000"/>
                </a:solidFill>
              </a:rPr>
              <a:t>Do not give your Social Security Number or account numbers to anyone over the phone unless you initiated the call and are certain you are speaking to a representative of a reputable organization or government institution. </a:t>
            </a:r>
          </a:p>
          <a:p>
            <a:pPr lvl="1" defTabSz="314506">
              <a:lnSpc>
                <a:spcPct val="90000"/>
              </a:lnSpc>
              <a:spcAft>
                <a:spcPct val="25000"/>
              </a:spcAft>
              <a:buClr>
                <a:schemeClr val="tx1"/>
              </a:buClr>
            </a:pPr>
            <a:endParaRPr lang="en-US" sz="1700" dirty="0">
              <a:solidFill>
                <a:srgbClr val="000000"/>
              </a:solidFill>
            </a:endParaRPr>
          </a:p>
          <a:p>
            <a:pPr lvl="1" defTabSz="314506">
              <a:lnSpc>
                <a:spcPct val="90000"/>
              </a:lnSpc>
              <a:spcAft>
                <a:spcPct val="25000"/>
              </a:spcAft>
              <a:buClr>
                <a:schemeClr val="tx1"/>
              </a:buClr>
            </a:pPr>
            <a:r>
              <a:rPr lang="en-US" sz="1700" dirty="0">
                <a:solidFill>
                  <a:srgbClr val="000000"/>
                </a:solidFill>
              </a:rPr>
              <a:t>Protect your PIN numbers and computer passwords.  Use a random combination of letters and numbers and change them every six months.  Do not use family or pet names, or dates that can be easily deduced. Never carry this information with you. </a:t>
            </a:r>
          </a:p>
          <a:p>
            <a:pPr eaLnBrk="1" hangingPunct="1">
              <a:buFont typeface="Arial" pitchFamily="34" charset="0"/>
              <a:buNone/>
            </a:pPr>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3A9F301-3913-41C3-B674-AFDEE39A4DD1}" type="slidenum">
              <a:rPr lang="en-US" smtClean="0"/>
              <a:pPr/>
              <a:t>37</a:t>
            </a:fld>
            <a:endParaRPr 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lvl="1" defTabSz="314506">
              <a:lnSpc>
                <a:spcPct val="90000"/>
              </a:lnSpc>
              <a:spcAft>
                <a:spcPct val="25000"/>
              </a:spcAft>
              <a:buClr>
                <a:schemeClr val="tx1"/>
              </a:buClr>
            </a:pPr>
            <a:endParaRPr lang="en-US" dirty="0">
              <a:solidFill>
                <a:srgbClr val="000000"/>
              </a:solidFill>
            </a:endParaRPr>
          </a:p>
          <a:p>
            <a:pPr lvl="1" defTabSz="314506">
              <a:lnSpc>
                <a:spcPct val="90000"/>
              </a:lnSpc>
              <a:spcAft>
                <a:spcPct val="25000"/>
              </a:spcAft>
              <a:buClr>
                <a:schemeClr val="tx1"/>
              </a:buClr>
            </a:pPr>
            <a:r>
              <a:rPr lang="en-US" dirty="0">
                <a:solidFill>
                  <a:srgbClr val="000000"/>
                </a:solidFill>
              </a:rPr>
              <a:t>Creditors – Notify all creditors and financial institutions in writing and by phone that your name and accounts have been used without your permission.  If personal checks were stolen, close all checking accounts.  Close all current credit card accounts and request a statement of information about the last five to ten purchases on each credit card account.  This will inform you of any fraudulent activity. </a:t>
            </a:r>
          </a:p>
          <a:p>
            <a:pPr lvl="1" defTabSz="314506">
              <a:lnSpc>
                <a:spcPct val="90000"/>
              </a:lnSpc>
              <a:spcAft>
                <a:spcPct val="25000"/>
              </a:spcAft>
              <a:buClr>
                <a:schemeClr val="tx1"/>
              </a:buClr>
              <a:buFont typeface="Arial" charset="0"/>
              <a:buChar char="•"/>
            </a:pPr>
            <a:endParaRPr lang="en-US" dirty="0">
              <a:solidFill>
                <a:srgbClr val="000000"/>
              </a:solidFill>
            </a:endParaRPr>
          </a:p>
          <a:p>
            <a:pPr lvl="1" defTabSz="314506">
              <a:lnSpc>
                <a:spcPct val="90000"/>
              </a:lnSpc>
              <a:spcAft>
                <a:spcPct val="25000"/>
              </a:spcAft>
              <a:buClr>
                <a:schemeClr val="tx1"/>
              </a:buClr>
            </a:pPr>
            <a:r>
              <a:rPr lang="en-US" dirty="0">
                <a:solidFill>
                  <a:srgbClr val="000000"/>
                </a:solidFill>
              </a:rPr>
              <a:t>Financial Institutions - If your bank accounts have been tampered with, close the accounts as soon as possible.  Ask for new ATM cards and password protection when opening new accounts. </a:t>
            </a:r>
            <a:endParaRPr lang="en-US" b="1" dirty="0">
              <a:solidFill>
                <a:srgbClr val="000000"/>
              </a:solidFill>
            </a:endParaRPr>
          </a:p>
          <a:p>
            <a:pPr lvl="1" defTabSz="314506">
              <a:lnSpc>
                <a:spcPct val="90000"/>
              </a:lnSpc>
              <a:spcAft>
                <a:spcPct val="25000"/>
              </a:spcAft>
              <a:buClr>
                <a:schemeClr val="tx1"/>
              </a:buClr>
            </a:pPr>
            <a:endParaRPr lang="en-US" dirty="0">
              <a:solidFill>
                <a:srgbClr val="000000"/>
              </a:solidFill>
            </a:endParaRPr>
          </a:p>
          <a:p>
            <a:pPr lvl="1" defTabSz="314506">
              <a:lnSpc>
                <a:spcPct val="90000"/>
              </a:lnSpc>
              <a:spcAft>
                <a:spcPct val="25000"/>
              </a:spcAft>
              <a:buClr>
                <a:schemeClr val="tx1"/>
              </a:buClr>
            </a:pPr>
            <a:r>
              <a:rPr lang="en-US" dirty="0">
                <a:solidFill>
                  <a:srgbClr val="000000"/>
                </a:solidFill>
              </a:rPr>
              <a:t>Local Law Enforcement – Immediately file a report with your local police.  Provide them with as much documentation as possible and make sure all accounts are listed on the report. Also, ensure that you receive a copy of the police report for your records. This report may initiate an investigation with the goal of identifying, arresting, and prosecuting the offender. </a:t>
            </a:r>
          </a:p>
          <a:p>
            <a:pPr lvl="1" defTabSz="314506">
              <a:lnSpc>
                <a:spcPct val="90000"/>
              </a:lnSpc>
              <a:spcAft>
                <a:spcPct val="25000"/>
              </a:spcAft>
              <a:buClr>
                <a:schemeClr val="tx1"/>
              </a:buClr>
            </a:pPr>
            <a:endParaRPr lang="en-US" dirty="0">
              <a:solidFill>
                <a:srgbClr val="000000"/>
              </a:solidFill>
            </a:endParaRPr>
          </a:p>
          <a:p>
            <a:pPr lvl="1" defTabSz="314506">
              <a:lnSpc>
                <a:spcPct val="90000"/>
              </a:lnSpc>
              <a:spcAft>
                <a:spcPct val="25000"/>
              </a:spcAft>
              <a:buClr>
                <a:schemeClr val="tx1"/>
              </a:buClr>
            </a:pPr>
            <a:r>
              <a:rPr lang="en-US" dirty="0">
                <a:solidFill>
                  <a:srgbClr val="000000"/>
                </a:solidFill>
              </a:rPr>
              <a:t>Federal Law Enforcement – Report the crime to the Federal Trade Commission (FTC).  The FTC collects complaints about identity theft from consumers and businesses, and stores them in a secure online database.  This database is called the “Consumer Sentinel” and is available to law enforcement agencies worldwide. </a:t>
            </a:r>
          </a:p>
          <a:p>
            <a:pPr lvl="1" defTabSz="314506">
              <a:lnSpc>
                <a:spcPct val="90000"/>
              </a:lnSpc>
              <a:spcAft>
                <a:spcPct val="25000"/>
              </a:spcAft>
              <a:buClr>
                <a:schemeClr val="tx1"/>
              </a:buClr>
            </a:pPr>
            <a:endParaRPr lang="en-US" dirty="0">
              <a:solidFill>
                <a:srgbClr val="000000"/>
              </a:solidFill>
            </a:endParaRPr>
          </a:p>
          <a:p>
            <a:pPr lvl="1" defTabSz="314506">
              <a:lnSpc>
                <a:spcPct val="90000"/>
              </a:lnSpc>
              <a:spcAft>
                <a:spcPct val="25000"/>
              </a:spcAft>
              <a:buClr>
                <a:schemeClr val="tx1"/>
              </a:buClr>
            </a:pPr>
            <a:r>
              <a:rPr lang="en-US" dirty="0">
                <a:solidFill>
                  <a:srgbClr val="000000"/>
                </a:solidFill>
              </a:rPr>
              <a:t>If you suspect someone is using your driver’s license number, call the Florida Department of Highway Safety and Motor Vehicles (DHSMV) or your state’s equivalent organization.  </a:t>
            </a:r>
          </a:p>
          <a:p>
            <a:pPr lvl="1" defTabSz="314506">
              <a:lnSpc>
                <a:spcPct val="90000"/>
              </a:lnSpc>
              <a:spcAft>
                <a:spcPct val="25000"/>
              </a:spcAft>
              <a:buClr>
                <a:schemeClr val="tx1"/>
              </a:buClr>
            </a:pPr>
            <a:endParaRPr lang="en-US" dirty="0">
              <a:solidFill>
                <a:srgbClr val="000000"/>
              </a:solidFill>
            </a:endParaRPr>
          </a:p>
          <a:p>
            <a:pPr lvl="1" defTabSz="314506">
              <a:lnSpc>
                <a:spcPct val="90000"/>
              </a:lnSpc>
              <a:spcAft>
                <a:spcPct val="25000"/>
              </a:spcAft>
              <a:buClr>
                <a:schemeClr val="tx1"/>
              </a:buClr>
            </a:pPr>
            <a:r>
              <a:rPr lang="en-US" dirty="0">
                <a:solidFill>
                  <a:srgbClr val="000000"/>
                </a:solidFill>
              </a:rPr>
              <a:t>If your Social Security Number was used fraudulently, report the problem to the Social Security Administration Fraud Hotline at 1-800-269-0271. </a:t>
            </a:r>
          </a:p>
          <a:p>
            <a:pPr lvl="1" defTabSz="314506">
              <a:lnSpc>
                <a:spcPct val="90000"/>
              </a:lnSpc>
              <a:spcAft>
                <a:spcPct val="25000"/>
              </a:spcAft>
              <a:buClr>
                <a:schemeClr val="tx1"/>
              </a:buClr>
            </a:pPr>
            <a:endParaRPr lang="en-US" dirty="0">
              <a:solidFill>
                <a:srgbClr val="000000"/>
              </a:solidFill>
            </a:endParaRPr>
          </a:p>
          <a:p>
            <a:pPr lvl="1" defTabSz="314506">
              <a:lnSpc>
                <a:spcPct val="90000"/>
              </a:lnSpc>
              <a:spcAft>
                <a:spcPct val="25000"/>
              </a:spcAft>
              <a:buClr>
                <a:schemeClr val="tx1"/>
              </a:buClr>
            </a:pPr>
            <a:endParaRPr lang="en-US" dirty="0">
              <a:solidFill>
                <a:srgbClr val="000000"/>
              </a:solidFill>
            </a:endParaRPr>
          </a:p>
          <a:p>
            <a:pPr lvl="1" defTabSz="314506">
              <a:lnSpc>
                <a:spcPct val="90000"/>
              </a:lnSpc>
              <a:spcAft>
                <a:spcPct val="25000"/>
              </a:spcAft>
              <a:buClr>
                <a:schemeClr val="tx1"/>
              </a:buClr>
            </a:pPr>
            <a:r>
              <a:rPr lang="en-US" dirty="0">
                <a:solidFill>
                  <a:srgbClr val="000000"/>
                </a:solidFill>
              </a:rPr>
              <a:t>Record Keeping – It is important to maintain written chronological record of dates, times, and names of telephone contacts.  After a telephone contact has been made, it is crucial to follow up in writing and keep records of all written correspondence.</a:t>
            </a:r>
          </a:p>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3A9F301-3913-41C3-B674-AFDEE39A4DD1}" type="slidenum">
              <a:rPr lang="en-US" smtClean="0"/>
              <a:pPr/>
              <a:t>38</a:t>
            </a:fld>
            <a:endParaRPr 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lvl="1" defTabSz="314506">
              <a:lnSpc>
                <a:spcPct val="90000"/>
              </a:lnSpc>
              <a:spcAft>
                <a:spcPct val="25000"/>
              </a:spcAft>
              <a:buClr>
                <a:schemeClr val="tx1"/>
              </a:buClr>
            </a:pPr>
            <a:r>
              <a:rPr lang="en-US" dirty="0">
                <a:solidFill>
                  <a:srgbClr val="000000"/>
                </a:solidFill>
              </a:rPr>
              <a:t>Presenter:  Ask students to reflect on the three topics covered today.  Mention that you will be available after the session to answer additional questions about these topics as they pertain to individual situations.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39</a:t>
            </a:fld>
            <a:endParaRPr lang="en-US" dirty="0"/>
          </a:p>
        </p:txBody>
      </p:sp>
    </p:spTree>
    <p:extLst>
      <p:ext uri="{BB962C8B-B14F-4D97-AF65-F5344CB8AC3E}">
        <p14:creationId xmlns:p14="http://schemas.microsoft.com/office/powerpoint/2010/main" val="1446636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Our</a:t>
            </a:r>
            <a:r>
              <a:rPr lang="en-US" baseline="0" dirty="0" smtClean="0"/>
              <a:t> brochure, Repayment of Your Student Loan Debt, has great resources for identifying what types of loans you may have, your rights and responsibilities as the borrower, repayment options, and where to seek guidance.</a:t>
            </a:r>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4</a:t>
            </a:fld>
            <a:endParaRPr lang="en-US" dirty="0"/>
          </a:p>
        </p:txBody>
      </p:sp>
    </p:spTree>
    <p:extLst>
      <p:ext uri="{BB962C8B-B14F-4D97-AF65-F5344CB8AC3E}">
        <p14:creationId xmlns:p14="http://schemas.microsoft.com/office/powerpoint/2010/main" val="15536490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5777" eaLnBrk="0" fontAlgn="base" hangingPunct="0">
              <a:spcBef>
                <a:spcPct val="30000"/>
              </a:spcBef>
              <a:spcAft>
                <a:spcPct val="0"/>
              </a:spcAft>
              <a:defRPr/>
            </a:pPr>
            <a:r>
              <a:rPr lang="en-US" baseline="0" dirty="0" smtClean="0"/>
              <a:t>Our student website is available 24/7: www.navigatingyourfuture.org OR if you have a SMART phone, scan this code and visit our site.  NyFF contains a lot of helpful information regarding money management, online counseling, helpful links and you can subscribe to our monthly e-newsletter which offers financial tips for students.</a:t>
            </a:r>
          </a:p>
          <a:p>
            <a:pPr defTabSz="905777" eaLnBrk="0" fontAlgn="base" hangingPunct="0">
              <a:spcBef>
                <a:spcPct val="30000"/>
              </a:spcBef>
              <a:spcAft>
                <a:spcPct val="0"/>
              </a:spcAft>
              <a:defRPr/>
            </a:pPr>
            <a:endParaRPr lang="en-US" baseline="0" dirty="0" smtClean="0"/>
          </a:p>
          <a:p>
            <a:pPr defTabSz="905777" eaLnBrk="0" fontAlgn="base" hangingPunct="0">
              <a:spcBef>
                <a:spcPct val="30000"/>
              </a:spcBef>
              <a:spcAft>
                <a:spcPct val="0"/>
              </a:spcAft>
              <a:defRPr/>
            </a:pPr>
            <a:r>
              <a:rPr lang="en-US" baseline="0" dirty="0" smtClean="0"/>
              <a:t>Check out the helpful links section of our website for additional websites and important information on money management topics.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05F5491-BD7C-430F-B030-F446CD0F6684}"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5F5491-BD7C-430F-B030-F446CD0F6684}" type="slidenum">
              <a:rPr lang="en-US" smtClean="0"/>
              <a:pPr>
                <a:defRPr/>
              </a:pPr>
              <a:t>41</a:t>
            </a:fld>
            <a:endParaRPr lang="en-US" dirty="0"/>
          </a:p>
        </p:txBody>
      </p:sp>
    </p:spTree>
    <p:extLst>
      <p:ext uri="{BB962C8B-B14F-4D97-AF65-F5344CB8AC3E}">
        <p14:creationId xmlns:p14="http://schemas.microsoft.com/office/powerpoint/2010/main" val="36983631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aseline="0" dirty="0" smtClean="0">
                <a:latin typeface="Century Gothic" panose="020B0502020202020204" pitchFamily="34" charset="0"/>
              </a:rPr>
              <a:t>If you need assistance or further information, please do not hesitate to contact us. We are here to help! </a:t>
            </a:r>
          </a:p>
        </p:txBody>
      </p:sp>
      <p:sp>
        <p:nvSpPr>
          <p:cNvPr id="4" name="Slide Number Placeholder 3"/>
          <p:cNvSpPr>
            <a:spLocks noGrp="1"/>
          </p:cNvSpPr>
          <p:nvPr>
            <p:ph type="sldNum" sz="quarter" idx="10"/>
          </p:nvPr>
        </p:nvSpPr>
        <p:spPr/>
        <p:txBody>
          <a:bodyPr/>
          <a:lstStyle/>
          <a:p>
            <a:fld id="{EB00079B-585D-49B4-A45C-6ABA6586B4CB}" type="slidenum">
              <a:rPr lang="en-US" smtClean="0"/>
              <a:t>42</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As</a:t>
            </a:r>
            <a:r>
              <a:rPr lang="en-US" baseline="0" dirty="0" smtClean="0"/>
              <a:t> a student loan borrower, you signed a Master Promissory Note in order to receive the money.  This is a legally binding contract with rights and responsibilities.  You have the right to know:  (read slide)</a:t>
            </a:r>
            <a:endParaRPr lang="en-US" dirty="0" smtClean="0"/>
          </a:p>
          <a:p>
            <a:pPr eaLnBrk="1" hangingPunct="1"/>
            <a:endParaRPr lang="en-US" altLang="en-US"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5</a:t>
            </a:fld>
            <a:endParaRPr lang="en-US"/>
          </a:p>
        </p:txBody>
      </p:sp>
    </p:spTree>
    <p:extLst>
      <p:ext uri="{BB962C8B-B14F-4D97-AF65-F5344CB8AC3E}">
        <p14:creationId xmlns:p14="http://schemas.microsoft.com/office/powerpoint/2010/main" val="1162744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NSLDS</a:t>
            </a:r>
            <a:r>
              <a:rPr lang="en-US" baseline="0" dirty="0" smtClean="0"/>
              <a:t> will answer many of the “right to know” issues:  how much is owed, servicer, etc.  You will need your Social Security Number and FAFSA PIN to access your account.</a:t>
            </a:r>
            <a:endParaRPr lang="en-US"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6</a:t>
            </a:fld>
            <a:endParaRPr lang="en-US"/>
          </a:p>
        </p:txBody>
      </p:sp>
    </p:spTree>
    <p:extLst>
      <p:ext uri="{BB962C8B-B14F-4D97-AF65-F5344CB8AC3E}">
        <p14:creationId xmlns:p14="http://schemas.microsoft.com/office/powerpoint/2010/main" val="1162744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There are several different TYPES of student loans available.  Most student</a:t>
            </a:r>
            <a:r>
              <a:rPr lang="en-US" baseline="0" dirty="0" smtClean="0"/>
              <a:t> loan borrowers have a Direct Loan that is “subsidized” or “unsubsidized.”  Subsidized loans are based on financial need.  The government will pay the interest on borrower’s behalf while in school.  </a:t>
            </a:r>
            <a:r>
              <a:rPr lang="en-US" u="sng" baseline="0" dirty="0" smtClean="0"/>
              <a:t>As of July 1, 2012, the government will NO LONGER  pay the interest when borrowers enter the 6 month grace period.  It becomes the student’s responsibility.</a:t>
            </a:r>
          </a:p>
          <a:p>
            <a:pPr eaLnBrk="1" hangingPunct="1"/>
            <a:endParaRPr lang="en-US" baseline="0" dirty="0" smtClean="0"/>
          </a:p>
          <a:p>
            <a:pPr eaLnBrk="1" hangingPunct="1"/>
            <a:endParaRPr lang="en-US" baseline="0" dirty="0" smtClean="0"/>
          </a:p>
          <a:p>
            <a:pPr eaLnBrk="1" hangingPunct="1"/>
            <a:endParaRPr lang="en-US" altLang="en-US"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7</a:t>
            </a:fld>
            <a:endParaRPr lang="en-US"/>
          </a:p>
        </p:txBody>
      </p:sp>
    </p:spTree>
    <p:extLst>
      <p:ext uri="{BB962C8B-B14F-4D97-AF65-F5344CB8AC3E}">
        <p14:creationId xmlns:p14="http://schemas.microsoft.com/office/powerpoint/2010/main" val="1162744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Interest is calculated on a</a:t>
            </a:r>
            <a:r>
              <a:rPr lang="en-US" baseline="0" dirty="0" smtClean="0"/>
              <a:t> </a:t>
            </a:r>
            <a:r>
              <a:rPr lang="en-US" dirty="0" smtClean="0"/>
              <a:t>student loan by</a:t>
            </a:r>
            <a:r>
              <a:rPr lang="en-US" baseline="0" dirty="0" smtClean="0"/>
              <a:t> using </a:t>
            </a:r>
            <a:r>
              <a:rPr lang="en-US" dirty="0" smtClean="0"/>
              <a:t>the “simple DAILY basis” formula.  </a:t>
            </a:r>
            <a:r>
              <a:rPr lang="en-US" baseline="0" dirty="0" smtClean="0"/>
              <a:t> </a:t>
            </a:r>
          </a:p>
          <a:p>
            <a:pPr eaLnBrk="1" hangingPunct="1"/>
            <a:r>
              <a:rPr lang="en-US" baseline="0" dirty="0" smtClean="0"/>
              <a:t>To get a monthly total, this is the formula that would be used.</a:t>
            </a:r>
          </a:p>
          <a:p>
            <a:pPr eaLnBrk="1" hangingPunct="1"/>
            <a:endParaRPr lang="en-US" baseline="0" dirty="0" smtClean="0"/>
          </a:p>
          <a:p>
            <a:pPr eaLnBrk="1" hangingPunct="1"/>
            <a:endParaRPr lang="en-US" b="1" u="sng" dirty="0" smtClean="0"/>
          </a:p>
          <a:p>
            <a:pPr eaLnBrk="1" hangingPunct="1"/>
            <a:endParaRPr lang="en-US" dirty="0" smtClean="0"/>
          </a:p>
          <a:p>
            <a:pPr eaLnBrk="1" hangingPunct="1"/>
            <a:r>
              <a:rPr lang="en-US" dirty="0" smtClean="0"/>
              <a:t>When the payment is received by the servicer, it first will be applied to any late charges, collection costs, then interest, and THEN principal.</a:t>
            </a:r>
          </a:p>
          <a:p>
            <a:pPr eaLnBrk="1" hangingPunct="1"/>
            <a:endParaRPr lang="en-US" dirty="0" smtClean="0"/>
          </a:p>
          <a:p>
            <a:pPr eaLnBrk="1" hangingPunct="1"/>
            <a:r>
              <a:rPr lang="en-US" dirty="0" smtClean="0"/>
              <a:t>If students</a:t>
            </a:r>
            <a:r>
              <a:rPr lang="en-US" baseline="0" dirty="0" smtClean="0"/>
              <a:t> are</a:t>
            </a:r>
            <a:r>
              <a:rPr lang="en-US" dirty="0" smtClean="0"/>
              <a:t> in a situation to pay additional money towards the principal balance, please do so.  This will help  pay down the loan faster and save money on interest expense.</a:t>
            </a:r>
          </a:p>
          <a:p>
            <a:pPr eaLnBrk="1" hangingPunct="1"/>
            <a:endParaRPr lang="en-US" altLang="en-US"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8</a:t>
            </a:fld>
            <a:endParaRPr lang="en-US"/>
          </a:p>
        </p:txBody>
      </p:sp>
    </p:spTree>
    <p:extLst>
      <p:ext uri="{BB962C8B-B14F-4D97-AF65-F5344CB8AC3E}">
        <p14:creationId xmlns:p14="http://schemas.microsoft.com/office/powerpoint/2010/main" val="1162744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Your</a:t>
            </a:r>
            <a:r>
              <a:rPr lang="en-US" baseline="0" dirty="0" smtClean="0"/>
              <a:t> student loan has a “life cycle.”  This is a description of each time period for your student loan:</a:t>
            </a:r>
          </a:p>
          <a:p>
            <a:pPr defTabSz="931774">
              <a:defRPr/>
            </a:pPr>
            <a:endParaRPr lang="en-US" baseline="0" dirty="0" smtClean="0"/>
          </a:p>
          <a:p>
            <a:pPr defTabSz="931774">
              <a:defRPr/>
            </a:pPr>
            <a:r>
              <a:rPr lang="en-US" baseline="0" dirty="0" smtClean="0"/>
              <a:t>In School – the period of time during which you attend an accredited school and your loan was disbursed for that particular enrollment.  You are not obligated to make payments during this time.</a:t>
            </a:r>
            <a:endParaRPr lang="en-US" dirty="0" smtClean="0"/>
          </a:p>
          <a:p>
            <a:pPr eaLnBrk="1" hangingPunct="1"/>
            <a:endParaRPr lang="en-US" altLang="en-US" dirty="0" smtClean="0"/>
          </a:p>
          <a:p>
            <a:pPr eaLnBrk="1" hangingPunct="1"/>
            <a:r>
              <a:rPr lang="en-US" altLang="en-US" dirty="0" smtClean="0"/>
              <a:t>Grace – The</a:t>
            </a:r>
            <a:r>
              <a:rPr lang="en-US" altLang="en-US" baseline="0" dirty="0" smtClean="0"/>
              <a:t> period of time immediately after you leave school (or drop below half-time enrollment) but before your first payment is due.  Direct loans have a six-month grace period.  PLUS loans do not have a grace period.  Federal Perkins loans have a nine-month grace period.</a:t>
            </a:r>
          </a:p>
          <a:p>
            <a:pPr eaLnBrk="1" hangingPunct="1"/>
            <a:endParaRPr lang="en-US" altLang="en-US" baseline="0" dirty="0" smtClean="0"/>
          </a:p>
          <a:p>
            <a:pPr eaLnBrk="1" hangingPunct="1"/>
            <a:r>
              <a:rPr lang="en-US" altLang="en-US" baseline="0" dirty="0" smtClean="0"/>
              <a:t>Repayment – The period of time when you are expected to make payments on  the student loan debt.  Can be 10 years, 20 years, 25 years depending on the repayment plan chosen.</a:t>
            </a:r>
            <a:endParaRPr lang="en-US" altLang="en-US"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9</a:t>
            </a:fld>
            <a:endParaRPr lang="en-US"/>
          </a:p>
        </p:txBody>
      </p:sp>
    </p:spTree>
    <p:extLst>
      <p:ext uri="{BB962C8B-B14F-4D97-AF65-F5344CB8AC3E}">
        <p14:creationId xmlns:p14="http://schemas.microsoft.com/office/powerpoint/2010/main" val="1162744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r>
              <a:rPr lang="en-US" smtClean="0"/>
              <a:t>2014/2015</a:t>
            </a:r>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2014/2015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2014/2015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2014/2015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2014/2015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r>
              <a:rPr lang="en-US" smtClean="0"/>
              <a:t>2014/2015</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2014/2015</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2014/2015</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2014/2015</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r>
              <a:rPr lang="en-US" smtClean="0"/>
              <a:t>2014/2015</a:t>
            </a:r>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2014/2015</a:t>
            </a: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r>
              <a:rPr lang="en-US" smtClean="0"/>
              <a:t>2014/2015</a:t>
            </a:r>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13"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image" Target="../media/image6.jpg"/><Relationship Id="rId12"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diagramQuickStyle" Target="../diagrams/quickStyle3.xml"/><Relationship Id="rId5" Type="http://schemas.openxmlformats.org/officeDocument/2006/relationships/image" Target="../media/image4.jpeg"/><Relationship Id="rId10" Type="http://schemas.openxmlformats.org/officeDocument/2006/relationships/diagramLayout" Target="../diagrams/layout3.xml"/><Relationship Id="rId4" Type="http://schemas.openxmlformats.org/officeDocument/2006/relationships/image" Target="../media/image3.jpeg"/><Relationship Id="rId9"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www.studentaid.ed.gov/" TargetMode="External"/><Relationship Id="rId7"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jpeg"/><Relationship Id="rId11" Type="http://schemas.openxmlformats.org/officeDocument/2006/relationships/image" Target="../media/image8.jpg"/><Relationship Id="rId5" Type="http://schemas.openxmlformats.org/officeDocument/2006/relationships/hyperlink" Target="http://www.finaid.org/" TargetMode="External"/><Relationship Id="rId10" Type="http://schemas.openxmlformats.org/officeDocument/2006/relationships/image" Target="../media/image6.jpg"/><Relationship Id="rId4" Type="http://schemas.openxmlformats.org/officeDocument/2006/relationships/hyperlink" Target="http://www.mappingyourfuture.org/" TargetMode="External"/><Relationship Id="rId9" Type="http://schemas.openxmlformats.org/officeDocument/2006/relationships/image" Target="../media/image5.jpeg"/></Relationships>
</file>

<file path=ppt/slides/_rels/slide1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8" Type="http://schemas.openxmlformats.org/officeDocument/2006/relationships/image" Target="../media/image8.jpg"/><Relationship Id="rId13"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image" Target="../media/image6.jpg"/><Relationship Id="rId12" Type="http://schemas.openxmlformats.org/officeDocument/2006/relationships/diagramColors" Target="../diagrams/colors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diagramQuickStyle" Target="../diagrams/quickStyle4.xml"/><Relationship Id="rId5" Type="http://schemas.openxmlformats.org/officeDocument/2006/relationships/image" Target="../media/image4.jpeg"/><Relationship Id="rId10" Type="http://schemas.openxmlformats.org/officeDocument/2006/relationships/diagramLayout" Target="../diagrams/layout4.xml"/><Relationship Id="rId4" Type="http://schemas.openxmlformats.org/officeDocument/2006/relationships/image" Target="../media/image3.jpeg"/><Relationship Id="rId9"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www.studentaid.ed.gov/" TargetMode="External"/><Relationship Id="rId7"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jpeg"/><Relationship Id="rId11" Type="http://schemas.openxmlformats.org/officeDocument/2006/relationships/image" Target="../media/image8.jpg"/><Relationship Id="rId5" Type="http://schemas.openxmlformats.org/officeDocument/2006/relationships/hyperlink" Target="http://www.studentaid.ed.gov/repay-loans/disputes/prepare" TargetMode="External"/><Relationship Id="rId10" Type="http://schemas.openxmlformats.org/officeDocument/2006/relationships/image" Target="../media/image6.jpg"/><Relationship Id="rId4" Type="http://schemas.openxmlformats.org/officeDocument/2006/relationships/hyperlink" Target="http://www.studentaid.ed.gov/repay-loans/disputes" TargetMode="External"/><Relationship Id="rId9" Type="http://schemas.openxmlformats.org/officeDocument/2006/relationships/image" Target="../media/image5.jpeg"/></Relationships>
</file>

<file path=ppt/slides/_rels/slide2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www.irs.gov/publications/p970" TargetMode="External"/><Relationship Id="rId7"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jpeg"/><Relationship Id="rId11" Type="http://schemas.openxmlformats.org/officeDocument/2006/relationships/image" Target="../media/image8.jpg"/><Relationship Id="rId5" Type="http://schemas.openxmlformats.org/officeDocument/2006/relationships/hyperlink" Target="http://www.finaid.org/" TargetMode="External"/><Relationship Id="rId10" Type="http://schemas.openxmlformats.org/officeDocument/2006/relationships/image" Target="../media/image6.jpg"/><Relationship Id="rId4" Type="http://schemas.openxmlformats.org/officeDocument/2006/relationships/hyperlink" Target="http://www.studentaid.ed.gov/" TargetMode="External"/><Relationship Id="rId9" Type="http://schemas.openxmlformats.org/officeDocument/2006/relationships/image" Target="../media/image5.jpeg"/></Relationships>
</file>

<file path=ppt/slides/_rels/slide2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3.jpeg"/><Relationship Id="rId11" Type="http://schemas.openxmlformats.org/officeDocument/2006/relationships/image" Target="../media/image5.jpeg"/><Relationship Id="rId5" Type="http://schemas.openxmlformats.org/officeDocument/2006/relationships/image" Target="../media/image12.jpeg"/><Relationship Id="rId10" Type="http://schemas.openxmlformats.org/officeDocument/2006/relationships/image" Target="../media/image4.jpeg"/><Relationship Id="rId4" Type="http://schemas.openxmlformats.org/officeDocument/2006/relationships/image" Target="../media/image11.jpeg"/><Relationship Id="rId9" Type="http://schemas.openxmlformats.org/officeDocument/2006/relationships/image" Target="../media/image3.jpeg"/></Relationships>
</file>

<file path=ppt/slides/_rels/slide2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5.jpeg"/><Relationship Id="rId5" Type="http://schemas.openxmlformats.org/officeDocument/2006/relationships/diagramQuickStyle" Target="../diagrams/quickStyle5.xml"/><Relationship Id="rId10" Type="http://schemas.openxmlformats.org/officeDocument/2006/relationships/image" Target="../media/image4.jpeg"/><Relationship Id="rId4" Type="http://schemas.openxmlformats.org/officeDocument/2006/relationships/diagramLayout" Target="../diagrams/layout5.xml"/><Relationship Id="rId9" Type="http://schemas.openxmlformats.org/officeDocument/2006/relationships/image" Target="../media/image3.jpeg"/></Relationships>
</file>

<file path=ppt/slides/_rels/slide2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5.jpeg"/><Relationship Id="rId5" Type="http://schemas.openxmlformats.org/officeDocument/2006/relationships/diagramQuickStyle" Target="../diagrams/quickStyle6.xml"/><Relationship Id="rId10" Type="http://schemas.openxmlformats.org/officeDocument/2006/relationships/image" Target="../media/image4.jpeg"/><Relationship Id="rId4" Type="http://schemas.openxmlformats.org/officeDocument/2006/relationships/diagramLayout" Target="../diagrams/layout6.xml"/><Relationship Id="rId9"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5.jpeg"/><Relationship Id="rId7"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5.jpeg"/><Relationship Id="rId5" Type="http://schemas.openxmlformats.org/officeDocument/2006/relationships/diagramQuickStyle" Target="../diagrams/quickStyle7.xml"/><Relationship Id="rId10" Type="http://schemas.openxmlformats.org/officeDocument/2006/relationships/image" Target="../media/image4.jpeg"/><Relationship Id="rId4" Type="http://schemas.openxmlformats.org/officeDocument/2006/relationships/diagramLayout" Target="../diagrams/layout7.xml"/><Relationship Id="rId9"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www.annualcreditreport.com/" TargetMode="External"/><Relationship Id="rId7"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transunion.com/" TargetMode="External"/><Relationship Id="rId11" Type="http://schemas.openxmlformats.org/officeDocument/2006/relationships/image" Target="../media/image6.jpg"/><Relationship Id="rId5" Type="http://schemas.openxmlformats.org/officeDocument/2006/relationships/hyperlink" Target="http://www.experian.com/" TargetMode="External"/><Relationship Id="rId10" Type="http://schemas.openxmlformats.org/officeDocument/2006/relationships/image" Target="../media/image5.jpeg"/><Relationship Id="rId4" Type="http://schemas.openxmlformats.org/officeDocument/2006/relationships/hyperlink" Target="http://www.equifax.com/" TargetMode="External"/><Relationship Id="rId9" Type="http://schemas.openxmlformats.org/officeDocument/2006/relationships/image" Target="../media/image4.jpeg"/></Relationships>
</file>

<file path=ppt/slides/_rels/slide3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www.annualcreditreport.com/" TargetMode="External"/><Relationship Id="rId7"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www.myfico.com/" TargetMode="External"/><Relationship Id="rId9" Type="http://schemas.openxmlformats.org/officeDocument/2006/relationships/image" Target="../media/image6.jp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www.annualcreditreport.com/" TargetMode="External"/><Relationship Id="rId7"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www.ftc.gov/bcp/edu/pubs/consumer/credit/cre21.shtm" TargetMode="External"/><Relationship Id="rId9" Type="http://schemas.openxmlformats.org/officeDocument/2006/relationships/image" Target="../media/image6.jp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6.jp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image" Target="../media/image5.jpeg"/><Relationship Id="rId5" Type="http://schemas.openxmlformats.org/officeDocument/2006/relationships/diagramQuickStyle" Target="../diagrams/quickStyle8.xml"/><Relationship Id="rId10" Type="http://schemas.openxmlformats.org/officeDocument/2006/relationships/image" Target="../media/image4.jpeg"/><Relationship Id="rId4" Type="http://schemas.openxmlformats.org/officeDocument/2006/relationships/diagramLayout" Target="../diagrams/layout8.xml"/><Relationship Id="rId9"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9.wmf"/></Relationships>
</file>

<file path=ppt/slides/_rels/slide4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www.navigatingyourfuture.org/" TargetMode="External"/><Relationship Id="rId7"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7.wmf"/><Relationship Id="rId9"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mailto:osfa@fldoe.org" TargetMode="External"/><Relationship Id="rId7"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8.jpg"/></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www.nslds.ed.gov/" TargetMode="External"/><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image" Target="../media/image8.jpg"/><Relationship Id="rId13"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image" Target="../media/image6.jpg"/><Relationship Id="rId12"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diagramQuickStyle" Target="../diagrams/quickStyle1.xml"/><Relationship Id="rId5" Type="http://schemas.openxmlformats.org/officeDocument/2006/relationships/image" Target="../media/image4.jpeg"/><Relationship Id="rId10" Type="http://schemas.openxmlformats.org/officeDocument/2006/relationships/diagramLayout" Target="../diagrams/layout1.xml"/><Relationship Id="rId4" Type="http://schemas.openxmlformats.org/officeDocument/2006/relationships/image" Target="../media/image3.jpeg"/><Relationship Id="rId9"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openxmlformats.org/officeDocument/2006/relationships/image" Target="../media/image8.jpg"/><Relationship Id="rId13"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image" Target="../media/image6.jpg"/><Relationship Id="rId12"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diagramQuickStyle" Target="../diagrams/quickStyle2.xml"/><Relationship Id="rId5" Type="http://schemas.openxmlformats.org/officeDocument/2006/relationships/image" Target="../media/image4.jpeg"/><Relationship Id="rId10" Type="http://schemas.openxmlformats.org/officeDocument/2006/relationships/diagramLayout" Target="../diagrams/layout2.xml"/><Relationship Id="rId4" Type="http://schemas.openxmlformats.org/officeDocument/2006/relationships/image" Target="../media/image3.jpeg"/><Relationship Id="rId9"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3276600"/>
            <a:ext cx="3313355" cy="2362200"/>
          </a:xfrm>
        </p:spPr>
        <p:txBody>
          <a:bodyPr>
            <a:normAutofit/>
          </a:bodyPr>
          <a:lstStyle/>
          <a:p>
            <a:r>
              <a:rPr lang="en-US" dirty="0" smtClean="0"/>
              <a:t>Financial Literacy</a:t>
            </a:r>
            <a:endParaRPr lang="en-US" dirty="0"/>
          </a:p>
        </p:txBody>
      </p:sp>
      <p:sp>
        <p:nvSpPr>
          <p:cNvPr id="4" name="Date Placeholder 3"/>
          <p:cNvSpPr>
            <a:spLocks noGrp="1"/>
          </p:cNvSpPr>
          <p:nvPr>
            <p:ph type="dt" sz="half" idx="10"/>
          </p:nvPr>
        </p:nvSpPr>
        <p:spPr/>
        <p:txBody>
          <a:bodyPr/>
          <a:lstStyle/>
          <a:p>
            <a:r>
              <a:rPr lang="en-US" smtClean="0"/>
              <a:t>2014/2015</a:t>
            </a:r>
            <a:endParaRPr lang="en-US" dirty="0"/>
          </a:p>
        </p:txBody>
      </p:sp>
      <p:grpSp>
        <p:nvGrpSpPr>
          <p:cNvPr id="10" name="Group 10"/>
          <p:cNvGrpSpPr>
            <a:grpSpLocks/>
          </p:cNvGrpSpPr>
          <p:nvPr/>
        </p:nvGrpSpPr>
        <p:grpSpPr bwMode="auto">
          <a:xfrm>
            <a:off x="0" y="1010116"/>
            <a:ext cx="1141112" cy="5847884"/>
            <a:chOff x="-11773" y="1447800"/>
            <a:chExt cx="1154773" cy="5089525"/>
          </a:xfrm>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0" y="-8021"/>
            <a:ext cx="3229276" cy="1055364"/>
          </a:xfrm>
          <a:prstGeom prst="rect">
            <a:avLst/>
          </a:prstGeom>
        </p:spPr>
      </p:pic>
      <p:pic>
        <p:nvPicPr>
          <p:cNvPr id="1028" name="Picture 4" descr="C:\Users\parrisr\AppData\Local\Microsoft\Windows\Temporary Internet Files\Content.IE5\VMR0IK5Y\MP900400856[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76800" y="2637268"/>
            <a:ext cx="2372544" cy="1581078"/>
          </a:xfrm>
          <a:prstGeom prst="rect">
            <a:avLst/>
          </a:prstGeom>
          <a:noFill/>
          <a:extLst>
            <a:ext uri="{909E8E84-426E-40DD-AFC4-6F175D3DCCD1}">
              <a14:hiddenFill xmlns:a14="http://schemas.microsoft.com/office/drawing/2010/main">
                <a:solidFill>
                  <a:srgbClr val="FFFFFF"/>
                </a:solidFill>
              </a14:hiddenFill>
            </a:ext>
          </a:extLst>
        </p:spPr>
      </p:pic>
      <p:sp>
        <p:nvSpPr>
          <p:cNvPr id="17" name="Footer Placeholder 4"/>
          <p:cNvSpPr>
            <a:spLocks noGrp="1"/>
          </p:cNvSpPr>
          <p:nvPr>
            <p:ph type="ftr" sz="quarter" idx="11"/>
          </p:nvPr>
        </p:nvSpPr>
        <p:spPr>
          <a:xfrm>
            <a:off x="5303520" y="5719966"/>
            <a:ext cx="2831592" cy="365125"/>
          </a:xfrm>
        </p:spPr>
        <p:txBody>
          <a:bodyPr>
            <a:normAutofit fontScale="92500"/>
          </a:bodyPr>
          <a:lstStyle/>
          <a:p>
            <a:r>
              <a:rPr lang="en-US" dirty="0" smtClean="0"/>
              <a:t>Office of Student Financial Assistance</a:t>
            </a:r>
            <a:endParaRPr lang="en-US" dirty="0"/>
          </a:p>
        </p:txBody>
      </p:sp>
    </p:spTree>
    <p:extLst>
      <p:ext uri="{BB962C8B-B14F-4D97-AF65-F5344CB8AC3E}">
        <p14:creationId xmlns:p14="http://schemas.microsoft.com/office/powerpoint/2010/main" val="4185537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fontScale="90000"/>
          </a:bodyPr>
          <a:lstStyle/>
          <a:p>
            <a:r>
              <a:rPr lang="en-US" dirty="0" smtClean="0"/>
              <a:t>What are my responsibilities?</a:t>
            </a:r>
            <a:endParaRPr lang="en-US" dirty="0"/>
          </a:p>
        </p:txBody>
      </p:sp>
      <p:sp>
        <p:nvSpPr>
          <p:cNvPr id="3" name="Content Placeholder 2"/>
          <p:cNvSpPr>
            <a:spLocks noGrp="1"/>
          </p:cNvSpPr>
          <p:nvPr>
            <p:ph idx="1"/>
          </p:nvPr>
        </p:nvSpPr>
        <p:spPr>
          <a:xfrm>
            <a:off x="1371601" y="2323652"/>
            <a:ext cx="6400800" cy="3508977"/>
          </a:xfrm>
        </p:spPr>
        <p:txBody>
          <a:bodyPr/>
          <a:lstStyle/>
          <a:p>
            <a:r>
              <a:rPr lang="en-US" dirty="0" smtClean="0"/>
              <a:t>Borrowers have the responsibility to:</a:t>
            </a:r>
          </a:p>
          <a:p>
            <a:pPr lvl="1"/>
            <a:r>
              <a:rPr lang="en-US" dirty="0" smtClean="0"/>
              <a:t>Repay the amount borrowed plus interest</a:t>
            </a:r>
          </a:p>
          <a:p>
            <a:pPr lvl="1"/>
            <a:r>
              <a:rPr lang="en-US" dirty="0" smtClean="0"/>
              <a:t>Update personal contact information when it changes</a:t>
            </a:r>
          </a:p>
          <a:p>
            <a:pPr lvl="1"/>
            <a:r>
              <a:rPr lang="en-US" dirty="0" smtClean="0"/>
              <a:t>Seek help when unable to pay</a:t>
            </a:r>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10</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3679076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Repayment</a:t>
            </a:r>
            <a:endParaRPr lang="en-US" dirty="0"/>
          </a:p>
        </p:txBody>
      </p:sp>
      <p:sp>
        <p:nvSpPr>
          <p:cNvPr id="3" name="Content Placeholder 2"/>
          <p:cNvSpPr>
            <a:spLocks noGrp="1"/>
          </p:cNvSpPr>
          <p:nvPr>
            <p:ph idx="1"/>
          </p:nvPr>
        </p:nvSpPr>
        <p:spPr>
          <a:xfrm>
            <a:off x="1371601" y="2323652"/>
            <a:ext cx="6400800" cy="3508977"/>
          </a:xfrm>
        </p:spPr>
        <p:txBody>
          <a:bodyPr>
            <a:normAutofit/>
          </a:bodyPr>
          <a:lstStyle/>
          <a:p>
            <a:r>
              <a:rPr lang="en-US" dirty="0" smtClean="0"/>
              <a:t>Borrowers must repay EVEN IF you:</a:t>
            </a:r>
          </a:p>
          <a:p>
            <a:pPr lvl="1"/>
            <a:r>
              <a:rPr lang="en-US" dirty="0" smtClean="0"/>
              <a:t>Are dissatisfied with school or services</a:t>
            </a:r>
          </a:p>
          <a:p>
            <a:pPr lvl="1"/>
            <a:r>
              <a:rPr lang="en-US" dirty="0" smtClean="0"/>
              <a:t>Are not able to secure employment</a:t>
            </a:r>
          </a:p>
          <a:p>
            <a:pPr lvl="1"/>
            <a:r>
              <a:rPr lang="en-US" dirty="0" smtClean="0"/>
              <a:t>Do not complete your program of study</a:t>
            </a:r>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11</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3528658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6400800" cy="801136"/>
          </a:xfrm>
        </p:spPr>
        <p:txBody>
          <a:bodyPr>
            <a:normAutofit/>
          </a:bodyPr>
          <a:lstStyle/>
          <a:p>
            <a:pPr algn="ctr"/>
            <a:r>
              <a:rPr lang="en-US" dirty="0" smtClean="0"/>
              <a:t>Repayment Plans</a:t>
            </a:r>
            <a:endParaRPr lang="en-US" dirty="0"/>
          </a:p>
        </p:txBody>
      </p:sp>
      <p:sp>
        <p:nvSpPr>
          <p:cNvPr id="4" name="Date Placeholder 3"/>
          <p:cNvSpPr>
            <a:spLocks noGrp="1"/>
          </p:cNvSpPr>
          <p:nvPr>
            <p:ph type="dt" sz="half" idx="10"/>
          </p:nvPr>
        </p:nvSpPr>
        <p:spPr/>
        <p:txBody>
          <a:bodyPr/>
          <a:lstStyle/>
          <a:p>
            <a:r>
              <a:rPr lang="en-US"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12</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graphicFrame>
        <p:nvGraphicFramePr>
          <p:cNvPr id="15" name="Diagram 14"/>
          <p:cNvGraphicFramePr/>
          <p:nvPr>
            <p:extLst>
              <p:ext uri="{D42A27DB-BD31-4B8C-83A1-F6EECF244321}">
                <p14:modId xmlns:p14="http://schemas.microsoft.com/office/powerpoint/2010/main" val="784979898"/>
              </p:ext>
            </p:extLst>
          </p:nvPr>
        </p:nvGraphicFramePr>
        <p:xfrm>
          <a:off x="1600200" y="1524000"/>
          <a:ext cx="6096000"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764524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Staying on Track</a:t>
            </a:r>
            <a:endParaRPr lang="en-US" dirty="0"/>
          </a:p>
        </p:txBody>
      </p:sp>
      <p:sp>
        <p:nvSpPr>
          <p:cNvPr id="3" name="Content Placeholder 2"/>
          <p:cNvSpPr>
            <a:spLocks noGrp="1"/>
          </p:cNvSpPr>
          <p:nvPr>
            <p:ph idx="1"/>
          </p:nvPr>
        </p:nvSpPr>
        <p:spPr>
          <a:xfrm>
            <a:off x="1371601" y="2323652"/>
            <a:ext cx="6400800" cy="3508977"/>
          </a:xfrm>
        </p:spPr>
        <p:txBody>
          <a:bodyPr>
            <a:normAutofit lnSpcReduction="10000"/>
          </a:bodyPr>
          <a:lstStyle/>
          <a:p>
            <a:r>
              <a:rPr lang="en-US" dirty="0" smtClean="0"/>
              <a:t>Use a Repayment Estimator to compare and select a plan that best fits your budget:</a:t>
            </a:r>
          </a:p>
          <a:p>
            <a:pPr lvl="1"/>
            <a:r>
              <a:rPr lang="en-US" dirty="0" smtClean="0">
                <a:hlinkClick r:id="rId3"/>
              </a:rPr>
              <a:t>www.StudentAid.ed.gov</a:t>
            </a:r>
            <a:endParaRPr lang="en-US" dirty="0" smtClean="0"/>
          </a:p>
          <a:p>
            <a:pPr lvl="1"/>
            <a:r>
              <a:rPr lang="en-US" dirty="0" smtClean="0">
                <a:hlinkClick r:id="rId4"/>
              </a:rPr>
              <a:t>www.MappingYourFuture.org</a:t>
            </a:r>
            <a:endParaRPr lang="en-US" dirty="0" smtClean="0"/>
          </a:p>
          <a:p>
            <a:pPr lvl="1"/>
            <a:r>
              <a:rPr lang="en-US" dirty="0" smtClean="0">
                <a:hlinkClick r:id="rId5"/>
              </a:rPr>
              <a:t>www.FinAid.org</a:t>
            </a:r>
            <a:r>
              <a:rPr lang="en-US" dirty="0" smtClean="0"/>
              <a:t> </a:t>
            </a:r>
          </a:p>
          <a:p>
            <a:r>
              <a:rPr lang="en-US" dirty="0" smtClean="0"/>
              <a:t>Make monthly payments ON TIME</a:t>
            </a:r>
          </a:p>
          <a:p>
            <a:r>
              <a:rPr lang="en-US" dirty="0" smtClean="0"/>
              <a:t>Sign up for automatic withdrawal if option is offered</a:t>
            </a:r>
          </a:p>
          <a:p>
            <a:pPr marL="68580" indent="0">
              <a:buNone/>
            </a:pPr>
            <a:endParaRPr lang="en-US" dirty="0" smtClean="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13</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0"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1742783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877336"/>
          </a:xfrm>
        </p:spPr>
        <p:txBody>
          <a:bodyPr>
            <a:normAutofit/>
          </a:bodyPr>
          <a:lstStyle/>
          <a:p>
            <a:pPr algn="ctr"/>
            <a:r>
              <a:rPr lang="en-US" dirty="0" smtClean="0"/>
              <a:t>Delinquency</a:t>
            </a:r>
            <a:endParaRPr lang="en-US" dirty="0"/>
          </a:p>
        </p:txBody>
      </p:sp>
      <p:sp>
        <p:nvSpPr>
          <p:cNvPr id="4" name="Date Placeholder 3"/>
          <p:cNvSpPr>
            <a:spLocks noGrp="1"/>
          </p:cNvSpPr>
          <p:nvPr>
            <p:ph type="dt" sz="half" idx="10"/>
          </p:nvPr>
        </p:nvSpPr>
        <p:spPr/>
        <p:txBody>
          <a:bodyPr/>
          <a:lstStyle/>
          <a:p>
            <a:r>
              <a:rPr lang="en-US"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14</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3" name="Rectangle 2"/>
          <p:cNvSpPr/>
          <p:nvPr/>
        </p:nvSpPr>
        <p:spPr>
          <a:xfrm>
            <a:off x="1524000" y="1981200"/>
            <a:ext cx="6324600" cy="3139321"/>
          </a:xfrm>
          <a:prstGeom prst="rect">
            <a:avLst/>
          </a:prstGeom>
        </p:spPr>
        <p:txBody>
          <a:bodyPr wrap="square">
            <a:spAutoFit/>
          </a:bodyPr>
          <a:lstStyle/>
          <a:p>
            <a:pPr marL="285750" indent="-285750">
              <a:buClr>
                <a:schemeClr val="accent1"/>
              </a:buClr>
              <a:buFont typeface="Wingdings 2" panose="05020102010507070707" pitchFamily="18" charset="2"/>
              <a:buChar char=""/>
            </a:pPr>
            <a:r>
              <a:rPr lang="en-US" sz="2200" dirty="0">
                <a:ea typeface="Verdana" pitchFamily="34" charset="0"/>
                <a:cs typeface="Verdana" pitchFamily="34" charset="0"/>
              </a:rPr>
              <a:t>If you are ONE day late on your student loan payment, you are considered delinquent.</a:t>
            </a:r>
          </a:p>
          <a:p>
            <a:pPr algn="ctr">
              <a:buClr>
                <a:schemeClr val="accent1"/>
              </a:buClr>
            </a:pPr>
            <a:endParaRPr lang="en-US" dirty="0">
              <a:cs typeface="Arial" charset="0"/>
            </a:endParaRPr>
          </a:p>
          <a:p>
            <a:pPr algn="ctr">
              <a:buClr>
                <a:schemeClr val="accent1"/>
              </a:buClr>
            </a:pPr>
            <a:r>
              <a:rPr lang="en-US" sz="4000" dirty="0">
                <a:solidFill>
                  <a:srgbClr val="92D050"/>
                </a:solidFill>
                <a:cs typeface="Arial" charset="0"/>
              </a:rPr>
              <a:t>Default</a:t>
            </a:r>
          </a:p>
          <a:p>
            <a:pPr marL="171450" indent="-171450" algn="ctr">
              <a:buClr>
                <a:schemeClr val="accent1"/>
              </a:buClr>
              <a:buFont typeface="Wingdings 2" panose="05020102010507070707" pitchFamily="18" charset="2"/>
              <a:buChar char=""/>
            </a:pPr>
            <a:endParaRPr lang="en-US" sz="800" b="1" dirty="0">
              <a:cs typeface="Arial" charset="0"/>
            </a:endParaRPr>
          </a:p>
          <a:p>
            <a:pPr marL="285750" indent="-285750">
              <a:buClr>
                <a:schemeClr val="accent1"/>
              </a:buClr>
              <a:buFont typeface="Wingdings 2" panose="05020102010507070707" pitchFamily="18" charset="2"/>
              <a:buChar char=""/>
            </a:pPr>
            <a:r>
              <a:rPr lang="en-US" sz="2200" dirty="0">
                <a:ea typeface="Verdana" pitchFamily="34" charset="0"/>
                <a:cs typeface="Verdana" pitchFamily="34" charset="0"/>
              </a:rPr>
              <a:t>If you have not made payments for </a:t>
            </a:r>
            <a:r>
              <a:rPr lang="en-US" sz="2200" dirty="0">
                <a:solidFill>
                  <a:srgbClr val="FF0000"/>
                </a:solidFill>
                <a:ea typeface="Verdana" pitchFamily="34" charset="0"/>
                <a:cs typeface="Verdana" pitchFamily="34" charset="0"/>
              </a:rPr>
              <a:t>270 days </a:t>
            </a:r>
            <a:r>
              <a:rPr lang="en-US" sz="2200" dirty="0">
                <a:ea typeface="Verdana" pitchFamily="34" charset="0"/>
                <a:cs typeface="Verdana" pitchFamily="34" charset="0"/>
              </a:rPr>
              <a:t>or </a:t>
            </a:r>
            <a:r>
              <a:rPr lang="en-US" sz="2200" dirty="0">
                <a:solidFill>
                  <a:srgbClr val="FF0000"/>
                </a:solidFill>
                <a:ea typeface="Verdana" pitchFamily="34" charset="0"/>
                <a:cs typeface="Verdana" pitchFamily="34" charset="0"/>
              </a:rPr>
              <a:t>9 months</a:t>
            </a:r>
            <a:r>
              <a:rPr lang="en-US" sz="2200" dirty="0">
                <a:ea typeface="Verdana" pitchFamily="34" charset="0"/>
                <a:cs typeface="Verdana" pitchFamily="34" charset="0"/>
              </a:rPr>
              <a:t>, you will be considered in default status.</a:t>
            </a:r>
          </a:p>
        </p:txBody>
      </p:sp>
    </p:spTree>
    <p:extLst>
      <p:ext uri="{BB962C8B-B14F-4D97-AF65-F5344CB8AC3E}">
        <p14:creationId xmlns:p14="http://schemas.microsoft.com/office/powerpoint/2010/main" val="2972137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fontScale="90000"/>
          </a:bodyPr>
          <a:lstStyle/>
          <a:p>
            <a:r>
              <a:rPr lang="en-US" dirty="0" smtClean="0"/>
              <a:t>Consequences of Default</a:t>
            </a:r>
            <a:endParaRPr lang="en-US" dirty="0"/>
          </a:p>
        </p:txBody>
      </p:sp>
      <p:sp>
        <p:nvSpPr>
          <p:cNvPr id="3" name="Content Placeholder 2"/>
          <p:cNvSpPr>
            <a:spLocks noGrp="1"/>
          </p:cNvSpPr>
          <p:nvPr>
            <p:ph idx="1"/>
          </p:nvPr>
        </p:nvSpPr>
        <p:spPr>
          <a:xfrm>
            <a:off x="1371601" y="2323652"/>
            <a:ext cx="6400800" cy="3508977"/>
          </a:xfrm>
        </p:spPr>
        <p:txBody>
          <a:bodyPr>
            <a:normAutofit/>
          </a:bodyPr>
          <a:lstStyle/>
          <a:p>
            <a:r>
              <a:rPr lang="en-US" dirty="0" smtClean="0"/>
              <a:t>Owe entire balance immediately</a:t>
            </a:r>
          </a:p>
          <a:p>
            <a:r>
              <a:rPr lang="en-US" dirty="0" smtClean="0"/>
              <a:t>Ineligible for interest rate reductions</a:t>
            </a:r>
          </a:p>
          <a:p>
            <a:r>
              <a:rPr lang="en-US" dirty="0" smtClean="0"/>
              <a:t>Ineligible for deferments/forbearances</a:t>
            </a:r>
          </a:p>
          <a:p>
            <a:r>
              <a:rPr lang="en-US" dirty="0" smtClean="0"/>
              <a:t>Ineligible for additional financial aid</a:t>
            </a:r>
          </a:p>
          <a:p>
            <a:r>
              <a:rPr lang="en-US" dirty="0" smtClean="0"/>
              <a:t>Lose positive rating on credit report</a:t>
            </a:r>
          </a:p>
          <a:p>
            <a:pPr marL="68580" indent="0">
              <a:buNone/>
            </a:pPr>
            <a:endParaRPr lang="en-US" dirty="0" smtClean="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15</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931254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fontScale="90000"/>
          </a:bodyPr>
          <a:lstStyle/>
          <a:p>
            <a:r>
              <a:rPr lang="en-US" dirty="0" smtClean="0"/>
              <a:t>Consequences of Default</a:t>
            </a:r>
            <a:endParaRPr lang="en-US" dirty="0"/>
          </a:p>
        </p:txBody>
      </p:sp>
      <p:sp>
        <p:nvSpPr>
          <p:cNvPr id="3" name="Content Placeholder 2"/>
          <p:cNvSpPr>
            <a:spLocks noGrp="1"/>
          </p:cNvSpPr>
          <p:nvPr>
            <p:ph idx="1"/>
          </p:nvPr>
        </p:nvSpPr>
        <p:spPr>
          <a:xfrm>
            <a:off x="1371601" y="2323652"/>
            <a:ext cx="6400800" cy="3508977"/>
          </a:xfrm>
        </p:spPr>
        <p:txBody>
          <a:bodyPr>
            <a:normAutofit lnSpcReduction="10000"/>
          </a:bodyPr>
          <a:lstStyle/>
          <a:p>
            <a:r>
              <a:rPr lang="en-US" dirty="0" smtClean="0"/>
              <a:t>Potentially assigned to a collection agency which will incur additional costs and fees</a:t>
            </a:r>
          </a:p>
          <a:p>
            <a:r>
              <a:rPr lang="en-US" dirty="0" smtClean="0"/>
              <a:t>State/federal income tax refunds may be withheld (offset)</a:t>
            </a:r>
          </a:p>
          <a:p>
            <a:r>
              <a:rPr lang="en-US" dirty="0" smtClean="0"/>
              <a:t>Part of wages may be withheld (garnished)</a:t>
            </a:r>
          </a:p>
          <a:p>
            <a:r>
              <a:rPr lang="en-US" dirty="0" smtClean="0"/>
              <a:t>Florida Lottery winnings may be withheld (offset)</a:t>
            </a:r>
          </a:p>
          <a:p>
            <a:endParaRPr lang="en-US" dirty="0" smtClean="0"/>
          </a:p>
          <a:p>
            <a:endParaRPr lang="en-US" dirty="0" smtClean="0"/>
          </a:p>
          <a:p>
            <a:pPr marL="68580" indent="0">
              <a:buNone/>
            </a:pPr>
            <a:endParaRPr lang="en-US" dirty="0" smtClean="0"/>
          </a:p>
          <a:p>
            <a:pPr marL="68580" indent="0">
              <a:buNone/>
            </a:pPr>
            <a:endParaRPr lang="en-US" dirty="0" smtClean="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16</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3711370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Where to find help</a:t>
            </a:r>
            <a:endParaRPr lang="en-US" dirty="0"/>
          </a:p>
        </p:txBody>
      </p:sp>
      <p:sp>
        <p:nvSpPr>
          <p:cNvPr id="3" name="Content Placeholder 2"/>
          <p:cNvSpPr>
            <a:spLocks noGrp="1"/>
          </p:cNvSpPr>
          <p:nvPr>
            <p:ph idx="1"/>
          </p:nvPr>
        </p:nvSpPr>
        <p:spPr>
          <a:xfrm>
            <a:off x="1371601" y="2323652"/>
            <a:ext cx="6400800" cy="3508977"/>
          </a:xfrm>
        </p:spPr>
        <p:txBody>
          <a:bodyPr>
            <a:normAutofit/>
          </a:bodyPr>
          <a:lstStyle/>
          <a:p>
            <a:r>
              <a:rPr lang="en-US" dirty="0" smtClean="0"/>
              <a:t>Contact the servicer IMMEDIATELY if unable to make a scheduled payment</a:t>
            </a:r>
          </a:p>
          <a:p>
            <a:r>
              <a:rPr lang="en-US" dirty="0" smtClean="0"/>
              <a:t>Options include:</a:t>
            </a:r>
          </a:p>
          <a:p>
            <a:pPr lvl="1"/>
            <a:r>
              <a:rPr lang="en-US" dirty="0"/>
              <a:t>R</a:t>
            </a:r>
            <a:r>
              <a:rPr lang="en-US" dirty="0" smtClean="0"/>
              <a:t>epayment plan change</a:t>
            </a:r>
          </a:p>
          <a:p>
            <a:pPr lvl="1"/>
            <a:r>
              <a:rPr lang="en-US" dirty="0" smtClean="0"/>
              <a:t>Deferment</a:t>
            </a:r>
          </a:p>
          <a:p>
            <a:pPr lvl="1"/>
            <a:r>
              <a:rPr lang="en-US" dirty="0" smtClean="0"/>
              <a:t>Forbearance</a:t>
            </a:r>
          </a:p>
          <a:p>
            <a:pPr lvl="1"/>
            <a:r>
              <a:rPr lang="en-US" dirty="0" smtClean="0"/>
              <a:t>Consolidation</a:t>
            </a:r>
          </a:p>
          <a:p>
            <a:pPr marL="68580" indent="0">
              <a:buNone/>
            </a:pPr>
            <a:endParaRPr lang="en-US" dirty="0" smtClean="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17</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634233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Options Available</a:t>
            </a:r>
            <a:endParaRPr lang="en-US" dirty="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18</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graphicFrame>
        <p:nvGraphicFramePr>
          <p:cNvPr id="15" name="Content Placeholder 14"/>
          <p:cNvGraphicFramePr>
            <a:graphicFrameLocks noGrp="1"/>
          </p:cNvGraphicFramePr>
          <p:nvPr>
            <p:ph idx="1"/>
            <p:extLst>
              <p:ext uri="{D42A27DB-BD31-4B8C-83A1-F6EECF244321}">
                <p14:modId xmlns:p14="http://schemas.microsoft.com/office/powerpoint/2010/main" val="3864091821"/>
              </p:ext>
            </p:extLst>
          </p:nvPr>
        </p:nvGraphicFramePr>
        <p:xfrm>
          <a:off x="1371600" y="2324100"/>
          <a:ext cx="6400800" cy="350837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385861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fontScale="90000"/>
          </a:bodyPr>
          <a:lstStyle/>
          <a:p>
            <a:r>
              <a:rPr lang="en-US" dirty="0" smtClean="0"/>
              <a:t>Communicating with the Servicer</a:t>
            </a:r>
            <a:endParaRPr lang="en-US" dirty="0"/>
          </a:p>
        </p:txBody>
      </p:sp>
      <p:sp>
        <p:nvSpPr>
          <p:cNvPr id="3" name="Content Placeholder 2"/>
          <p:cNvSpPr>
            <a:spLocks noGrp="1"/>
          </p:cNvSpPr>
          <p:nvPr>
            <p:ph idx="1"/>
          </p:nvPr>
        </p:nvSpPr>
        <p:spPr>
          <a:xfrm>
            <a:off x="1371601" y="2323652"/>
            <a:ext cx="6400800" cy="3508977"/>
          </a:xfrm>
        </p:spPr>
        <p:txBody>
          <a:bodyPr>
            <a:normAutofit lnSpcReduction="10000"/>
          </a:bodyPr>
          <a:lstStyle/>
          <a:p>
            <a:r>
              <a:rPr lang="en-US" dirty="0" smtClean="0"/>
              <a:t>Program servicer contact information into your cell phone for easy access</a:t>
            </a:r>
          </a:p>
          <a:p>
            <a:r>
              <a:rPr lang="en-US" dirty="0" smtClean="0"/>
              <a:t>Notify of any changes to address, employment, e-mail address, cell number</a:t>
            </a:r>
          </a:p>
          <a:p>
            <a:r>
              <a:rPr lang="en-US" dirty="0" smtClean="0"/>
              <a:t>Keep a folder of all loan records in a safe place</a:t>
            </a:r>
          </a:p>
          <a:p>
            <a:r>
              <a:rPr lang="en-US" dirty="0" smtClean="0"/>
              <a:t>Document each communication with servicer for reference</a:t>
            </a:r>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19</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3099164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38200"/>
            <a:ext cx="6400800" cy="800361"/>
          </a:xfrm>
        </p:spPr>
        <p:txBody>
          <a:bodyPr>
            <a:normAutofit/>
          </a:bodyPr>
          <a:lstStyle/>
          <a:p>
            <a:r>
              <a:rPr lang="en-US" dirty="0" smtClean="0"/>
              <a:t>Agenda</a:t>
            </a:r>
            <a:endParaRPr lang="en-US" dirty="0"/>
          </a:p>
        </p:txBody>
      </p:sp>
      <p:sp>
        <p:nvSpPr>
          <p:cNvPr id="4" name="Date Placeholder 3"/>
          <p:cNvSpPr>
            <a:spLocks noGrp="1"/>
          </p:cNvSpPr>
          <p:nvPr>
            <p:ph type="dt" sz="half" idx="10"/>
          </p:nvPr>
        </p:nvSpPr>
        <p:spPr/>
        <p:txBody>
          <a:bodyPr/>
          <a:lstStyle/>
          <a:p>
            <a:r>
              <a:rPr lang="en-US"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2</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5" name="Text Box 8"/>
          <p:cNvSpPr txBox="1">
            <a:spLocks noChangeArrowheads="1"/>
          </p:cNvSpPr>
          <p:nvPr/>
        </p:nvSpPr>
        <p:spPr bwMode="ltGray">
          <a:xfrm>
            <a:off x="1447800" y="1792774"/>
            <a:ext cx="6096000" cy="3367076"/>
          </a:xfrm>
          <a:prstGeom prst="rect">
            <a:avLst/>
          </a:prstGeom>
          <a:noFill/>
          <a:ln w="9525">
            <a:noFill/>
            <a:miter lim="800000"/>
            <a:headEnd/>
            <a:tailEnd/>
          </a:ln>
        </p:spPr>
        <p:txBody>
          <a:bodyPr wrap="square">
            <a:spAutoFit/>
          </a:bodyPr>
          <a:lstStyle/>
          <a:p>
            <a:pPr>
              <a:buClr>
                <a:schemeClr val="accent1"/>
              </a:buClr>
            </a:pPr>
            <a:r>
              <a:rPr lang="en-US" sz="1600" dirty="0">
                <a:solidFill>
                  <a:srgbClr val="000000"/>
                </a:solidFill>
                <a:ea typeface="Verdana" pitchFamily="34" charset="0"/>
                <a:cs typeface="Verdana" pitchFamily="34" charset="0"/>
              </a:rPr>
              <a:t>Participants will gain an understanding of how to manage:</a:t>
            </a:r>
          </a:p>
          <a:p>
            <a:pPr marL="342900" indent="-342900">
              <a:buClr>
                <a:schemeClr val="accent1"/>
              </a:buClr>
              <a:buFont typeface="Wingdings" pitchFamily="2" charset="2"/>
              <a:buChar char="§"/>
            </a:pPr>
            <a:endParaRPr lang="en-US" sz="1600" dirty="0">
              <a:solidFill>
                <a:srgbClr val="000000"/>
              </a:solidFill>
              <a:ea typeface="Verdana" pitchFamily="34" charset="0"/>
              <a:cs typeface="Verdana" pitchFamily="34" charset="0"/>
            </a:endParaRPr>
          </a:p>
          <a:p>
            <a:pPr marL="342900" indent="-342900">
              <a:buClr>
                <a:schemeClr val="accent1"/>
              </a:buClr>
              <a:buFont typeface="Wingdings 2" panose="05020102010507070707" pitchFamily="18" charset="2"/>
              <a:buChar char=""/>
            </a:pPr>
            <a:r>
              <a:rPr lang="en-US" sz="1600" dirty="0">
                <a:solidFill>
                  <a:srgbClr val="000000"/>
                </a:solidFill>
                <a:ea typeface="Verdana" pitchFamily="34" charset="0"/>
                <a:cs typeface="Verdana" pitchFamily="34" charset="0"/>
              </a:rPr>
              <a:t>  Student Loan Repayment</a:t>
            </a:r>
          </a:p>
          <a:p>
            <a:pPr marL="342900" indent="-342900">
              <a:buClr>
                <a:schemeClr val="accent1"/>
              </a:buClr>
              <a:buFont typeface="Wingdings 2" panose="05020102010507070707" pitchFamily="18" charset="2"/>
              <a:buChar char=""/>
            </a:pPr>
            <a:endParaRPr lang="en-US" sz="1600" dirty="0">
              <a:solidFill>
                <a:srgbClr val="000000"/>
              </a:solidFill>
              <a:ea typeface="Verdana" pitchFamily="34" charset="0"/>
              <a:cs typeface="Verdana" pitchFamily="34" charset="0"/>
            </a:endParaRPr>
          </a:p>
          <a:p>
            <a:pPr marL="342900" indent="-342900">
              <a:buClr>
                <a:schemeClr val="accent1"/>
              </a:buClr>
              <a:buFont typeface="Wingdings 2" panose="05020102010507070707" pitchFamily="18" charset="2"/>
              <a:buChar char=""/>
            </a:pPr>
            <a:r>
              <a:rPr lang="en-US" sz="1600" dirty="0">
                <a:solidFill>
                  <a:srgbClr val="000000"/>
                </a:solidFill>
                <a:ea typeface="Verdana" pitchFamily="34" charset="0"/>
                <a:cs typeface="Verdana" pitchFamily="34" charset="0"/>
              </a:rPr>
              <a:t>  A Budget</a:t>
            </a:r>
          </a:p>
          <a:p>
            <a:pPr marL="342900" indent="-342900">
              <a:buClr>
                <a:schemeClr val="accent1"/>
              </a:buClr>
              <a:buFont typeface="Wingdings 2" panose="05020102010507070707" pitchFamily="18" charset="2"/>
              <a:buChar char=""/>
            </a:pPr>
            <a:endParaRPr lang="en-US" sz="1600" dirty="0">
              <a:solidFill>
                <a:srgbClr val="000000"/>
              </a:solidFill>
              <a:ea typeface="Verdana" pitchFamily="34" charset="0"/>
              <a:cs typeface="Verdana" pitchFamily="34" charset="0"/>
            </a:endParaRPr>
          </a:p>
          <a:p>
            <a:pPr marL="342900" indent="-342900">
              <a:buClr>
                <a:schemeClr val="accent1"/>
              </a:buClr>
              <a:buFont typeface="Wingdings 2" panose="05020102010507070707" pitchFamily="18" charset="2"/>
              <a:buChar char=""/>
            </a:pPr>
            <a:r>
              <a:rPr lang="en-US" sz="1600" dirty="0">
                <a:solidFill>
                  <a:srgbClr val="000000"/>
                </a:solidFill>
                <a:ea typeface="Verdana" pitchFamily="34" charset="0"/>
                <a:cs typeface="Verdana" pitchFamily="34" charset="0"/>
              </a:rPr>
              <a:t>  Credit</a:t>
            </a:r>
          </a:p>
          <a:p>
            <a:pPr marL="342900" lvl="2" indent="-342900" defTabSz="1019175">
              <a:lnSpc>
                <a:spcPct val="150000"/>
              </a:lnSpc>
              <a:spcAft>
                <a:spcPct val="20000"/>
              </a:spcAft>
              <a:buClr>
                <a:schemeClr val="tx2"/>
              </a:buClr>
              <a:buSzPct val="70000"/>
              <a:defRPr/>
            </a:pPr>
            <a:endParaRPr lang="en-US" sz="1600" dirty="0"/>
          </a:p>
          <a:p>
            <a:pPr marL="971550" lvl="2" indent="-171450" defTabSz="1019175">
              <a:spcAft>
                <a:spcPct val="20000"/>
              </a:spcAft>
              <a:buClr>
                <a:schemeClr val="tx2"/>
              </a:buClr>
              <a:buSzPct val="70000"/>
              <a:defRPr/>
            </a:pPr>
            <a:endParaRPr lang="en-US" sz="1600" dirty="0"/>
          </a:p>
          <a:p>
            <a:pPr marL="971550" lvl="2" indent="-171450" defTabSz="1019175">
              <a:spcAft>
                <a:spcPct val="20000"/>
              </a:spcAft>
              <a:buClr>
                <a:schemeClr val="tx2"/>
              </a:buClr>
              <a:buSzPct val="70000"/>
              <a:defRPr/>
            </a:pPr>
            <a:endParaRPr lang="en-US" sz="1600" dirty="0"/>
          </a:p>
          <a:p>
            <a:pPr marL="685800" lvl="1" indent="-285750" defTabSz="1019175">
              <a:spcAft>
                <a:spcPct val="20000"/>
              </a:spcAft>
              <a:buClr>
                <a:schemeClr val="tx2"/>
              </a:buClr>
              <a:buSzPct val="70000"/>
              <a:defRPr/>
            </a:pPr>
            <a:endParaRPr lang="en-US" sz="1600" dirty="0"/>
          </a:p>
          <a:p>
            <a:pPr>
              <a:defRPr/>
            </a:pPr>
            <a:endParaRPr lang="en-US" sz="1600" dirty="0"/>
          </a:p>
        </p:txBody>
      </p:sp>
    </p:spTree>
    <p:extLst>
      <p:ext uri="{BB962C8B-B14F-4D97-AF65-F5344CB8AC3E}">
        <p14:creationId xmlns:p14="http://schemas.microsoft.com/office/powerpoint/2010/main" val="3492479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Resolving Disputes</a:t>
            </a:r>
            <a:endParaRPr lang="en-US" dirty="0"/>
          </a:p>
        </p:txBody>
      </p:sp>
      <p:sp>
        <p:nvSpPr>
          <p:cNvPr id="3" name="Content Placeholder 2"/>
          <p:cNvSpPr>
            <a:spLocks noGrp="1"/>
          </p:cNvSpPr>
          <p:nvPr>
            <p:ph idx="1"/>
          </p:nvPr>
        </p:nvSpPr>
        <p:spPr>
          <a:xfrm>
            <a:off x="1371601" y="2323652"/>
            <a:ext cx="6400800" cy="3508977"/>
          </a:xfrm>
        </p:spPr>
        <p:txBody>
          <a:bodyPr>
            <a:normAutofit lnSpcReduction="10000"/>
          </a:bodyPr>
          <a:lstStyle/>
          <a:p>
            <a:r>
              <a:rPr lang="en-US" dirty="0" smtClean="0"/>
              <a:t>Self-Resolution Checklist</a:t>
            </a:r>
          </a:p>
          <a:p>
            <a:pPr lvl="1"/>
            <a:r>
              <a:rPr lang="en-US" dirty="0" smtClean="0">
                <a:hlinkClick r:id="rId3"/>
              </a:rPr>
              <a:t>www.StudentAid.ed.gov</a:t>
            </a:r>
            <a:endParaRPr lang="en-US" dirty="0" smtClean="0"/>
          </a:p>
          <a:p>
            <a:r>
              <a:rPr lang="en-US" dirty="0" smtClean="0"/>
              <a:t>Common Issues and How to Resolve</a:t>
            </a:r>
          </a:p>
          <a:p>
            <a:pPr lvl="1"/>
            <a:r>
              <a:rPr lang="en-US" dirty="0" smtClean="0">
                <a:hlinkClick r:id="rId4"/>
              </a:rPr>
              <a:t>www.StudentAid.ed.gov/repay-loans/disputes</a:t>
            </a:r>
            <a:endParaRPr lang="en-US" dirty="0" smtClean="0"/>
          </a:p>
          <a:p>
            <a:r>
              <a:rPr lang="en-US" dirty="0" smtClean="0"/>
              <a:t>Ombudsman Office</a:t>
            </a:r>
          </a:p>
          <a:p>
            <a:pPr lvl="1"/>
            <a:r>
              <a:rPr lang="en-US" dirty="0" smtClean="0"/>
              <a:t>1-877-557-2575</a:t>
            </a:r>
          </a:p>
          <a:p>
            <a:pPr lvl="1"/>
            <a:r>
              <a:rPr lang="en-US" dirty="0" smtClean="0">
                <a:hlinkClick r:id="rId5"/>
              </a:rPr>
              <a:t>www.StudentAid.ed.gov/repay-loans/disputes/prepare</a:t>
            </a:r>
            <a:r>
              <a:rPr lang="en-US" dirty="0" smtClean="0"/>
              <a:t> </a:t>
            </a:r>
          </a:p>
          <a:p>
            <a:pPr lvl="1"/>
            <a:endParaRPr lang="en-US" dirty="0" smtClean="0"/>
          </a:p>
          <a:p>
            <a:pPr marL="68580" indent="0">
              <a:buNone/>
            </a:pPr>
            <a:endParaRPr lang="en-US" dirty="0" smtClean="0"/>
          </a:p>
          <a:p>
            <a:endParaRPr lang="en-US" dirty="0" smtClean="0"/>
          </a:p>
          <a:p>
            <a:pPr marL="68580" indent="0">
              <a:buNone/>
            </a:pPr>
            <a:endParaRPr lang="en-US" dirty="0" smtClean="0"/>
          </a:p>
          <a:p>
            <a:pPr marL="68580" indent="0">
              <a:buNone/>
            </a:pPr>
            <a:endParaRPr lang="en-US" dirty="0" smtClean="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20</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0"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3814491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fontScale="90000"/>
          </a:bodyPr>
          <a:lstStyle/>
          <a:p>
            <a:r>
              <a:rPr lang="en-US" dirty="0" smtClean="0"/>
              <a:t>Cancellation of student loan debt</a:t>
            </a:r>
            <a:endParaRPr lang="en-US" dirty="0"/>
          </a:p>
        </p:txBody>
      </p:sp>
      <p:sp>
        <p:nvSpPr>
          <p:cNvPr id="3" name="Content Placeholder 2"/>
          <p:cNvSpPr>
            <a:spLocks noGrp="1"/>
          </p:cNvSpPr>
          <p:nvPr>
            <p:ph idx="1"/>
          </p:nvPr>
        </p:nvSpPr>
        <p:spPr>
          <a:xfrm>
            <a:off x="1371601" y="2323652"/>
            <a:ext cx="6400800" cy="3508977"/>
          </a:xfrm>
        </p:spPr>
        <p:txBody>
          <a:bodyPr>
            <a:normAutofit/>
          </a:bodyPr>
          <a:lstStyle/>
          <a:p>
            <a:r>
              <a:rPr lang="en-US" dirty="0" smtClean="0"/>
              <a:t>Death</a:t>
            </a:r>
          </a:p>
          <a:p>
            <a:r>
              <a:rPr lang="en-US" dirty="0" smtClean="0"/>
              <a:t>Disability (total and permanent)</a:t>
            </a:r>
          </a:p>
          <a:p>
            <a:r>
              <a:rPr lang="en-US" dirty="0" smtClean="0"/>
              <a:t>School Closure</a:t>
            </a:r>
          </a:p>
          <a:p>
            <a:r>
              <a:rPr lang="en-US" dirty="0" smtClean="0"/>
              <a:t>Identity Theft</a:t>
            </a:r>
          </a:p>
          <a:p>
            <a:r>
              <a:rPr lang="en-US" dirty="0" smtClean="0"/>
              <a:t>False Loan Certification</a:t>
            </a:r>
          </a:p>
          <a:p>
            <a:r>
              <a:rPr lang="en-US" dirty="0" smtClean="0"/>
              <a:t>Failure of school to pay a refund if student withdraws</a:t>
            </a:r>
          </a:p>
          <a:p>
            <a:r>
              <a:rPr lang="en-US" dirty="0" smtClean="0"/>
              <a:t>Bankruptcy (in rare cases)</a:t>
            </a:r>
          </a:p>
          <a:p>
            <a:endParaRPr lang="en-US" dirty="0" smtClean="0"/>
          </a:p>
          <a:p>
            <a:endParaRPr lang="en-US" dirty="0" smtClean="0"/>
          </a:p>
          <a:p>
            <a:pPr marL="68580" indent="0">
              <a:buNone/>
            </a:pPr>
            <a:endParaRPr lang="en-US" dirty="0" smtClean="0"/>
          </a:p>
          <a:p>
            <a:pPr marL="68580" indent="0">
              <a:buNone/>
            </a:pPr>
            <a:endParaRPr lang="en-US" dirty="0" smtClean="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21</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40286762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Saving Money</a:t>
            </a:r>
            <a:endParaRPr lang="en-US" dirty="0"/>
          </a:p>
        </p:txBody>
      </p:sp>
      <p:sp>
        <p:nvSpPr>
          <p:cNvPr id="3" name="Content Placeholder 2"/>
          <p:cNvSpPr>
            <a:spLocks noGrp="1"/>
          </p:cNvSpPr>
          <p:nvPr>
            <p:ph idx="1"/>
          </p:nvPr>
        </p:nvSpPr>
        <p:spPr>
          <a:xfrm>
            <a:off x="1371601" y="2323652"/>
            <a:ext cx="6400800" cy="3508977"/>
          </a:xfrm>
        </p:spPr>
        <p:txBody>
          <a:bodyPr>
            <a:normAutofit/>
          </a:bodyPr>
          <a:lstStyle/>
          <a:p>
            <a:r>
              <a:rPr lang="en-US" dirty="0" smtClean="0"/>
              <a:t>Tax Deductions</a:t>
            </a:r>
          </a:p>
          <a:p>
            <a:pPr lvl="1"/>
            <a:r>
              <a:rPr lang="en-US" dirty="0" smtClean="0"/>
              <a:t>American Opportunity Tax Credit</a:t>
            </a:r>
            <a:endParaRPr lang="en-US" dirty="0"/>
          </a:p>
          <a:p>
            <a:pPr lvl="1"/>
            <a:r>
              <a:rPr lang="en-US" dirty="0" smtClean="0"/>
              <a:t>Lifetime Learning Credit</a:t>
            </a:r>
          </a:p>
          <a:p>
            <a:pPr lvl="1"/>
            <a:r>
              <a:rPr lang="en-US" dirty="0" smtClean="0">
                <a:hlinkClick r:id="rId3"/>
              </a:rPr>
              <a:t>www.IRS.gov/publications/p970</a:t>
            </a:r>
            <a:endParaRPr lang="en-US" dirty="0" smtClean="0"/>
          </a:p>
          <a:p>
            <a:r>
              <a:rPr lang="en-US" dirty="0" smtClean="0"/>
              <a:t>Loan Forgiveness Programs</a:t>
            </a:r>
          </a:p>
          <a:p>
            <a:pPr lvl="1"/>
            <a:r>
              <a:rPr lang="en-US" dirty="0" smtClean="0">
                <a:hlinkClick r:id="rId4"/>
              </a:rPr>
              <a:t>www.StudentAid.ed.gov</a:t>
            </a:r>
            <a:r>
              <a:rPr lang="en-US" dirty="0" smtClean="0"/>
              <a:t> </a:t>
            </a:r>
          </a:p>
          <a:p>
            <a:pPr lvl="1"/>
            <a:r>
              <a:rPr lang="en-US" dirty="0" smtClean="0">
                <a:hlinkClick r:id="rId5"/>
              </a:rPr>
              <a:t>www.FinAid.org</a:t>
            </a:r>
            <a:r>
              <a:rPr lang="en-US" dirty="0" smtClean="0"/>
              <a:t> </a:t>
            </a:r>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22</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0"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36379698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ltGray">
          <a:xfrm>
            <a:off x="1752600" y="2055812"/>
            <a:ext cx="3581400" cy="2677656"/>
          </a:xfrm>
          <a:prstGeom prst="rect">
            <a:avLst/>
          </a:prstGeom>
          <a:noFill/>
          <a:ln w="9525">
            <a:noFill/>
            <a:miter lim="800000"/>
            <a:headEnd/>
            <a:tailEnd/>
          </a:ln>
        </p:spPr>
        <p:txBody>
          <a:bodyPr wrap="square">
            <a:spAutoFit/>
          </a:bodyPr>
          <a:lstStyle/>
          <a:p>
            <a:r>
              <a:rPr lang="en-US" sz="2400" u="none" dirty="0">
                <a:solidFill>
                  <a:srgbClr val="000000"/>
                </a:solidFill>
                <a:cs typeface="Arial" pitchFamily="34" charset="0"/>
              </a:rPr>
              <a:t>Budgeting is the foundation of achieving your financial goals while maintaining your </a:t>
            </a:r>
            <a:endParaRPr lang="en-US" sz="2400" u="none" dirty="0" smtClean="0">
              <a:solidFill>
                <a:srgbClr val="000000"/>
              </a:solidFill>
              <a:cs typeface="Arial" pitchFamily="34" charset="0"/>
            </a:endParaRPr>
          </a:p>
          <a:p>
            <a:r>
              <a:rPr lang="en-US" sz="2400" u="none" dirty="0" smtClean="0">
                <a:solidFill>
                  <a:srgbClr val="000000"/>
                </a:solidFill>
                <a:cs typeface="Arial" pitchFamily="34" charset="0"/>
              </a:rPr>
              <a:t>day-to-day </a:t>
            </a:r>
            <a:r>
              <a:rPr lang="en-US" sz="2400" u="none" dirty="0">
                <a:solidFill>
                  <a:srgbClr val="000000"/>
                </a:solidFill>
                <a:cs typeface="Arial" pitchFamily="34" charset="0"/>
              </a:rPr>
              <a:t>living expenses. </a:t>
            </a:r>
          </a:p>
        </p:txBody>
      </p:sp>
      <p:pic>
        <p:nvPicPr>
          <p:cNvPr id="19459" name="Picture 10"/>
          <p:cNvPicPr>
            <a:picLocks noChangeAspect="1" noChangeArrowheads="1"/>
          </p:cNvPicPr>
          <p:nvPr/>
        </p:nvPicPr>
        <p:blipFill>
          <a:blip r:embed="rId3" cstate="print"/>
          <a:srcRect/>
          <a:stretch>
            <a:fillRect/>
          </a:stretch>
        </p:blipFill>
        <p:spPr bwMode="ltGray">
          <a:xfrm>
            <a:off x="5916706" y="2022402"/>
            <a:ext cx="2084294" cy="31929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itle 6"/>
          <p:cNvSpPr>
            <a:spLocks noGrp="1"/>
          </p:cNvSpPr>
          <p:nvPr>
            <p:ph type="title"/>
          </p:nvPr>
        </p:nvSpPr>
        <p:spPr>
          <a:xfrm>
            <a:off x="1524000" y="762000"/>
            <a:ext cx="7086600" cy="685800"/>
          </a:xfrm>
        </p:spPr>
        <p:txBody>
          <a:bodyPr>
            <a:normAutofit fontScale="90000"/>
          </a:bodyPr>
          <a:lstStyle/>
          <a:p>
            <a:r>
              <a:rPr lang="en-US" sz="4000" dirty="0" smtClean="0">
                <a:latin typeface="+mn-lt"/>
              </a:rPr>
              <a:t>Managing Your Budget</a:t>
            </a:r>
            <a:endParaRPr lang="en-US" sz="4000" dirty="0">
              <a:latin typeface="+mn-lt"/>
            </a:endParaRPr>
          </a:p>
        </p:txBody>
      </p:sp>
      <p:grpSp>
        <p:nvGrpSpPr>
          <p:cNvPr id="12" name="Group 11"/>
          <p:cNvGrpSpPr/>
          <p:nvPr/>
        </p:nvGrpSpPr>
        <p:grpSpPr>
          <a:xfrm>
            <a:off x="-11773" y="1447800"/>
            <a:ext cx="1154773" cy="5089525"/>
            <a:chOff x="-11773" y="1447800"/>
            <a:chExt cx="1154773" cy="5089525"/>
          </a:xfrm>
        </p:grpSpPr>
        <p:pic>
          <p:nvPicPr>
            <p:cNvPr id="13" name="Picture 14" descr="Retouched_AfricanMale_HR"/>
            <p:cNvPicPr preferRelativeResize="0">
              <a:picLocks noChangeArrowheads="1"/>
            </p:cNvPicPr>
            <p:nvPr/>
          </p:nvPicPr>
          <p:blipFill>
            <a:blip r:embed="rId4" cstate="print"/>
            <a:srcRect/>
            <a:stretch>
              <a:fillRect/>
            </a:stretch>
          </p:blipFill>
          <p:spPr bwMode="auto">
            <a:xfrm>
              <a:off x="0" y="1447800"/>
              <a:ext cx="1134438" cy="1216025"/>
            </a:xfrm>
            <a:prstGeom prst="rect">
              <a:avLst/>
            </a:prstGeom>
            <a:noFill/>
            <a:ln w="9525">
              <a:noFill/>
              <a:miter lim="800000"/>
              <a:headEnd/>
              <a:tailEnd/>
            </a:ln>
          </p:spPr>
        </p:pic>
        <p:pic>
          <p:nvPicPr>
            <p:cNvPr id="14" name="Picture 15" descr="AsianFemale_HR"/>
            <p:cNvPicPr preferRelativeResize="0">
              <a:picLocks noChangeArrowheads="1"/>
            </p:cNvPicPr>
            <p:nvPr/>
          </p:nvPicPr>
          <p:blipFill>
            <a:blip r:embed="rId5" cstate="print"/>
            <a:srcRect/>
            <a:stretch>
              <a:fillRect/>
            </a:stretch>
          </p:blipFill>
          <p:spPr bwMode="auto">
            <a:xfrm>
              <a:off x="-11773" y="5245100"/>
              <a:ext cx="1149421" cy="1292225"/>
            </a:xfrm>
            <a:prstGeom prst="rect">
              <a:avLst/>
            </a:prstGeom>
            <a:noFill/>
            <a:ln w="9525">
              <a:noFill/>
              <a:miter lim="800000"/>
              <a:headEnd/>
              <a:tailEnd/>
            </a:ln>
          </p:spPr>
        </p:pic>
        <p:pic>
          <p:nvPicPr>
            <p:cNvPr id="15" name="Picture 16" descr="CaucasianFemale_HR"/>
            <p:cNvPicPr preferRelativeResize="0">
              <a:picLocks noChangeArrowheads="1"/>
            </p:cNvPicPr>
            <p:nvPr/>
          </p:nvPicPr>
          <p:blipFill>
            <a:blip r:embed="rId6" cstate="print"/>
            <a:srcRect/>
            <a:stretch>
              <a:fillRect/>
            </a:stretch>
          </p:blipFill>
          <p:spPr bwMode="auto">
            <a:xfrm>
              <a:off x="-8562" y="2663825"/>
              <a:ext cx="1143000" cy="1289050"/>
            </a:xfrm>
            <a:prstGeom prst="rect">
              <a:avLst/>
            </a:prstGeom>
            <a:noFill/>
            <a:ln w="9525">
              <a:noFill/>
              <a:miter lim="800000"/>
              <a:headEnd/>
              <a:tailEnd/>
            </a:ln>
          </p:spPr>
        </p:pic>
        <p:pic>
          <p:nvPicPr>
            <p:cNvPr id="16" name="Picture 19" descr="Retouched_Group_HR_270"/>
            <p:cNvPicPr preferRelativeResize="0">
              <a:picLocks noChangeArrowheads="1"/>
            </p:cNvPicPr>
            <p:nvPr/>
          </p:nvPicPr>
          <p:blipFill>
            <a:blip r:embed="rId7" cstate="print"/>
            <a:srcRect/>
            <a:stretch>
              <a:fillRect/>
            </a:stretch>
          </p:blipFill>
          <p:spPr bwMode="auto">
            <a:xfrm>
              <a:off x="0" y="3952875"/>
              <a:ext cx="1143000" cy="1292225"/>
            </a:xfrm>
            <a:prstGeom prst="rect">
              <a:avLst/>
            </a:prstGeom>
            <a:noFill/>
            <a:ln w="9525">
              <a:noFill/>
              <a:miter lim="800000"/>
              <a:headEnd/>
              <a:tailEnd/>
            </a:ln>
          </p:spPr>
        </p:pic>
      </p:grpSp>
      <p:sp>
        <p:nvSpPr>
          <p:cNvPr id="2" name="Date Placeholder 1"/>
          <p:cNvSpPr>
            <a:spLocks noGrp="1"/>
          </p:cNvSpPr>
          <p:nvPr>
            <p:ph type="dt" sz="half" idx="10"/>
          </p:nvPr>
        </p:nvSpPr>
        <p:spPr/>
        <p:txBody>
          <a:bodyPr/>
          <a:lstStyle/>
          <a:p>
            <a:r>
              <a:rPr lang="en-US" smtClean="0"/>
              <a:t>2014/2015</a:t>
            </a:r>
            <a:endParaRPr lang="en-US" dirty="0"/>
          </a:p>
        </p:txBody>
      </p:sp>
      <p:sp>
        <p:nvSpPr>
          <p:cNvPr id="3" name="Slide Number Placeholder 2"/>
          <p:cNvSpPr>
            <a:spLocks noGrp="1"/>
          </p:cNvSpPr>
          <p:nvPr>
            <p:ph type="sldNum" sz="quarter" idx="12"/>
          </p:nvPr>
        </p:nvSpPr>
        <p:spPr/>
        <p:txBody>
          <a:bodyPr/>
          <a:lstStyle/>
          <a:p>
            <a:fld id="{8B37D5FE-740C-46F5-801A-FA5477D9711F}" type="slidenum">
              <a:rPr lang="en-US" smtClean="0"/>
              <a:pPr/>
              <a:t>23</a:t>
            </a:fld>
            <a:endParaRPr lang="en-US" dirty="0"/>
          </a:p>
        </p:txBody>
      </p:sp>
      <p:grpSp>
        <p:nvGrpSpPr>
          <p:cNvPr id="17"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8"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 name="Picture 21"/>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spTree>
    <p:extLst>
      <p:ext uri="{BB962C8B-B14F-4D97-AF65-F5344CB8AC3E}">
        <p14:creationId xmlns:p14="http://schemas.microsoft.com/office/powerpoint/2010/main" val="306784147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676400" y="609600"/>
            <a:ext cx="6934200" cy="838200"/>
          </a:xfrm>
        </p:spPr>
        <p:txBody>
          <a:bodyPr/>
          <a:lstStyle/>
          <a:p>
            <a:pPr eaLnBrk="1" hangingPunct="1"/>
            <a:r>
              <a:rPr lang="en-US" sz="4000" b="1" i="1" dirty="0" smtClean="0">
                <a:latin typeface="+mn-lt"/>
              </a:rPr>
              <a:t>Steps for Budgeting </a:t>
            </a:r>
          </a:p>
        </p:txBody>
      </p:sp>
      <p:graphicFrame>
        <p:nvGraphicFramePr>
          <p:cNvPr id="11" name="Diagram 10"/>
          <p:cNvGraphicFramePr/>
          <p:nvPr>
            <p:extLst>
              <p:ext uri="{D42A27DB-BD31-4B8C-83A1-F6EECF244321}">
                <p14:modId xmlns:p14="http://schemas.microsoft.com/office/powerpoint/2010/main" val="392138266"/>
              </p:ext>
            </p:extLst>
          </p:nvPr>
        </p:nvGraphicFramePr>
        <p:xfrm>
          <a:off x="2057400" y="1609725"/>
          <a:ext cx="6096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r>
              <a:rPr lang="en-US" smtClean="0"/>
              <a:t>2014/2015</a:t>
            </a:r>
            <a:endParaRPr lang="en-US" dirty="0"/>
          </a:p>
        </p:txBody>
      </p:sp>
      <p:sp>
        <p:nvSpPr>
          <p:cNvPr id="3" name="Slide Number Placeholder 2"/>
          <p:cNvSpPr>
            <a:spLocks noGrp="1"/>
          </p:cNvSpPr>
          <p:nvPr>
            <p:ph type="sldNum" sz="quarter" idx="12"/>
          </p:nvPr>
        </p:nvSpPr>
        <p:spPr/>
        <p:txBody>
          <a:bodyPr/>
          <a:lstStyle/>
          <a:p>
            <a:fld id="{8B37D5FE-740C-46F5-801A-FA5477D9711F}" type="slidenum">
              <a:rPr lang="en-US" smtClean="0"/>
              <a:pPr/>
              <a:t>24</a:t>
            </a:fld>
            <a:endParaRPr lang="en-US" dirty="0"/>
          </a:p>
        </p:txBody>
      </p:sp>
      <p:grpSp>
        <p:nvGrpSpPr>
          <p:cNvPr id="6"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7"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8218253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447800" y="685800"/>
            <a:ext cx="6934200" cy="685800"/>
          </a:xfrm>
        </p:spPr>
        <p:txBody>
          <a:bodyPr>
            <a:normAutofit fontScale="90000"/>
          </a:bodyPr>
          <a:lstStyle/>
          <a:p>
            <a:pPr eaLnBrk="1" hangingPunct="1"/>
            <a:r>
              <a:rPr lang="en-US" sz="4000" b="1" i="1" dirty="0" smtClean="0">
                <a:latin typeface="+mn-lt"/>
              </a:rPr>
              <a:t>Budget Template </a:t>
            </a:r>
          </a:p>
        </p:txBody>
      </p:sp>
      <p:graphicFrame>
        <p:nvGraphicFramePr>
          <p:cNvPr id="11" name="Diagram 10"/>
          <p:cNvGraphicFramePr/>
          <p:nvPr>
            <p:extLst>
              <p:ext uri="{D42A27DB-BD31-4B8C-83A1-F6EECF244321}">
                <p14:modId xmlns:p14="http://schemas.microsoft.com/office/powerpoint/2010/main" val="3195668763"/>
              </p:ext>
            </p:extLst>
          </p:nvPr>
        </p:nvGraphicFramePr>
        <p:xfrm>
          <a:off x="1981200" y="1428750"/>
          <a:ext cx="6096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r>
              <a:rPr lang="en-US" smtClean="0"/>
              <a:t>2014/2015</a:t>
            </a:r>
            <a:endParaRPr lang="en-US" dirty="0"/>
          </a:p>
        </p:txBody>
      </p:sp>
      <p:sp>
        <p:nvSpPr>
          <p:cNvPr id="3" name="Slide Number Placeholder 2"/>
          <p:cNvSpPr>
            <a:spLocks noGrp="1"/>
          </p:cNvSpPr>
          <p:nvPr>
            <p:ph type="sldNum" sz="quarter" idx="12"/>
          </p:nvPr>
        </p:nvSpPr>
        <p:spPr/>
        <p:txBody>
          <a:bodyPr/>
          <a:lstStyle/>
          <a:p>
            <a:fld id="{8B37D5FE-740C-46F5-801A-FA5477D9711F}" type="slidenum">
              <a:rPr lang="en-US" smtClean="0"/>
              <a:pPr/>
              <a:t>25</a:t>
            </a:fld>
            <a:endParaRPr lang="en-US" dirty="0"/>
          </a:p>
        </p:txBody>
      </p:sp>
      <p:grpSp>
        <p:nvGrpSpPr>
          <p:cNvPr id="6"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7"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391183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524000" y="685800"/>
            <a:ext cx="5638800" cy="957878"/>
          </a:xfrm>
        </p:spPr>
        <p:txBody>
          <a:bodyPr/>
          <a:lstStyle/>
          <a:p>
            <a:pPr eaLnBrk="1" hangingPunct="1"/>
            <a:r>
              <a:rPr lang="en-US" sz="4000" dirty="0" smtClean="0">
                <a:latin typeface="+mn-lt"/>
              </a:rPr>
              <a:t>Reducing Expenses </a:t>
            </a:r>
          </a:p>
        </p:txBody>
      </p:sp>
      <p:sp>
        <p:nvSpPr>
          <p:cNvPr id="10" name="TextBox 9"/>
          <p:cNvSpPr txBox="1"/>
          <p:nvPr/>
        </p:nvSpPr>
        <p:spPr>
          <a:xfrm>
            <a:off x="1752600" y="1905001"/>
            <a:ext cx="6477000" cy="4093428"/>
          </a:xfrm>
          <a:prstGeom prst="rect">
            <a:avLst/>
          </a:prstGeom>
          <a:noFill/>
        </p:spPr>
        <p:txBody>
          <a:bodyPr wrap="square" rtlCol="0">
            <a:spAutoFit/>
          </a:bodyPr>
          <a:lstStyle/>
          <a:p>
            <a:pPr marL="342900" indent="-342900">
              <a:buClr>
                <a:schemeClr val="accent1"/>
              </a:buClr>
              <a:buFont typeface="Wingdings 2" panose="05020102010507070707" pitchFamily="18" charset="2"/>
              <a:buChar char=""/>
            </a:pPr>
            <a:r>
              <a:rPr lang="en-US" sz="2000" dirty="0" smtClean="0"/>
              <a:t>Evaluate your cell phone plan and select only services you need.</a:t>
            </a:r>
          </a:p>
          <a:p>
            <a:pPr marL="342900" indent="-342900">
              <a:buClr>
                <a:schemeClr val="accent1"/>
              </a:buClr>
              <a:buFont typeface="Wingdings 2" panose="05020102010507070707" pitchFamily="18" charset="2"/>
              <a:buChar char=""/>
            </a:pPr>
            <a:endParaRPr lang="en-US" sz="2000" dirty="0" smtClean="0"/>
          </a:p>
          <a:p>
            <a:pPr marL="342900" indent="-342900">
              <a:buClr>
                <a:schemeClr val="accent1"/>
              </a:buClr>
              <a:buFont typeface="Wingdings 2" panose="05020102010507070707" pitchFamily="18" charset="2"/>
              <a:buChar char=""/>
            </a:pPr>
            <a:r>
              <a:rPr lang="en-US" sz="2000" dirty="0" smtClean="0"/>
              <a:t>Cable is not a necessity. </a:t>
            </a:r>
            <a:r>
              <a:rPr lang="en-US" sz="2000" dirty="0" smtClean="0"/>
              <a:t> </a:t>
            </a:r>
            <a:r>
              <a:rPr lang="en-US" sz="2000" dirty="0" smtClean="0">
                <a:sym typeface="Wingdings" pitchFamily="2" charset="2"/>
              </a:rPr>
              <a:t>Watch </a:t>
            </a:r>
            <a:r>
              <a:rPr lang="en-US" sz="2000" dirty="0" smtClean="0">
                <a:sym typeface="Wingdings" pitchFamily="2" charset="2"/>
              </a:rPr>
              <a:t>TV on your  laptop.</a:t>
            </a:r>
          </a:p>
          <a:p>
            <a:pPr marL="342900" indent="-342900">
              <a:buClr>
                <a:schemeClr val="accent1"/>
              </a:buClr>
              <a:buFont typeface="Wingdings 2" panose="05020102010507070707" pitchFamily="18" charset="2"/>
              <a:buChar char=""/>
            </a:pPr>
            <a:endParaRPr lang="en-US" sz="2000" dirty="0" smtClean="0">
              <a:sym typeface="Wingdings" pitchFamily="2" charset="2"/>
            </a:endParaRPr>
          </a:p>
          <a:p>
            <a:pPr marL="342900" indent="-342900">
              <a:buClr>
                <a:schemeClr val="accent1"/>
              </a:buClr>
              <a:buFont typeface="Wingdings 2" panose="05020102010507070707" pitchFamily="18" charset="2"/>
              <a:buChar char=""/>
            </a:pPr>
            <a:r>
              <a:rPr lang="en-US" sz="2000" dirty="0" smtClean="0">
                <a:sym typeface="Wingdings" pitchFamily="2" charset="2"/>
              </a:rPr>
              <a:t>Use public transportation.</a:t>
            </a:r>
          </a:p>
          <a:p>
            <a:pPr marL="342900" indent="-342900">
              <a:buClr>
                <a:schemeClr val="accent1"/>
              </a:buClr>
              <a:buFont typeface="Wingdings 2" panose="05020102010507070707" pitchFamily="18" charset="2"/>
              <a:buChar char=""/>
            </a:pPr>
            <a:endParaRPr lang="en-US" sz="2000" dirty="0" smtClean="0">
              <a:sym typeface="Wingdings" pitchFamily="2" charset="2"/>
            </a:endParaRPr>
          </a:p>
          <a:p>
            <a:pPr marL="342900" indent="-342900">
              <a:buClr>
                <a:schemeClr val="accent1"/>
              </a:buClr>
              <a:buFont typeface="Wingdings 2" panose="05020102010507070707" pitchFamily="18" charset="2"/>
              <a:buChar char=""/>
            </a:pPr>
            <a:r>
              <a:rPr lang="en-US" sz="2000" dirty="0" smtClean="0">
                <a:sym typeface="Wingdings" pitchFamily="2" charset="2"/>
              </a:rPr>
              <a:t>Eating out is expensive – if you have a meal plan on campus – use it!  You’ve paid for it.</a:t>
            </a:r>
          </a:p>
          <a:p>
            <a:pPr marL="342900" indent="-342900">
              <a:buClr>
                <a:schemeClr val="accent1"/>
              </a:buClr>
              <a:buFont typeface="Wingdings 2" panose="05020102010507070707" pitchFamily="18" charset="2"/>
              <a:buChar char=""/>
            </a:pPr>
            <a:endParaRPr lang="en-US" sz="2000" dirty="0" smtClean="0">
              <a:sym typeface="Wingdings" pitchFamily="2" charset="2"/>
            </a:endParaRPr>
          </a:p>
          <a:p>
            <a:pPr marL="342900" indent="-342900">
              <a:buClr>
                <a:schemeClr val="accent1"/>
              </a:buClr>
              <a:buFont typeface="Wingdings 2" panose="05020102010507070707" pitchFamily="18" charset="2"/>
              <a:buChar char=""/>
            </a:pPr>
            <a:r>
              <a:rPr lang="en-US" sz="2000" dirty="0" smtClean="0">
                <a:sym typeface="Wingdings" pitchFamily="2" charset="2"/>
              </a:rPr>
              <a:t>Shop at Goodwill or consignment shops.</a:t>
            </a:r>
          </a:p>
          <a:p>
            <a:pPr>
              <a:buFont typeface="Arial" pitchFamily="34" charset="0"/>
              <a:buChar char="•"/>
            </a:pPr>
            <a:endParaRPr lang="en-US" sz="2000" dirty="0"/>
          </a:p>
        </p:txBody>
      </p:sp>
      <p:sp>
        <p:nvSpPr>
          <p:cNvPr id="2" name="Date Placeholder 1"/>
          <p:cNvSpPr>
            <a:spLocks noGrp="1"/>
          </p:cNvSpPr>
          <p:nvPr>
            <p:ph type="dt" sz="half" idx="10"/>
          </p:nvPr>
        </p:nvSpPr>
        <p:spPr/>
        <p:txBody>
          <a:bodyPr/>
          <a:lstStyle/>
          <a:p>
            <a:r>
              <a:rPr lang="en-US" smtClean="0"/>
              <a:t>2014/2015</a:t>
            </a:r>
            <a:endParaRPr lang="en-US" dirty="0"/>
          </a:p>
        </p:txBody>
      </p:sp>
      <p:sp>
        <p:nvSpPr>
          <p:cNvPr id="3" name="Slide Number Placeholder 2"/>
          <p:cNvSpPr>
            <a:spLocks noGrp="1"/>
          </p:cNvSpPr>
          <p:nvPr>
            <p:ph type="sldNum" sz="quarter" idx="12"/>
          </p:nvPr>
        </p:nvSpPr>
        <p:spPr/>
        <p:txBody>
          <a:bodyPr/>
          <a:lstStyle/>
          <a:p>
            <a:fld id="{8B37D5FE-740C-46F5-801A-FA5477D9711F}" type="slidenum">
              <a:rPr lang="en-US" smtClean="0"/>
              <a:pPr/>
              <a:t>26</a:t>
            </a:fld>
            <a:endParaRPr lang="en-US" dirty="0"/>
          </a:p>
        </p:txBody>
      </p:sp>
      <p:grpSp>
        <p:nvGrpSpPr>
          <p:cNvPr id="6"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7"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spTree>
    <p:extLst>
      <p:ext uri="{BB962C8B-B14F-4D97-AF65-F5344CB8AC3E}">
        <p14:creationId xmlns:p14="http://schemas.microsoft.com/office/powerpoint/2010/main" val="214634826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txBox="1">
            <a:spLocks noChangeArrowheads="1"/>
          </p:cNvSpPr>
          <p:nvPr/>
        </p:nvSpPr>
        <p:spPr>
          <a:xfrm>
            <a:off x="1447800" y="1066800"/>
            <a:ext cx="7086600" cy="762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dirty="0" smtClean="0">
                <a:latin typeface="+mn-lt"/>
              </a:rPr>
              <a:t>Managing Your Credit</a:t>
            </a:r>
          </a:p>
        </p:txBody>
      </p:sp>
      <p:sp>
        <p:nvSpPr>
          <p:cNvPr id="6" name="Rectangle 12"/>
          <p:cNvSpPr>
            <a:spLocks noGrp="1" noChangeArrowheads="1"/>
          </p:cNvSpPr>
          <p:nvPr>
            <p:ph sz="quarter" idx="4294967295"/>
          </p:nvPr>
        </p:nvSpPr>
        <p:spPr>
          <a:xfrm>
            <a:off x="1752600" y="2080122"/>
            <a:ext cx="3429000" cy="2590800"/>
          </a:xfrm>
          <a:prstGeom prst="rect">
            <a:avLst/>
          </a:prstGeom>
        </p:spPr>
        <p:txBody>
          <a:bodyPr>
            <a:normAutofit lnSpcReduction="10000"/>
          </a:bodyPr>
          <a:lstStyle/>
          <a:p>
            <a:pPr algn="ctr">
              <a:buFontTx/>
              <a:buNone/>
            </a:pPr>
            <a:endParaRPr lang="en-US" sz="2400" dirty="0" smtClean="0">
              <a:solidFill>
                <a:srgbClr val="000000"/>
              </a:solidFill>
              <a:latin typeface="+mn-lt"/>
            </a:endParaRPr>
          </a:p>
          <a:p>
            <a:pPr algn="ctr">
              <a:buFontTx/>
              <a:buNone/>
            </a:pPr>
            <a:r>
              <a:rPr lang="en-US" sz="2400" dirty="0" smtClean="0">
                <a:solidFill>
                  <a:srgbClr val="000000"/>
                </a:solidFill>
                <a:latin typeface="+mn-lt"/>
              </a:rPr>
              <a:t>Establishing </a:t>
            </a:r>
            <a:r>
              <a:rPr lang="en-US" sz="2400" dirty="0">
                <a:solidFill>
                  <a:srgbClr val="000000"/>
                </a:solidFill>
                <a:latin typeface="+mn-lt"/>
              </a:rPr>
              <a:t>and</a:t>
            </a:r>
          </a:p>
          <a:p>
            <a:pPr algn="ctr">
              <a:buFontTx/>
              <a:buNone/>
            </a:pPr>
            <a:r>
              <a:rPr lang="en-US" sz="2400" dirty="0">
                <a:solidFill>
                  <a:srgbClr val="000000"/>
                </a:solidFill>
                <a:latin typeface="+mn-lt"/>
              </a:rPr>
              <a:t>maintaining </a:t>
            </a:r>
            <a:r>
              <a:rPr lang="en-US" sz="2400" dirty="0" smtClean="0">
                <a:solidFill>
                  <a:srgbClr val="000000"/>
                </a:solidFill>
                <a:latin typeface="+mn-lt"/>
              </a:rPr>
              <a:t>good </a:t>
            </a:r>
            <a:r>
              <a:rPr lang="en-US" sz="2400" dirty="0">
                <a:solidFill>
                  <a:srgbClr val="000000"/>
                </a:solidFill>
                <a:latin typeface="+mn-lt"/>
              </a:rPr>
              <a:t>credit </a:t>
            </a:r>
            <a:endParaRPr lang="en-US" sz="2400" dirty="0" smtClean="0">
              <a:solidFill>
                <a:srgbClr val="000000"/>
              </a:solidFill>
              <a:latin typeface="+mn-lt"/>
            </a:endParaRPr>
          </a:p>
          <a:p>
            <a:pPr marL="0" indent="0" algn="ctr">
              <a:spcBef>
                <a:spcPts val="0"/>
              </a:spcBef>
              <a:buFontTx/>
              <a:buNone/>
            </a:pPr>
            <a:r>
              <a:rPr lang="en-US" sz="2400" dirty="0" smtClean="0">
                <a:solidFill>
                  <a:srgbClr val="000000"/>
                </a:solidFill>
                <a:latin typeface="+mn-lt"/>
              </a:rPr>
              <a:t>can </a:t>
            </a:r>
            <a:r>
              <a:rPr lang="en-US" sz="2400" dirty="0">
                <a:solidFill>
                  <a:srgbClr val="000000"/>
                </a:solidFill>
                <a:latin typeface="+mn-lt"/>
              </a:rPr>
              <a:t>provide </a:t>
            </a:r>
            <a:r>
              <a:rPr lang="en-US" sz="2400" dirty="0" smtClean="0">
                <a:solidFill>
                  <a:srgbClr val="000000"/>
                </a:solidFill>
                <a:latin typeface="+mn-lt"/>
              </a:rPr>
              <a:t>many benefits </a:t>
            </a:r>
            <a:r>
              <a:rPr lang="en-US" sz="2400" dirty="0">
                <a:solidFill>
                  <a:srgbClr val="000000"/>
                </a:solidFill>
                <a:latin typeface="+mn-lt"/>
              </a:rPr>
              <a:t>to your </a:t>
            </a:r>
            <a:endParaRPr lang="en-US" sz="2400" dirty="0" smtClean="0">
              <a:solidFill>
                <a:srgbClr val="000000"/>
              </a:solidFill>
              <a:latin typeface="+mn-lt"/>
            </a:endParaRPr>
          </a:p>
          <a:p>
            <a:pPr marL="0" indent="0" algn="ctr">
              <a:spcBef>
                <a:spcPts val="0"/>
              </a:spcBef>
              <a:buFontTx/>
              <a:buNone/>
            </a:pPr>
            <a:r>
              <a:rPr lang="en-US" sz="2400" dirty="0" smtClean="0">
                <a:solidFill>
                  <a:srgbClr val="000000"/>
                </a:solidFill>
                <a:latin typeface="+mn-lt"/>
              </a:rPr>
              <a:t>financial </a:t>
            </a:r>
            <a:r>
              <a:rPr lang="en-US" sz="2400" dirty="0">
                <a:solidFill>
                  <a:srgbClr val="000000"/>
                </a:solidFill>
                <a:latin typeface="+mn-lt"/>
              </a:rPr>
              <a:t>future</a:t>
            </a:r>
            <a:endParaRPr lang="en-US" sz="2400" dirty="0" smtClean="0">
              <a:latin typeface="+mn-lt"/>
            </a:endParaRPr>
          </a:p>
        </p:txBody>
      </p:sp>
      <p:pic>
        <p:nvPicPr>
          <p:cNvPr id="7" name="Content Placeholder 12" descr="MYC.jpg"/>
          <p:cNvPicPr>
            <a:picLocks noGrp="1" noChangeAspect="1"/>
          </p:cNvPicPr>
          <p:nvPr>
            <p:ph sz="quarter" idx="4294967295"/>
          </p:nvPr>
        </p:nvPicPr>
        <p:blipFill>
          <a:blip r:embed="rId3" cstate="print"/>
          <a:stretch>
            <a:fillRect/>
          </a:stretch>
        </p:blipFill>
        <p:spPr>
          <a:xfrm>
            <a:off x="5597912" y="2286000"/>
            <a:ext cx="2190749" cy="3063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Date Placeholder 1"/>
          <p:cNvSpPr>
            <a:spLocks noGrp="1"/>
          </p:cNvSpPr>
          <p:nvPr>
            <p:ph type="dt" sz="half" idx="10"/>
          </p:nvPr>
        </p:nvSpPr>
        <p:spPr/>
        <p:txBody>
          <a:bodyPr/>
          <a:lstStyle/>
          <a:p>
            <a:r>
              <a:rPr lang="en-US" smtClean="0"/>
              <a:t>2014/2015</a:t>
            </a:r>
            <a:endParaRPr lang="en-US" dirty="0"/>
          </a:p>
        </p:txBody>
      </p:sp>
      <p:sp>
        <p:nvSpPr>
          <p:cNvPr id="3" name="Slide Number Placeholder 2"/>
          <p:cNvSpPr>
            <a:spLocks noGrp="1"/>
          </p:cNvSpPr>
          <p:nvPr>
            <p:ph type="sldNum" sz="quarter" idx="12"/>
          </p:nvPr>
        </p:nvSpPr>
        <p:spPr/>
        <p:txBody>
          <a:bodyPr/>
          <a:lstStyle/>
          <a:p>
            <a:fld id="{8B37D5FE-740C-46F5-801A-FA5477D9711F}" type="slidenum">
              <a:rPr lang="en-US" smtClean="0"/>
              <a:pPr/>
              <a:t>27</a:t>
            </a:fld>
            <a:endParaRPr lang="en-US" dirty="0"/>
          </a:p>
        </p:txBody>
      </p:sp>
      <p:grpSp>
        <p:nvGrpSpPr>
          <p:cNvPr id="8"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9" name="Picture 14" descr="Retouched_African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 descr="CaucasianFe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descr="Retouched_Group_HR_270"/>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2"/>
          <p:cNvPicPr>
            <a:picLocks noChangeAspect="1"/>
          </p:cNvPicPr>
          <p:nvPr/>
        </p:nvPicPr>
        <p:blipFill>
          <a:blip r:embed="rId8"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spTree>
    <p:extLst>
      <p:ext uri="{BB962C8B-B14F-4D97-AF65-F5344CB8AC3E}">
        <p14:creationId xmlns:p14="http://schemas.microsoft.com/office/powerpoint/2010/main" val="147225492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10243" name="Rectangle 3"/>
          <p:cNvSpPr>
            <a:spLocks noChangeArrowheads="1"/>
          </p:cNvSpPr>
          <p:nvPr/>
        </p:nvSpPr>
        <p:spPr bwMode="auto">
          <a:xfrm>
            <a:off x="0" y="6505575"/>
            <a:ext cx="9144000" cy="0"/>
          </a:xfrm>
          <a:prstGeom prst="rect">
            <a:avLst/>
          </a:prstGeom>
          <a:noFill/>
          <a:ln w="9525">
            <a:noFill/>
            <a:miter lim="800000"/>
            <a:headEnd/>
            <a:tailEnd/>
          </a:ln>
        </p:spPr>
        <p:txBody>
          <a:bodyPr wrap="none" anchor="ctr">
            <a:spAutoFit/>
          </a:bodyPr>
          <a:lstStyle/>
          <a:p>
            <a:endParaRPr lang="en-US" dirty="0"/>
          </a:p>
        </p:txBody>
      </p:sp>
      <p:sp>
        <p:nvSpPr>
          <p:cNvPr id="10248" name="Rectangle 11"/>
          <p:cNvSpPr>
            <a:spLocks noGrp="1" noChangeArrowheads="1"/>
          </p:cNvSpPr>
          <p:nvPr>
            <p:ph type="title"/>
          </p:nvPr>
        </p:nvSpPr>
        <p:spPr>
          <a:xfrm>
            <a:off x="1524000" y="533400"/>
            <a:ext cx="7010400" cy="1143000"/>
          </a:xfrm>
        </p:spPr>
        <p:txBody>
          <a:bodyPr/>
          <a:lstStyle/>
          <a:p>
            <a:pPr eaLnBrk="1" hangingPunct="1"/>
            <a:r>
              <a:rPr lang="en-US" sz="4000" dirty="0" smtClean="0">
                <a:latin typeface="+mn-lt"/>
              </a:rPr>
              <a:t>Establishing Credit</a:t>
            </a:r>
          </a:p>
        </p:txBody>
      </p:sp>
      <p:graphicFrame>
        <p:nvGraphicFramePr>
          <p:cNvPr id="11" name="Diagram 10"/>
          <p:cNvGraphicFramePr/>
          <p:nvPr>
            <p:extLst>
              <p:ext uri="{D42A27DB-BD31-4B8C-83A1-F6EECF244321}">
                <p14:modId xmlns:p14="http://schemas.microsoft.com/office/powerpoint/2010/main" val="62635001"/>
              </p:ext>
            </p:extLst>
          </p:nvPr>
        </p:nvGraphicFramePr>
        <p:xfrm>
          <a:off x="1600200" y="1920875"/>
          <a:ext cx="6858000" cy="3794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r>
              <a:rPr lang="en-US" smtClean="0"/>
              <a:t>2014/2015</a:t>
            </a:r>
            <a:endParaRPr lang="en-US" dirty="0"/>
          </a:p>
        </p:txBody>
      </p:sp>
      <p:sp>
        <p:nvSpPr>
          <p:cNvPr id="3" name="Slide Number Placeholder 2"/>
          <p:cNvSpPr>
            <a:spLocks noGrp="1"/>
          </p:cNvSpPr>
          <p:nvPr>
            <p:ph type="sldNum" sz="quarter" idx="12"/>
          </p:nvPr>
        </p:nvSpPr>
        <p:spPr/>
        <p:txBody>
          <a:bodyPr/>
          <a:lstStyle/>
          <a:p>
            <a:fld id="{8B37D5FE-740C-46F5-801A-FA5477D9711F}" type="slidenum">
              <a:rPr lang="en-US" smtClean="0"/>
              <a:pPr/>
              <a:t>28</a:t>
            </a:fld>
            <a:endParaRPr lang="en-US" dirty="0"/>
          </a:p>
        </p:txBody>
      </p:sp>
      <p:grpSp>
        <p:nvGrpSpPr>
          <p:cNvPr id="8"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9"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13"/>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spTree>
    <p:extLst>
      <p:ext uri="{BB962C8B-B14F-4D97-AF65-F5344CB8AC3E}">
        <p14:creationId xmlns:p14="http://schemas.microsoft.com/office/powerpoint/2010/main" val="140360768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5123" name="Rectangle 3"/>
          <p:cNvSpPr>
            <a:spLocks noChangeArrowheads="1"/>
          </p:cNvSpPr>
          <p:nvPr/>
        </p:nvSpPr>
        <p:spPr bwMode="auto">
          <a:xfrm>
            <a:off x="0" y="6505575"/>
            <a:ext cx="9144000" cy="0"/>
          </a:xfrm>
          <a:prstGeom prst="rect">
            <a:avLst/>
          </a:prstGeom>
          <a:noFill/>
          <a:ln w="9525">
            <a:noFill/>
            <a:miter lim="800000"/>
            <a:headEnd/>
            <a:tailEnd/>
          </a:ln>
        </p:spPr>
        <p:txBody>
          <a:bodyPr wrap="none" anchor="ctr">
            <a:spAutoFit/>
          </a:bodyPr>
          <a:lstStyle/>
          <a:p>
            <a:endParaRPr lang="en-US" dirty="0"/>
          </a:p>
        </p:txBody>
      </p:sp>
      <p:sp>
        <p:nvSpPr>
          <p:cNvPr id="5128" name="Rectangle 11"/>
          <p:cNvSpPr>
            <a:spLocks noGrp="1" noChangeArrowheads="1"/>
          </p:cNvSpPr>
          <p:nvPr>
            <p:ph type="title"/>
          </p:nvPr>
        </p:nvSpPr>
        <p:spPr>
          <a:xfrm>
            <a:off x="1371600" y="990600"/>
            <a:ext cx="7162800" cy="1143000"/>
          </a:xfrm>
        </p:spPr>
        <p:txBody>
          <a:bodyPr/>
          <a:lstStyle/>
          <a:p>
            <a:pPr eaLnBrk="1" hangingPunct="1"/>
            <a:r>
              <a:rPr lang="en-US" sz="4000" dirty="0" smtClean="0">
                <a:latin typeface="+mn-lt"/>
              </a:rPr>
              <a:t>Establishing </a:t>
            </a:r>
            <a:r>
              <a:rPr lang="en-US" sz="4000" dirty="0" smtClean="0">
                <a:latin typeface="+mn-lt"/>
              </a:rPr>
              <a:t>Good Credit</a:t>
            </a:r>
          </a:p>
        </p:txBody>
      </p:sp>
      <p:sp>
        <p:nvSpPr>
          <p:cNvPr id="13" name="Content Placeholder 12"/>
          <p:cNvSpPr>
            <a:spLocks noGrp="1"/>
          </p:cNvSpPr>
          <p:nvPr>
            <p:ph idx="1"/>
          </p:nvPr>
        </p:nvSpPr>
        <p:spPr>
          <a:xfrm>
            <a:off x="1524000" y="2232025"/>
            <a:ext cx="7010400" cy="3355907"/>
          </a:xfrm>
        </p:spPr>
        <p:txBody>
          <a:bodyPr>
            <a:normAutofit fontScale="92500" lnSpcReduction="20000"/>
          </a:bodyPr>
          <a:lstStyle/>
          <a:p>
            <a:pPr marL="0" lvl="2" indent="0">
              <a:spcBef>
                <a:spcPts val="0"/>
              </a:spcBef>
              <a:spcAft>
                <a:spcPts val="0"/>
              </a:spcAft>
              <a:buClr>
                <a:schemeClr val="tx1"/>
              </a:buClr>
              <a:buNone/>
              <a:defRPr/>
            </a:pPr>
            <a:endParaRPr lang="en-US" dirty="0" smtClean="0">
              <a:solidFill>
                <a:srgbClr val="000000"/>
              </a:solidFill>
              <a:latin typeface="+mn-lt"/>
              <a:ea typeface="+mn-ea"/>
              <a:cs typeface="+mn-cs"/>
            </a:endParaRPr>
          </a:p>
          <a:p>
            <a:pPr marL="342900" lvl="2" indent="-274320">
              <a:spcAft>
                <a:spcPts val="0"/>
              </a:spcAft>
              <a:defRPr/>
            </a:pPr>
            <a:r>
              <a:rPr lang="en-US" sz="2400" dirty="0"/>
              <a:t>Pay the minimum balance (or more) ON TIME each month</a:t>
            </a:r>
          </a:p>
          <a:p>
            <a:pPr marL="342900" lvl="2" indent="-274320">
              <a:spcAft>
                <a:spcPts val="0"/>
              </a:spcAft>
              <a:defRPr/>
            </a:pPr>
            <a:endParaRPr lang="en-US" sz="2400" dirty="0"/>
          </a:p>
          <a:p>
            <a:pPr marL="342900" lvl="2" indent="-274320">
              <a:spcAft>
                <a:spcPts val="0"/>
              </a:spcAft>
              <a:defRPr/>
            </a:pPr>
            <a:r>
              <a:rPr lang="en-US" sz="2400" dirty="0"/>
              <a:t>Avoid going over your credit limit </a:t>
            </a:r>
          </a:p>
          <a:p>
            <a:pPr marL="342900" lvl="2" indent="-274320">
              <a:spcAft>
                <a:spcPts val="0"/>
              </a:spcAft>
              <a:defRPr/>
            </a:pPr>
            <a:endParaRPr lang="en-US" sz="2400" dirty="0"/>
          </a:p>
          <a:p>
            <a:pPr marL="342900" lvl="2" indent="-274320">
              <a:spcAft>
                <a:spcPts val="0"/>
              </a:spcAft>
              <a:defRPr/>
            </a:pPr>
            <a:r>
              <a:rPr lang="en-US" sz="2400" dirty="0"/>
              <a:t>Protect yourself from fraud – SIGN YOUR CARD or write “Ask for ID” </a:t>
            </a:r>
          </a:p>
          <a:p>
            <a:pPr marL="342900" lvl="2" indent="-274320">
              <a:spcAft>
                <a:spcPts val="0"/>
              </a:spcAft>
              <a:defRPr/>
            </a:pPr>
            <a:endParaRPr lang="en-US" sz="2400" dirty="0"/>
          </a:p>
          <a:p>
            <a:pPr marL="342900" lvl="2" indent="-274320">
              <a:spcAft>
                <a:spcPts val="0"/>
              </a:spcAft>
              <a:defRPr/>
            </a:pPr>
            <a:r>
              <a:rPr lang="en-US" sz="2400" dirty="0"/>
              <a:t>Sign up for e-statements if available.</a:t>
            </a:r>
          </a:p>
          <a:p>
            <a:pPr marL="0" lvl="2" indent="0">
              <a:spcBef>
                <a:spcPts val="0"/>
              </a:spcBef>
              <a:spcAft>
                <a:spcPts val="0"/>
              </a:spcAft>
              <a:buClr>
                <a:schemeClr val="tx1"/>
              </a:buClr>
              <a:buFont typeface="Arial" pitchFamily="34" charset="0"/>
              <a:buChar char="•"/>
              <a:defRPr/>
            </a:pPr>
            <a:endParaRPr lang="en-US" dirty="0" smtClean="0">
              <a:solidFill>
                <a:srgbClr val="000000"/>
              </a:solidFill>
              <a:latin typeface="+mn-lt"/>
              <a:ea typeface="+mn-ea"/>
              <a:cs typeface="+mn-cs"/>
            </a:endParaRPr>
          </a:p>
          <a:p>
            <a:pPr marL="0" lvl="2" indent="0">
              <a:spcBef>
                <a:spcPts val="0"/>
              </a:spcBef>
              <a:spcAft>
                <a:spcPts val="0"/>
              </a:spcAft>
              <a:buClr>
                <a:schemeClr val="tx1"/>
              </a:buClr>
              <a:buNone/>
              <a:defRPr/>
            </a:pPr>
            <a:endParaRPr lang="en-US" dirty="0" smtClean="0">
              <a:solidFill>
                <a:srgbClr val="000000"/>
              </a:solidFill>
              <a:latin typeface="+mn-lt"/>
              <a:ea typeface="+mn-ea"/>
              <a:cs typeface="+mn-cs"/>
            </a:endParaRPr>
          </a:p>
          <a:p>
            <a:pPr marL="0" lvl="2" indent="0">
              <a:spcBef>
                <a:spcPts val="0"/>
              </a:spcBef>
              <a:spcAft>
                <a:spcPts val="0"/>
              </a:spcAft>
              <a:buClr>
                <a:schemeClr val="tx1"/>
              </a:buClr>
              <a:buNone/>
              <a:defRPr/>
            </a:pPr>
            <a:endParaRPr lang="en-US" dirty="0" smtClean="0">
              <a:solidFill>
                <a:srgbClr val="000000"/>
              </a:solidFill>
              <a:latin typeface="+mn-lt"/>
              <a:ea typeface="+mn-ea"/>
              <a:cs typeface="+mn-cs"/>
            </a:endParaRPr>
          </a:p>
        </p:txBody>
      </p:sp>
      <p:sp>
        <p:nvSpPr>
          <p:cNvPr id="2" name="Date Placeholder 1"/>
          <p:cNvSpPr>
            <a:spLocks noGrp="1"/>
          </p:cNvSpPr>
          <p:nvPr>
            <p:ph type="dt" sz="half" idx="10"/>
          </p:nvPr>
        </p:nvSpPr>
        <p:spPr/>
        <p:txBody>
          <a:bodyPr/>
          <a:lstStyle/>
          <a:p>
            <a:r>
              <a:rPr lang="en-US" smtClean="0"/>
              <a:t>2014/2015</a:t>
            </a:r>
            <a:endParaRPr lang="en-US" dirty="0"/>
          </a:p>
        </p:txBody>
      </p:sp>
      <p:sp>
        <p:nvSpPr>
          <p:cNvPr id="3" name="Slide Number Placeholder 2"/>
          <p:cNvSpPr>
            <a:spLocks noGrp="1"/>
          </p:cNvSpPr>
          <p:nvPr>
            <p:ph type="sldNum" sz="quarter" idx="12"/>
          </p:nvPr>
        </p:nvSpPr>
        <p:spPr/>
        <p:txBody>
          <a:bodyPr/>
          <a:lstStyle/>
          <a:p>
            <a:fld id="{8B37D5FE-740C-46F5-801A-FA5477D9711F}" type="slidenum">
              <a:rPr lang="en-US" smtClean="0"/>
              <a:pPr/>
              <a:t>29</a:t>
            </a:fld>
            <a:endParaRPr lang="en-US" dirty="0"/>
          </a:p>
        </p:txBody>
      </p:sp>
      <p:grpSp>
        <p:nvGrpSpPr>
          <p:cNvPr id="8"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9"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13"/>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spTree>
    <p:extLst>
      <p:ext uri="{BB962C8B-B14F-4D97-AF65-F5344CB8AC3E}">
        <p14:creationId xmlns:p14="http://schemas.microsoft.com/office/powerpoint/2010/main" val="120514996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38200"/>
            <a:ext cx="6400800" cy="877336"/>
          </a:xfrm>
        </p:spPr>
        <p:txBody>
          <a:bodyPr>
            <a:normAutofit/>
          </a:bodyPr>
          <a:lstStyle/>
          <a:p>
            <a:r>
              <a:rPr lang="en-US" dirty="0" smtClean="0"/>
              <a:t>Why Financial Literacy?</a:t>
            </a:r>
            <a:endParaRPr lang="en-US" dirty="0"/>
          </a:p>
        </p:txBody>
      </p:sp>
      <p:sp>
        <p:nvSpPr>
          <p:cNvPr id="3" name="Content Placeholder 2"/>
          <p:cNvSpPr>
            <a:spLocks noGrp="1"/>
          </p:cNvSpPr>
          <p:nvPr>
            <p:ph idx="1"/>
          </p:nvPr>
        </p:nvSpPr>
        <p:spPr>
          <a:xfrm>
            <a:off x="1371601" y="1905000"/>
            <a:ext cx="6400800" cy="3508977"/>
          </a:xfrm>
        </p:spPr>
        <p:txBody>
          <a:bodyPr>
            <a:normAutofit fontScale="92500" lnSpcReduction="10000"/>
          </a:bodyPr>
          <a:lstStyle/>
          <a:p>
            <a:pPr>
              <a:buClr>
                <a:schemeClr val="tx1"/>
              </a:buClr>
              <a:buNone/>
            </a:pPr>
            <a:r>
              <a:rPr lang="en-US" dirty="0">
                <a:ea typeface="Verdana" pitchFamily="34" charset="0"/>
                <a:cs typeface="Verdana" pitchFamily="34" charset="0"/>
              </a:rPr>
              <a:t>Because many students and young adults:</a:t>
            </a:r>
          </a:p>
          <a:p>
            <a:pPr lvl="1">
              <a:buClr>
                <a:schemeClr val="tx1"/>
              </a:buClr>
              <a:buNone/>
            </a:pPr>
            <a:endParaRPr lang="en-US" sz="2400" dirty="0">
              <a:ea typeface="Verdana" pitchFamily="34" charset="0"/>
              <a:cs typeface="Verdana" pitchFamily="34" charset="0"/>
            </a:endParaRPr>
          </a:p>
          <a:p>
            <a:pPr lvl="1">
              <a:buFont typeface="Wingdings 2" panose="05020102010507070707" pitchFamily="18" charset="2"/>
              <a:buChar char=""/>
            </a:pPr>
            <a:r>
              <a:rPr lang="en-US" sz="2400" dirty="0">
                <a:ea typeface="Verdana" pitchFamily="34" charset="0"/>
                <a:cs typeface="Verdana" pitchFamily="34" charset="0"/>
              </a:rPr>
              <a:t>Take financial risks without realizing it</a:t>
            </a:r>
          </a:p>
          <a:p>
            <a:pPr lvl="1">
              <a:buFont typeface="Wingdings 2" panose="05020102010507070707" pitchFamily="18" charset="2"/>
              <a:buChar char=""/>
            </a:pPr>
            <a:endParaRPr lang="en-US" sz="2400" dirty="0">
              <a:ea typeface="Verdana" pitchFamily="34" charset="0"/>
              <a:cs typeface="Verdana" pitchFamily="34" charset="0"/>
            </a:endParaRPr>
          </a:p>
          <a:p>
            <a:pPr lvl="1">
              <a:buFont typeface="Wingdings 2" panose="05020102010507070707" pitchFamily="18" charset="2"/>
              <a:buChar char=""/>
            </a:pPr>
            <a:r>
              <a:rPr lang="en-US" sz="2400" dirty="0">
                <a:ea typeface="Verdana" pitchFamily="34" charset="0"/>
                <a:cs typeface="Verdana" pitchFamily="34" charset="0"/>
              </a:rPr>
              <a:t>Lack basic financial skills to make good decisions when managing money</a:t>
            </a:r>
          </a:p>
          <a:p>
            <a:pPr lvl="1">
              <a:buFont typeface="Wingdings 2" panose="05020102010507070707" pitchFamily="18" charset="2"/>
              <a:buChar char=""/>
            </a:pPr>
            <a:endParaRPr lang="en-US" sz="2400" dirty="0">
              <a:ea typeface="Verdana" pitchFamily="34" charset="0"/>
              <a:cs typeface="Verdana" pitchFamily="34" charset="0"/>
            </a:endParaRPr>
          </a:p>
          <a:p>
            <a:pPr lvl="1">
              <a:buFont typeface="Wingdings 2" panose="05020102010507070707" pitchFamily="18" charset="2"/>
              <a:buChar char=""/>
            </a:pPr>
            <a:r>
              <a:rPr lang="en-US" sz="2400" dirty="0">
                <a:ea typeface="Verdana" pitchFamily="34" charset="0"/>
                <a:cs typeface="Verdana" pitchFamily="34" charset="0"/>
              </a:rPr>
              <a:t>Affect others with their financial decisions (i.e.  institutional cohort default rates)</a:t>
            </a:r>
          </a:p>
        </p:txBody>
      </p:sp>
      <p:sp>
        <p:nvSpPr>
          <p:cNvPr id="4" name="Date Placeholder 3"/>
          <p:cNvSpPr>
            <a:spLocks noGrp="1"/>
          </p:cNvSpPr>
          <p:nvPr>
            <p:ph type="dt" sz="half" idx="10"/>
          </p:nvPr>
        </p:nvSpPr>
        <p:spPr/>
        <p:txBody>
          <a:bodyPr/>
          <a:lstStyle/>
          <a:p>
            <a:r>
              <a:rPr lang="en-US"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3</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14403628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10243" name="Rectangle 3"/>
          <p:cNvSpPr>
            <a:spLocks noChangeArrowheads="1"/>
          </p:cNvSpPr>
          <p:nvPr/>
        </p:nvSpPr>
        <p:spPr bwMode="auto">
          <a:xfrm>
            <a:off x="0" y="6505575"/>
            <a:ext cx="9144000" cy="0"/>
          </a:xfrm>
          <a:prstGeom prst="rect">
            <a:avLst/>
          </a:prstGeom>
          <a:noFill/>
          <a:ln w="9525">
            <a:noFill/>
            <a:miter lim="800000"/>
            <a:headEnd/>
            <a:tailEnd/>
          </a:ln>
        </p:spPr>
        <p:txBody>
          <a:bodyPr wrap="none" anchor="ctr">
            <a:spAutoFit/>
          </a:bodyPr>
          <a:lstStyle/>
          <a:p>
            <a:endParaRPr lang="en-US" dirty="0"/>
          </a:p>
        </p:txBody>
      </p:sp>
      <p:sp>
        <p:nvSpPr>
          <p:cNvPr id="10248" name="Rectangle 11"/>
          <p:cNvSpPr>
            <a:spLocks noGrp="1" noChangeArrowheads="1"/>
          </p:cNvSpPr>
          <p:nvPr>
            <p:ph type="title"/>
          </p:nvPr>
        </p:nvSpPr>
        <p:spPr>
          <a:xfrm>
            <a:off x="1371600" y="1066800"/>
            <a:ext cx="7010400" cy="1143000"/>
          </a:xfrm>
        </p:spPr>
        <p:txBody>
          <a:bodyPr/>
          <a:lstStyle/>
          <a:p>
            <a:pPr eaLnBrk="1" hangingPunct="1"/>
            <a:r>
              <a:rPr lang="en-US" dirty="0" smtClean="0">
                <a:latin typeface="+mn-lt"/>
              </a:rPr>
              <a:t>Your </a:t>
            </a:r>
            <a:r>
              <a:rPr lang="en-US" sz="4000" dirty="0" smtClean="0">
                <a:latin typeface="+mn-lt"/>
              </a:rPr>
              <a:t>Credit Report</a:t>
            </a:r>
          </a:p>
        </p:txBody>
      </p:sp>
      <p:sp>
        <p:nvSpPr>
          <p:cNvPr id="14" name="Content Placeholder 13"/>
          <p:cNvSpPr>
            <a:spLocks noGrp="1"/>
          </p:cNvSpPr>
          <p:nvPr>
            <p:ph idx="1"/>
          </p:nvPr>
        </p:nvSpPr>
        <p:spPr>
          <a:xfrm>
            <a:off x="1371600" y="2143125"/>
            <a:ext cx="7315200" cy="3962400"/>
          </a:xfrm>
        </p:spPr>
        <p:txBody>
          <a:bodyPr>
            <a:normAutofit/>
          </a:bodyPr>
          <a:lstStyle/>
          <a:p>
            <a:pPr defTabSz="317500">
              <a:spcBef>
                <a:spcPts val="0"/>
              </a:spcBef>
              <a:spcAft>
                <a:spcPts val="0"/>
              </a:spcAft>
              <a:buClr>
                <a:schemeClr val="tx1"/>
              </a:buClr>
              <a:buFont typeface="Arial" charset="0"/>
              <a:buChar char="•"/>
            </a:pPr>
            <a:endParaRPr lang="en-US" sz="2400" dirty="0" smtClean="0">
              <a:solidFill>
                <a:srgbClr val="000000"/>
              </a:solidFill>
              <a:latin typeface="+mn-lt"/>
            </a:endParaRPr>
          </a:p>
          <a:p>
            <a:pPr marL="342900" lvl="2" indent="-342900">
              <a:lnSpc>
                <a:spcPct val="80000"/>
              </a:lnSpc>
              <a:spcBef>
                <a:spcPts val="0"/>
              </a:spcBef>
              <a:buFont typeface="Wingdings 2" panose="05020102010507070707" pitchFamily="18" charset="2"/>
              <a:buChar char=""/>
              <a:defRPr/>
            </a:pPr>
            <a:r>
              <a:rPr lang="en-US" sz="2200" dirty="0"/>
              <a:t>Check your credit report annually.</a:t>
            </a:r>
          </a:p>
          <a:p>
            <a:pPr marL="342900" lvl="2" indent="-342900">
              <a:lnSpc>
                <a:spcPct val="80000"/>
              </a:lnSpc>
              <a:spcBef>
                <a:spcPts val="0"/>
              </a:spcBef>
              <a:buFont typeface="Wingdings 2" panose="05020102010507070707" pitchFamily="18" charset="2"/>
              <a:buChar char=""/>
              <a:defRPr/>
            </a:pPr>
            <a:endParaRPr lang="en-US" sz="2200" dirty="0"/>
          </a:p>
          <a:p>
            <a:pPr marL="342900" lvl="2" indent="-342900">
              <a:lnSpc>
                <a:spcPct val="80000"/>
              </a:lnSpc>
              <a:spcBef>
                <a:spcPts val="0"/>
              </a:spcBef>
              <a:buFont typeface="Wingdings 2" panose="05020102010507070707" pitchFamily="18" charset="2"/>
              <a:buChar char=""/>
              <a:defRPr/>
            </a:pPr>
            <a:r>
              <a:rPr lang="en-US" sz="2200" dirty="0">
                <a:hlinkClick r:id="rId3"/>
              </a:rPr>
              <a:t>www.AnnualCreditReport.com</a:t>
            </a:r>
            <a:r>
              <a:rPr lang="en-US" sz="2200" dirty="0"/>
              <a:t> </a:t>
            </a:r>
          </a:p>
          <a:p>
            <a:pPr marL="342900" lvl="2" indent="-342900">
              <a:lnSpc>
                <a:spcPct val="80000"/>
              </a:lnSpc>
              <a:spcBef>
                <a:spcPts val="0"/>
              </a:spcBef>
              <a:buFont typeface="Wingdings 2" panose="05020102010507070707" pitchFamily="18" charset="2"/>
              <a:buChar char=""/>
              <a:defRPr/>
            </a:pPr>
            <a:endParaRPr lang="en-US" sz="2200" dirty="0"/>
          </a:p>
          <a:p>
            <a:pPr marL="342900" lvl="2" indent="-342900">
              <a:lnSpc>
                <a:spcPct val="80000"/>
              </a:lnSpc>
              <a:spcBef>
                <a:spcPts val="0"/>
              </a:spcBef>
              <a:buFont typeface="Wingdings 2" panose="05020102010507070707" pitchFamily="18" charset="2"/>
              <a:buChar char=""/>
              <a:defRPr/>
            </a:pPr>
            <a:r>
              <a:rPr lang="en-US" sz="2200" dirty="0"/>
              <a:t>Three major national credit reporting agencies: </a:t>
            </a:r>
          </a:p>
          <a:p>
            <a:pPr marL="411480" lvl="2" indent="0">
              <a:lnSpc>
                <a:spcPct val="80000"/>
              </a:lnSpc>
              <a:spcBef>
                <a:spcPts val="0"/>
              </a:spcBef>
              <a:buNone/>
              <a:defRPr/>
            </a:pPr>
            <a:r>
              <a:rPr lang="en-US" sz="2200" dirty="0">
                <a:hlinkClick r:id="rId4"/>
              </a:rPr>
              <a:t>www.Equifax.com</a:t>
            </a:r>
            <a:r>
              <a:rPr lang="en-US" sz="2200" dirty="0"/>
              <a:t> or  1-800-685-1111</a:t>
            </a:r>
          </a:p>
          <a:p>
            <a:pPr marL="411480" lvl="2" indent="0">
              <a:lnSpc>
                <a:spcPct val="80000"/>
              </a:lnSpc>
              <a:spcBef>
                <a:spcPts val="0"/>
              </a:spcBef>
              <a:buNone/>
              <a:defRPr/>
            </a:pPr>
            <a:r>
              <a:rPr lang="en-US" sz="2200" dirty="0">
                <a:hlinkClick r:id="rId5"/>
              </a:rPr>
              <a:t>www.Experian.com</a:t>
            </a:r>
            <a:r>
              <a:rPr lang="en-US" sz="2200" dirty="0"/>
              <a:t>  or 1-888-397-3742</a:t>
            </a:r>
          </a:p>
          <a:p>
            <a:pPr marL="411480" lvl="2" indent="0">
              <a:lnSpc>
                <a:spcPct val="80000"/>
              </a:lnSpc>
              <a:spcBef>
                <a:spcPts val="0"/>
              </a:spcBef>
              <a:buNone/>
              <a:defRPr/>
            </a:pPr>
            <a:r>
              <a:rPr lang="en-US" sz="2200" dirty="0">
                <a:hlinkClick r:id="rId6"/>
              </a:rPr>
              <a:t>www.Transunion.com</a:t>
            </a:r>
            <a:r>
              <a:rPr lang="en-US" sz="2200" dirty="0"/>
              <a:t> or 1-800-888-4213</a:t>
            </a:r>
          </a:p>
          <a:p>
            <a:pPr marL="0" lvl="2" indent="0">
              <a:lnSpc>
                <a:spcPct val="80000"/>
              </a:lnSpc>
              <a:spcBef>
                <a:spcPts val="0"/>
              </a:spcBef>
              <a:buNone/>
              <a:defRPr/>
            </a:pPr>
            <a:r>
              <a:rPr lang="en-US" sz="2200" dirty="0"/>
              <a:t> </a:t>
            </a:r>
          </a:p>
          <a:p>
            <a:pPr marL="68580" indent="0" defTabSz="317500">
              <a:lnSpc>
                <a:spcPct val="90000"/>
              </a:lnSpc>
              <a:spcAft>
                <a:spcPct val="25000"/>
              </a:spcAft>
              <a:buClr>
                <a:schemeClr val="tx1"/>
              </a:buClr>
              <a:buNone/>
            </a:pPr>
            <a:endParaRPr lang="en-US" sz="2000" dirty="0">
              <a:solidFill>
                <a:srgbClr val="000000"/>
              </a:solidFill>
              <a:latin typeface="+mn-lt"/>
            </a:endParaRPr>
          </a:p>
          <a:p>
            <a:pPr defTabSz="317500">
              <a:lnSpc>
                <a:spcPct val="90000"/>
              </a:lnSpc>
              <a:spcAft>
                <a:spcPct val="25000"/>
              </a:spcAft>
              <a:buClr>
                <a:schemeClr val="tx1"/>
              </a:buClr>
              <a:buNone/>
            </a:pPr>
            <a:endParaRPr lang="en-US" sz="2000" dirty="0" smtClean="0">
              <a:solidFill>
                <a:srgbClr val="000000"/>
              </a:solidFill>
              <a:latin typeface="+mn-lt"/>
            </a:endParaRPr>
          </a:p>
        </p:txBody>
      </p:sp>
      <p:sp>
        <p:nvSpPr>
          <p:cNvPr id="2" name="Date Placeholder 1"/>
          <p:cNvSpPr>
            <a:spLocks noGrp="1"/>
          </p:cNvSpPr>
          <p:nvPr>
            <p:ph type="dt" sz="half" idx="10"/>
          </p:nvPr>
        </p:nvSpPr>
        <p:spPr/>
        <p:txBody>
          <a:bodyPr/>
          <a:lstStyle/>
          <a:p>
            <a:r>
              <a:rPr lang="en-US" smtClean="0"/>
              <a:t>2014/2015</a:t>
            </a:r>
            <a:endParaRPr lang="en-US" dirty="0"/>
          </a:p>
        </p:txBody>
      </p:sp>
      <p:sp>
        <p:nvSpPr>
          <p:cNvPr id="3" name="Slide Number Placeholder 2"/>
          <p:cNvSpPr>
            <a:spLocks noGrp="1"/>
          </p:cNvSpPr>
          <p:nvPr>
            <p:ph type="sldNum" sz="quarter" idx="12"/>
          </p:nvPr>
        </p:nvSpPr>
        <p:spPr/>
        <p:txBody>
          <a:bodyPr/>
          <a:lstStyle/>
          <a:p>
            <a:fld id="{8B37D5FE-740C-46F5-801A-FA5477D9711F}" type="slidenum">
              <a:rPr lang="en-US" smtClean="0"/>
              <a:pPr/>
              <a:t>30</a:t>
            </a:fld>
            <a:endParaRPr lang="en-US" dirty="0"/>
          </a:p>
        </p:txBody>
      </p:sp>
      <p:grpSp>
        <p:nvGrpSpPr>
          <p:cNvPr id="8"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9"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2"/>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spTree>
    <p:extLst>
      <p:ext uri="{BB962C8B-B14F-4D97-AF65-F5344CB8AC3E}">
        <p14:creationId xmlns:p14="http://schemas.microsoft.com/office/powerpoint/2010/main" val="414770415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10243" name="Rectangle 3"/>
          <p:cNvSpPr>
            <a:spLocks noChangeArrowheads="1"/>
          </p:cNvSpPr>
          <p:nvPr/>
        </p:nvSpPr>
        <p:spPr bwMode="auto">
          <a:xfrm>
            <a:off x="0" y="6505575"/>
            <a:ext cx="9144000" cy="0"/>
          </a:xfrm>
          <a:prstGeom prst="rect">
            <a:avLst/>
          </a:prstGeom>
          <a:noFill/>
          <a:ln w="9525">
            <a:noFill/>
            <a:miter lim="800000"/>
            <a:headEnd/>
            <a:tailEnd/>
          </a:ln>
        </p:spPr>
        <p:txBody>
          <a:bodyPr wrap="none" anchor="ctr">
            <a:spAutoFit/>
          </a:bodyPr>
          <a:lstStyle/>
          <a:p>
            <a:endParaRPr lang="en-US" dirty="0"/>
          </a:p>
        </p:txBody>
      </p:sp>
      <p:sp>
        <p:nvSpPr>
          <p:cNvPr id="10248" name="Rectangle 11"/>
          <p:cNvSpPr>
            <a:spLocks noGrp="1" noChangeArrowheads="1"/>
          </p:cNvSpPr>
          <p:nvPr>
            <p:ph type="title"/>
          </p:nvPr>
        </p:nvSpPr>
        <p:spPr>
          <a:xfrm>
            <a:off x="1524000" y="912812"/>
            <a:ext cx="7086600" cy="725749"/>
          </a:xfrm>
        </p:spPr>
        <p:txBody>
          <a:bodyPr/>
          <a:lstStyle/>
          <a:p>
            <a:pPr eaLnBrk="1" hangingPunct="1"/>
            <a:r>
              <a:rPr lang="en-US" sz="4000" dirty="0" smtClean="0">
                <a:latin typeface="+mn-lt"/>
              </a:rPr>
              <a:t>Your Credit Score</a:t>
            </a:r>
          </a:p>
        </p:txBody>
      </p:sp>
      <p:sp>
        <p:nvSpPr>
          <p:cNvPr id="14" name="Content Placeholder 13"/>
          <p:cNvSpPr>
            <a:spLocks noGrp="1"/>
          </p:cNvSpPr>
          <p:nvPr>
            <p:ph idx="1"/>
          </p:nvPr>
        </p:nvSpPr>
        <p:spPr>
          <a:xfrm>
            <a:off x="1447800" y="1524000"/>
            <a:ext cx="7315200" cy="4948237"/>
          </a:xfrm>
        </p:spPr>
        <p:txBody>
          <a:bodyPr>
            <a:normAutofit/>
          </a:bodyPr>
          <a:lstStyle/>
          <a:p>
            <a:pPr defTabSz="317500">
              <a:lnSpc>
                <a:spcPct val="90000"/>
              </a:lnSpc>
              <a:spcAft>
                <a:spcPct val="25000"/>
              </a:spcAft>
              <a:buClr>
                <a:schemeClr val="tx1"/>
              </a:buClr>
              <a:buFont typeface="Arial" pitchFamily="34" charset="0"/>
              <a:buChar char="•"/>
            </a:pPr>
            <a:endParaRPr lang="en-US" sz="2400" dirty="0" smtClean="0">
              <a:solidFill>
                <a:srgbClr val="000000"/>
              </a:solidFill>
              <a:latin typeface="+mn-lt"/>
            </a:endParaRPr>
          </a:p>
          <a:p>
            <a:pPr marL="342900" lvl="2" indent="-274320">
              <a:lnSpc>
                <a:spcPct val="80000"/>
              </a:lnSpc>
              <a:defRPr/>
            </a:pPr>
            <a:r>
              <a:rPr lang="en-US" sz="2200" dirty="0"/>
              <a:t>Based on information in your credit report</a:t>
            </a:r>
          </a:p>
          <a:p>
            <a:pPr marL="342900" lvl="2" indent="-274320">
              <a:lnSpc>
                <a:spcPct val="80000"/>
              </a:lnSpc>
              <a:defRPr/>
            </a:pPr>
            <a:r>
              <a:rPr lang="en-US" sz="2200" dirty="0"/>
              <a:t>Affects future credit, interest rates, deposits, and possibly employment.</a:t>
            </a:r>
          </a:p>
          <a:p>
            <a:pPr marL="342900" lvl="2" indent="-274320">
              <a:lnSpc>
                <a:spcPct val="80000"/>
              </a:lnSpc>
              <a:defRPr/>
            </a:pPr>
            <a:r>
              <a:rPr lang="en-US" sz="2200" dirty="0"/>
              <a:t>Small fee for obtaining a credit score</a:t>
            </a:r>
          </a:p>
          <a:p>
            <a:pPr marL="342900" lvl="2" indent="-274320">
              <a:lnSpc>
                <a:spcPct val="80000"/>
              </a:lnSpc>
              <a:defRPr/>
            </a:pPr>
            <a:r>
              <a:rPr lang="en-US" sz="2200" dirty="0"/>
              <a:t>For more information on how to dispute credit report errors, please visit </a:t>
            </a:r>
            <a:r>
              <a:rPr lang="en-US" sz="2200" dirty="0">
                <a:hlinkClick r:id="rId3"/>
              </a:rPr>
              <a:t>www.AnnualCreditReport.com</a:t>
            </a:r>
            <a:r>
              <a:rPr lang="en-US" sz="2200" dirty="0"/>
              <a:t>  or </a:t>
            </a:r>
            <a:r>
              <a:rPr lang="en-US" sz="2200" dirty="0">
                <a:hlinkClick r:id="rId4"/>
              </a:rPr>
              <a:t>www.MyFICO.com</a:t>
            </a:r>
            <a:endParaRPr lang="en-US" sz="2200" dirty="0"/>
          </a:p>
          <a:p>
            <a:pPr indent="-342900">
              <a:lnSpc>
                <a:spcPct val="90000"/>
              </a:lnSpc>
              <a:spcAft>
                <a:spcPct val="25000"/>
              </a:spcAft>
              <a:buFont typeface="Wingdings 2" panose="05020102010507070707" pitchFamily="18" charset="2"/>
              <a:buChar char=""/>
            </a:pPr>
            <a:endParaRPr lang="en-US" sz="1600" dirty="0">
              <a:solidFill>
                <a:srgbClr val="000000"/>
              </a:solidFill>
              <a:ea typeface="Verdana" pitchFamily="34" charset="0"/>
              <a:cs typeface="Verdana" pitchFamily="34" charset="0"/>
            </a:endParaRPr>
          </a:p>
          <a:p>
            <a:pPr defTabSz="317500">
              <a:lnSpc>
                <a:spcPct val="90000"/>
              </a:lnSpc>
              <a:spcAft>
                <a:spcPct val="25000"/>
              </a:spcAft>
              <a:buClr>
                <a:schemeClr val="tx1"/>
              </a:buClr>
              <a:buFont typeface="Arial" pitchFamily="34" charset="0"/>
              <a:buChar char="•"/>
            </a:pPr>
            <a:endParaRPr lang="en-US" sz="2400" dirty="0" smtClean="0">
              <a:solidFill>
                <a:srgbClr val="000000"/>
              </a:solidFill>
              <a:latin typeface="+mn-lt"/>
            </a:endParaRPr>
          </a:p>
          <a:p>
            <a:pPr defTabSz="317500">
              <a:lnSpc>
                <a:spcPct val="90000"/>
              </a:lnSpc>
              <a:spcAft>
                <a:spcPct val="25000"/>
              </a:spcAft>
              <a:buClr>
                <a:schemeClr val="tx1"/>
              </a:buClr>
              <a:buFont typeface="Arial" pitchFamily="34" charset="0"/>
              <a:buChar char="•"/>
            </a:pPr>
            <a:endParaRPr lang="en-US" sz="2400" dirty="0" smtClean="0">
              <a:solidFill>
                <a:srgbClr val="000000"/>
              </a:solidFill>
              <a:latin typeface="+mn-lt"/>
            </a:endParaRPr>
          </a:p>
        </p:txBody>
      </p:sp>
      <p:sp>
        <p:nvSpPr>
          <p:cNvPr id="2" name="Date Placeholder 1"/>
          <p:cNvSpPr>
            <a:spLocks noGrp="1"/>
          </p:cNvSpPr>
          <p:nvPr>
            <p:ph type="dt" sz="half" idx="10"/>
          </p:nvPr>
        </p:nvSpPr>
        <p:spPr/>
        <p:txBody>
          <a:bodyPr/>
          <a:lstStyle/>
          <a:p>
            <a:r>
              <a:rPr lang="en-US" smtClean="0"/>
              <a:t>2014/2015</a:t>
            </a:r>
            <a:endParaRPr lang="en-US" dirty="0"/>
          </a:p>
        </p:txBody>
      </p:sp>
      <p:sp>
        <p:nvSpPr>
          <p:cNvPr id="3" name="Slide Number Placeholder 2"/>
          <p:cNvSpPr>
            <a:spLocks noGrp="1"/>
          </p:cNvSpPr>
          <p:nvPr>
            <p:ph type="sldNum" sz="quarter" idx="12"/>
          </p:nvPr>
        </p:nvSpPr>
        <p:spPr/>
        <p:txBody>
          <a:bodyPr/>
          <a:lstStyle/>
          <a:p>
            <a:fld id="{8B37D5FE-740C-46F5-801A-FA5477D9711F}" type="slidenum">
              <a:rPr lang="en-US" smtClean="0"/>
              <a:pPr/>
              <a:t>31</a:t>
            </a:fld>
            <a:endParaRPr lang="en-US" dirty="0"/>
          </a:p>
        </p:txBody>
      </p:sp>
      <p:grpSp>
        <p:nvGrpSpPr>
          <p:cNvPr id="8"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9" name="Picture 14" descr="Retouched_African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AsianFe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 descr="CaucasianFe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descr="Retouched_Group_HR_270"/>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2"/>
          <p:cNvPicPr>
            <a:picLocks noChangeAspect="1"/>
          </p:cNvPicPr>
          <p:nvPr/>
        </p:nvPicPr>
        <p:blipFill>
          <a:blip r:embed="rId9"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spTree>
    <p:extLst>
      <p:ext uri="{BB962C8B-B14F-4D97-AF65-F5344CB8AC3E}">
        <p14:creationId xmlns:p14="http://schemas.microsoft.com/office/powerpoint/2010/main" val="313528658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10243" name="Rectangle 3"/>
          <p:cNvSpPr>
            <a:spLocks noChangeArrowheads="1"/>
          </p:cNvSpPr>
          <p:nvPr/>
        </p:nvSpPr>
        <p:spPr bwMode="auto">
          <a:xfrm>
            <a:off x="0" y="6505575"/>
            <a:ext cx="9144000" cy="0"/>
          </a:xfrm>
          <a:prstGeom prst="rect">
            <a:avLst/>
          </a:prstGeom>
          <a:noFill/>
          <a:ln w="9525">
            <a:noFill/>
            <a:miter lim="800000"/>
            <a:headEnd/>
            <a:tailEnd/>
          </a:ln>
        </p:spPr>
        <p:txBody>
          <a:bodyPr wrap="none" anchor="ctr">
            <a:spAutoFit/>
          </a:bodyPr>
          <a:lstStyle/>
          <a:p>
            <a:endParaRPr lang="en-US" dirty="0"/>
          </a:p>
        </p:txBody>
      </p:sp>
      <p:sp>
        <p:nvSpPr>
          <p:cNvPr id="10248" name="Rectangle 11"/>
          <p:cNvSpPr>
            <a:spLocks noGrp="1" noChangeArrowheads="1"/>
          </p:cNvSpPr>
          <p:nvPr>
            <p:ph type="title"/>
          </p:nvPr>
        </p:nvSpPr>
        <p:spPr>
          <a:xfrm>
            <a:off x="1295400" y="685800"/>
            <a:ext cx="7010400" cy="1143000"/>
          </a:xfrm>
        </p:spPr>
        <p:txBody>
          <a:bodyPr/>
          <a:lstStyle/>
          <a:p>
            <a:pPr eaLnBrk="1" hangingPunct="1"/>
            <a:r>
              <a:rPr lang="en-US" dirty="0" smtClean="0">
                <a:latin typeface="+mn-lt"/>
              </a:rPr>
              <a:t>Credit Scoring Table</a:t>
            </a: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1287297813"/>
              </p:ext>
            </p:extLst>
          </p:nvPr>
        </p:nvGraphicFramePr>
        <p:xfrm>
          <a:off x="1295400" y="1981200"/>
          <a:ext cx="7162800" cy="2690682"/>
        </p:xfrm>
        <a:graphic>
          <a:graphicData uri="http://schemas.openxmlformats.org/drawingml/2006/table">
            <a:tbl>
              <a:tblPr firstRow="1" bandRow="1" bandCol="1">
                <a:tableStyleId>{21E4AEA4-8DFA-4A89-87EB-49C32662AFE0}</a:tableStyleId>
              </a:tblPr>
              <a:tblGrid>
                <a:gridCol w="3543300"/>
                <a:gridCol w="3619500"/>
              </a:tblGrid>
              <a:tr h="448447">
                <a:tc>
                  <a:txBody>
                    <a:bodyPr/>
                    <a:lstStyle/>
                    <a:p>
                      <a:pPr algn="ctr"/>
                      <a:r>
                        <a:rPr lang="en-US" dirty="0" smtClean="0"/>
                        <a:t>Credit Score</a:t>
                      </a:r>
                      <a:endParaRPr lang="en-US" dirty="0">
                        <a:solidFill>
                          <a:schemeClr val="tx1"/>
                        </a:solidFill>
                      </a:endParaRPr>
                    </a:p>
                  </a:txBody>
                  <a:tcPr/>
                </a:tc>
                <a:tc>
                  <a:txBody>
                    <a:bodyPr/>
                    <a:lstStyle/>
                    <a:p>
                      <a:pPr algn="ctr"/>
                      <a:r>
                        <a:rPr lang="en-US" dirty="0" smtClean="0"/>
                        <a:t>Description</a:t>
                      </a:r>
                      <a:endParaRPr lang="en-US" dirty="0">
                        <a:solidFill>
                          <a:schemeClr val="tx1"/>
                        </a:solidFill>
                      </a:endParaRPr>
                    </a:p>
                  </a:txBody>
                  <a:tcPr/>
                </a:tc>
              </a:tr>
              <a:tr h="448447">
                <a:tc>
                  <a:txBody>
                    <a:bodyPr/>
                    <a:lstStyle/>
                    <a:p>
                      <a:pPr algn="ctr"/>
                      <a:r>
                        <a:rPr lang="en-US" dirty="0" smtClean="0"/>
                        <a:t>730 -850</a:t>
                      </a:r>
                      <a:endParaRPr lang="en-US" dirty="0">
                        <a:solidFill>
                          <a:schemeClr val="tx1"/>
                        </a:solidFill>
                      </a:endParaRPr>
                    </a:p>
                  </a:txBody>
                  <a:tcPr/>
                </a:tc>
                <a:tc>
                  <a:txBody>
                    <a:bodyPr/>
                    <a:lstStyle/>
                    <a:p>
                      <a:pPr algn="ctr"/>
                      <a:r>
                        <a:rPr lang="en-US" dirty="0" smtClean="0"/>
                        <a:t>Excellent</a:t>
                      </a:r>
                      <a:endParaRPr lang="en-US" dirty="0">
                        <a:solidFill>
                          <a:schemeClr val="tx1"/>
                        </a:solidFill>
                      </a:endParaRPr>
                    </a:p>
                  </a:txBody>
                  <a:tcPr/>
                </a:tc>
              </a:tr>
              <a:tr h="448447">
                <a:tc>
                  <a:txBody>
                    <a:bodyPr/>
                    <a:lstStyle/>
                    <a:p>
                      <a:pPr algn="ctr"/>
                      <a:r>
                        <a:rPr lang="en-US" dirty="0" smtClean="0"/>
                        <a:t>700</a:t>
                      </a:r>
                      <a:r>
                        <a:rPr lang="en-US" baseline="0" dirty="0" smtClean="0"/>
                        <a:t> – 729</a:t>
                      </a:r>
                      <a:endParaRPr lang="en-US" dirty="0">
                        <a:solidFill>
                          <a:schemeClr val="tx1"/>
                        </a:solidFill>
                      </a:endParaRPr>
                    </a:p>
                  </a:txBody>
                  <a:tcPr/>
                </a:tc>
                <a:tc>
                  <a:txBody>
                    <a:bodyPr/>
                    <a:lstStyle/>
                    <a:p>
                      <a:pPr algn="ctr"/>
                      <a:r>
                        <a:rPr lang="en-US" dirty="0" smtClean="0"/>
                        <a:t>Great</a:t>
                      </a:r>
                      <a:endParaRPr lang="en-US" dirty="0">
                        <a:solidFill>
                          <a:schemeClr val="tx1"/>
                        </a:solidFill>
                      </a:endParaRPr>
                    </a:p>
                  </a:txBody>
                  <a:tcPr/>
                </a:tc>
              </a:tr>
              <a:tr h="448447">
                <a:tc>
                  <a:txBody>
                    <a:bodyPr/>
                    <a:lstStyle/>
                    <a:p>
                      <a:pPr algn="ctr"/>
                      <a:r>
                        <a:rPr lang="en-US" dirty="0" smtClean="0"/>
                        <a:t>670 – 699</a:t>
                      </a:r>
                      <a:endParaRPr lang="en-US" dirty="0">
                        <a:solidFill>
                          <a:schemeClr val="tx1"/>
                        </a:solidFill>
                      </a:endParaRPr>
                    </a:p>
                  </a:txBody>
                  <a:tcPr/>
                </a:tc>
                <a:tc>
                  <a:txBody>
                    <a:bodyPr/>
                    <a:lstStyle/>
                    <a:p>
                      <a:pPr algn="ctr"/>
                      <a:r>
                        <a:rPr lang="en-US" dirty="0" smtClean="0"/>
                        <a:t>Good</a:t>
                      </a:r>
                      <a:endParaRPr lang="en-US" dirty="0">
                        <a:solidFill>
                          <a:schemeClr val="tx1"/>
                        </a:solidFill>
                      </a:endParaRPr>
                    </a:p>
                  </a:txBody>
                  <a:tcPr/>
                </a:tc>
              </a:tr>
              <a:tr h="448447">
                <a:tc>
                  <a:txBody>
                    <a:bodyPr/>
                    <a:lstStyle/>
                    <a:p>
                      <a:pPr algn="ctr"/>
                      <a:r>
                        <a:rPr lang="en-US" dirty="0" smtClean="0"/>
                        <a:t>585 – 699</a:t>
                      </a:r>
                      <a:endParaRPr lang="en-US" dirty="0">
                        <a:solidFill>
                          <a:schemeClr val="tx1"/>
                        </a:solidFill>
                      </a:endParaRPr>
                    </a:p>
                  </a:txBody>
                  <a:tcPr/>
                </a:tc>
                <a:tc>
                  <a:txBody>
                    <a:bodyPr/>
                    <a:lstStyle/>
                    <a:p>
                      <a:pPr algn="ctr"/>
                      <a:r>
                        <a:rPr lang="en-US" dirty="0" smtClean="0"/>
                        <a:t>Average</a:t>
                      </a:r>
                      <a:endParaRPr lang="en-US" dirty="0">
                        <a:solidFill>
                          <a:schemeClr val="tx1"/>
                        </a:solidFill>
                      </a:endParaRPr>
                    </a:p>
                  </a:txBody>
                  <a:tcPr/>
                </a:tc>
              </a:tr>
              <a:tr h="448447">
                <a:tc>
                  <a:txBody>
                    <a:bodyPr/>
                    <a:lstStyle/>
                    <a:p>
                      <a:pPr algn="ctr"/>
                      <a:r>
                        <a:rPr lang="en-US" dirty="0" smtClean="0"/>
                        <a:t>350 – 584</a:t>
                      </a:r>
                      <a:endParaRPr lang="en-US" dirty="0">
                        <a:solidFill>
                          <a:schemeClr val="tx1"/>
                        </a:solidFill>
                      </a:endParaRPr>
                    </a:p>
                  </a:txBody>
                  <a:tcPr/>
                </a:tc>
                <a:tc>
                  <a:txBody>
                    <a:bodyPr/>
                    <a:lstStyle/>
                    <a:p>
                      <a:pPr algn="ctr"/>
                      <a:r>
                        <a:rPr lang="en-US" dirty="0" smtClean="0"/>
                        <a:t>Bad</a:t>
                      </a:r>
                      <a:endParaRPr lang="en-US" dirty="0">
                        <a:solidFill>
                          <a:schemeClr val="tx1"/>
                        </a:solidFill>
                      </a:endParaRPr>
                    </a:p>
                  </a:txBody>
                  <a:tcPr/>
                </a:tc>
              </a:tr>
            </a:tbl>
          </a:graphicData>
        </a:graphic>
      </p:graphicFrame>
      <p:sp>
        <p:nvSpPr>
          <p:cNvPr id="16" name="TextBox 15"/>
          <p:cNvSpPr txBox="1"/>
          <p:nvPr/>
        </p:nvSpPr>
        <p:spPr>
          <a:xfrm>
            <a:off x="1295400" y="4724400"/>
            <a:ext cx="713232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Arial" pitchFamily="34" charset="0"/>
                <a:cs typeface="Arial" pitchFamily="34" charset="0"/>
              </a:rPr>
              <a:t>The credit rating scale </a:t>
            </a:r>
            <a:r>
              <a:rPr lang="en-US" dirty="0" smtClean="0">
                <a:latin typeface="Arial" pitchFamily="34" charset="0"/>
                <a:cs typeface="Arial" pitchFamily="34" charset="0"/>
              </a:rPr>
              <a:t>minimum </a:t>
            </a:r>
            <a:r>
              <a:rPr lang="en-US" dirty="0" smtClean="0">
                <a:latin typeface="Arial" pitchFamily="34" charset="0"/>
                <a:cs typeface="Arial" pitchFamily="34" charset="0"/>
              </a:rPr>
              <a:t>and </a:t>
            </a:r>
            <a:r>
              <a:rPr lang="en-US" dirty="0" smtClean="0">
                <a:latin typeface="Arial" pitchFamily="34" charset="0"/>
                <a:cs typeface="Arial" pitchFamily="34" charset="0"/>
              </a:rPr>
              <a:t>maximum </a:t>
            </a:r>
            <a:r>
              <a:rPr lang="en-US" dirty="0" smtClean="0">
                <a:latin typeface="Arial" pitchFamily="34" charset="0"/>
                <a:cs typeface="Arial" pitchFamily="34" charset="0"/>
              </a:rPr>
              <a:t>ranges</a:t>
            </a:r>
            <a:r>
              <a:rPr lang="en-US" dirty="0" smtClean="0">
                <a:latin typeface="Arial" pitchFamily="34" charset="0"/>
                <a:cs typeface="Arial" pitchFamily="34" charset="0"/>
              </a:rPr>
              <a:t> </a:t>
            </a:r>
            <a:r>
              <a:rPr lang="en-US" dirty="0" smtClean="0">
                <a:latin typeface="Arial" pitchFamily="34" charset="0"/>
                <a:cs typeface="Arial" pitchFamily="34" charset="0"/>
              </a:rPr>
              <a:t>from </a:t>
            </a:r>
            <a:r>
              <a:rPr lang="en-US" dirty="0" smtClean="0">
                <a:latin typeface="Arial" pitchFamily="34" charset="0"/>
                <a:cs typeface="Arial" pitchFamily="34" charset="0"/>
              </a:rPr>
              <a:t>3</a:t>
            </a:r>
            <a:r>
              <a:rPr lang="en-US" dirty="0" smtClean="0">
                <a:latin typeface="Arial" pitchFamily="34" charset="0"/>
                <a:cs typeface="Arial" pitchFamily="34" charset="0"/>
              </a:rPr>
              <a:t>50-850</a:t>
            </a:r>
            <a:r>
              <a:rPr lang="en-US" dirty="0" smtClean="0">
                <a:latin typeface="Arial" pitchFamily="34" charset="0"/>
                <a:cs typeface="Arial" pitchFamily="34" charset="0"/>
              </a:rPr>
              <a:t>. While the highest score may be totally unattainable, anything in its vicinity is considered to be an excellent score.</a:t>
            </a:r>
            <a:endParaRPr lang="en-US" dirty="0">
              <a:latin typeface="Arial" pitchFamily="34" charset="0"/>
              <a:cs typeface="Arial" pitchFamily="34" charset="0"/>
            </a:endParaRPr>
          </a:p>
        </p:txBody>
      </p:sp>
      <p:sp>
        <p:nvSpPr>
          <p:cNvPr id="2" name="Date Placeholder 1"/>
          <p:cNvSpPr>
            <a:spLocks noGrp="1"/>
          </p:cNvSpPr>
          <p:nvPr>
            <p:ph type="dt" sz="half" idx="10"/>
          </p:nvPr>
        </p:nvSpPr>
        <p:spPr/>
        <p:txBody>
          <a:bodyPr/>
          <a:lstStyle/>
          <a:p>
            <a:r>
              <a:rPr lang="en-US" smtClean="0"/>
              <a:t>2014/2015</a:t>
            </a:r>
            <a:endParaRPr lang="en-US" dirty="0"/>
          </a:p>
        </p:txBody>
      </p:sp>
      <p:sp>
        <p:nvSpPr>
          <p:cNvPr id="3" name="Slide Number Placeholder 2"/>
          <p:cNvSpPr>
            <a:spLocks noGrp="1"/>
          </p:cNvSpPr>
          <p:nvPr>
            <p:ph type="sldNum" sz="quarter" idx="12"/>
          </p:nvPr>
        </p:nvSpPr>
        <p:spPr/>
        <p:txBody>
          <a:bodyPr/>
          <a:lstStyle/>
          <a:p>
            <a:fld id="{8B37D5FE-740C-46F5-801A-FA5477D9711F}" type="slidenum">
              <a:rPr lang="en-US" smtClean="0"/>
              <a:pPr/>
              <a:t>32</a:t>
            </a:fld>
            <a:endParaRPr lang="en-US" dirty="0"/>
          </a:p>
        </p:txBody>
      </p:sp>
      <p:grpSp>
        <p:nvGrpSpPr>
          <p:cNvPr id="9"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0"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13"/>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spTree>
    <p:extLst>
      <p:ext uri="{BB962C8B-B14F-4D97-AF65-F5344CB8AC3E}">
        <p14:creationId xmlns:p14="http://schemas.microsoft.com/office/powerpoint/2010/main" val="60279427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10243" name="Rectangle 3"/>
          <p:cNvSpPr>
            <a:spLocks noChangeArrowheads="1"/>
          </p:cNvSpPr>
          <p:nvPr/>
        </p:nvSpPr>
        <p:spPr bwMode="auto">
          <a:xfrm>
            <a:off x="0" y="6505575"/>
            <a:ext cx="9144000" cy="0"/>
          </a:xfrm>
          <a:prstGeom prst="rect">
            <a:avLst/>
          </a:prstGeom>
          <a:noFill/>
          <a:ln w="9525">
            <a:noFill/>
            <a:miter lim="800000"/>
            <a:headEnd/>
            <a:tailEnd/>
          </a:ln>
        </p:spPr>
        <p:txBody>
          <a:bodyPr wrap="none" anchor="ctr">
            <a:spAutoFit/>
          </a:bodyPr>
          <a:lstStyle/>
          <a:p>
            <a:endParaRPr lang="en-US" dirty="0"/>
          </a:p>
        </p:txBody>
      </p:sp>
      <p:sp>
        <p:nvSpPr>
          <p:cNvPr id="10248" name="Rectangle 11"/>
          <p:cNvSpPr>
            <a:spLocks noGrp="1" noChangeArrowheads="1"/>
          </p:cNvSpPr>
          <p:nvPr>
            <p:ph type="title"/>
          </p:nvPr>
        </p:nvSpPr>
        <p:spPr>
          <a:xfrm>
            <a:off x="1219200" y="346999"/>
            <a:ext cx="6934200" cy="944562"/>
          </a:xfrm>
        </p:spPr>
        <p:txBody>
          <a:bodyPr/>
          <a:lstStyle/>
          <a:p>
            <a:pPr eaLnBrk="1" hangingPunct="1"/>
            <a:r>
              <a:rPr lang="en-US" dirty="0" smtClean="0">
                <a:latin typeface="+mn-lt"/>
              </a:rPr>
              <a:t>Credit Scoring Table</a:t>
            </a: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2492894957"/>
              </p:ext>
            </p:extLst>
          </p:nvPr>
        </p:nvGraphicFramePr>
        <p:xfrm>
          <a:off x="1219200" y="1371600"/>
          <a:ext cx="7315200" cy="4262120"/>
        </p:xfrm>
        <a:graphic>
          <a:graphicData uri="http://schemas.openxmlformats.org/drawingml/2006/table">
            <a:tbl>
              <a:tblPr firstRow="1" bandRow="1">
                <a:tableStyleId>{21E4AEA4-8DFA-4A89-87EB-49C32662AFE0}</a:tableStyleId>
              </a:tblPr>
              <a:tblGrid>
                <a:gridCol w="1600200"/>
                <a:gridCol w="1143000"/>
                <a:gridCol w="4572000"/>
              </a:tblGrid>
              <a:tr h="457200">
                <a:tc>
                  <a:txBody>
                    <a:bodyPr/>
                    <a:lstStyle/>
                    <a:p>
                      <a:pPr algn="ctr"/>
                      <a:r>
                        <a:rPr lang="en-US" sz="1600" baseline="0" dirty="0" smtClean="0">
                          <a:latin typeface="+mn-lt"/>
                        </a:rPr>
                        <a:t>Determining Factor</a:t>
                      </a:r>
                      <a:endParaRPr lang="en-US" sz="1600" baseline="0" dirty="0">
                        <a:solidFill>
                          <a:schemeClr val="tx1"/>
                        </a:solidFill>
                        <a:latin typeface="+mn-lt"/>
                      </a:endParaRPr>
                    </a:p>
                  </a:txBody>
                  <a:tcPr/>
                </a:tc>
                <a:tc>
                  <a:txBody>
                    <a:bodyPr/>
                    <a:lstStyle/>
                    <a:p>
                      <a:pPr algn="ctr"/>
                      <a:r>
                        <a:rPr lang="en-US" sz="1600" baseline="0" dirty="0" smtClean="0">
                          <a:latin typeface="+mn-lt"/>
                        </a:rPr>
                        <a:t>Weight </a:t>
                      </a:r>
                    </a:p>
                    <a:p>
                      <a:pPr algn="ctr"/>
                      <a:r>
                        <a:rPr lang="en-US" sz="1600" baseline="0" dirty="0" smtClean="0">
                          <a:solidFill>
                            <a:schemeClr val="bg1"/>
                          </a:solidFill>
                          <a:latin typeface="+mn-lt"/>
                        </a:rPr>
                        <a:t>%</a:t>
                      </a:r>
                      <a:endParaRPr lang="en-US" sz="1600" baseline="0" dirty="0">
                        <a:solidFill>
                          <a:schemeClr val="bg1"/>
                        </a:solidFill>
                        <a:latin typeface="+mn-lt"/>
                      </a:endParaRPr>
                    </a:p>
                  </a:txBody>
                  <a:tcPr/>
                </a:tc>
                <a:tc>
                  <a:txBody>
                    <a:bodyPr/>
                    <a:lstStyle/>
                    <a:p>
                      <a:pPr algn="ctr"/>
                      <a:r>
                        <a:rPr lang="en-US" sz="1600" baseline="0" dirty="0" smtClean="0">
                          <a:latin typeface="+mn-lt"/>
                        </a:rPr>
                        <a:t>Description</a:t>
                      </a:r>
                      <a:endParaRPr lang="en-US" sz="1600" baseline="0" dirty="0">
                        <a:solidFill>
                          <a:schemeClr val="tx1"/>
                        </a:solidFill>
                        <a:latin typeface="+mn-lt"/>
                      </a:endParaRPr>
                    </a:p>
                  </a:txBody>
                  <a:tcPr/>
                </a:tc>
              </a:tr>
              <a:tr h="736600">
                <a:tc>
                  <a:txBody>
                    <a:bodyPr/>
                    <a:lstStyle/>
                    <a:p>
                      <a:pPr algn="ctr"/>
                      <a:r>
                        <a:rPr lang="en-US" sz="1400" baseline="0" dirty="0" smtClean="0">
                          <a:latin typeface="+mn-lt"/>
                          <a:ea typeface="Verdana" pitchFamily="34" charset="0"/>
                          <a:cs typeface="Verdana" pitchFamily="34" charset="0"/>
                        </a:rPr>
                        <a:t>Payment </a:t>
                      </a:r>
                    </a:p>
                    <a:p>
                      <a:pPr algn="ctr"/>
                      <a:r>
                        <a:rPr lang="en-US" sz="1400" baseline="0" dirty="0" smtClean="0">
                          <a:latin typeface="+mn-lt"/>
                          <a:ea typeface="Verdana" pitchFamily="34" charset="0"/>
                          <a:cs typeface="Verdana" pitchFamily="34" charset="0"/>
                        </a:rPr>
                        <a:t>History</a:t>
                      </a:r>
                      <a:endParaRPr lang="en-US" sz="1400" baseline="0" dirty="0">
                        <a:solidFill>
                          <a:schemeClr val="tx1"/>
                        </a:solidFill>
                        <a:latin typeface="+mn-lt"/>
                        <a:ea typeface="Verdana" pitchFamily="34" charset="0"/>
                        <a:cs typeface="Verdana" pitchFamily="34" charset="0"/>
                      </a:endParaRPr>
                    </a:p>
                  </a:txBody>
                  <a:tcPr/>
                </a:tc>
                <a:tc>
                  <a:txBody>
                    <a:bodyPr/>
                    <a:lstStyle/>
                    <a:p>
                      <a:pPr algn="ctr"/>
                      <a:r>
                        <a:rPr lang="en-US" sz="1400" baseline="0" dirty="0" smtClean="0">
                          <a:latin typeface="+mn-lt"/>
                          <a:ea typeface="Verdana" pitchFamily="34" charset="0"/>
                          <a:cs typeface="Verdana" pitchFamily="34" charset="0"/>
                        </a:rPr>
                        <a:t>35%</a:t>
                      </a:r>
                      <a:endParaRPr lang="en-US" sz="1400" baseline="0" dirty="0">
                        <a:solidFill>
                          <a:schemeClr val="tx1"/>
                        </a:solidFill>
                        <a:latin typeface="+mn-lt"/>
                        <a:ea typeface="Verdana" pitchFamily="34" charset="0"/>
                        <a:cs typeface="Verdana" pitchFamily="34" charset="0"/>
                      </a:endParaRPr>
                    </a:p>
                  </a:txBody>
                  <a:tcPr/>
                </a:tc>
                <a:tc>
                  <a:txBody>
                    <a:bodyPr/>
                    <a:lstStyle/>
                    <a:p>
                      <a:pPr algn="l"/>
                      <a:r>
                        <a:rPr lang="en-US" sz="1400" baseline="0" dirty="0" smtClean="0">
                          <a:latin typeface="+mn-lt"/>
                          <a:ea typeface="Verdana" pitchFamily="34" charset="0"/>
                          <a:cs typeface="Verdana" pitchFamily="34" charset="0"/>
                        </a:rPr>
                        <a:t>How frequent and timely you pay your credit card bills, loan installments and any form of debt, does affect your credit score.</a:t>
                      </a:r>
                      <a:endParaRPr lang="en-US" sz="1400" baseline="0" dirty="0">
                        <a:solidFill>
                          <a:schemeClr val="tx1"/>
                        </a:solidFill>
                        <a:latin typeface="+mn-lt"/>
                        <a:ea typeface="Verdana" pitchFamily="34" charset="0"/>
                        <a:cs typeface="Verdana" pitchFamily="34" charset="0"/>
                      </a:endParaRPr>
                    </a:p>
                  </a:txBody>
                  <a:tcPr/>
                </a:tc>
              </a:tr>
              <a:tr h="736600">
                <a:tc>
                  <a:txBody>
                    <a:bodyPr/>
                    <a:lstStyle/>
                    <a:p>
                      <a:pPr algn="ctr"/>
                      <a:r>
                        <a:rPr lang="en-US" sz="1400" baseline="0" dirty="0" smtClean="0">
                          <a:latin typeface="+mn-lt"/>
                          <a:ea typeface="Verdana" pitchFamily="34" charset="0"/>
                          <a:cs typeface="Verdana" pitchFamily="34" charset="0"/>
                        </a:rPr>
                        <a:t>Debt/Amount Owed</a:t>
                      </a:r>
                      <a:endParaRPr lang="en-US" sz="1400" baseline="0" dirty="0">
                        <a:solidFill>
                          <a:schemeClr val="tx1"/>
                        </a:solidFill>
                        <a:latin typeface="+mn-lt"/>
                        <a:ea typeface="Verdana" pitchFamily="34" charset="0"/>
                        <a:cs typeface="Verdana" pitchFamily="34" charset="0"/>
                      </a:endParaRPr>
                    </a:p>
                  </a:txBody>
                  <a:tcPr/>
                </a:tc>
                <a:tc>
                  <a:txBody>
                    <a:bodyPr/>
                    <a:lstStyle/>
                    <a:p>
                      <a:pPr algn="ctr"/>
                      <a:r>
                        <a:rPr lang="en-US" sz="1400" dirty="0" smtClean="0">
                          <a:latin typeface="+mn-lt"/>
                          <a:ea typeface="Verdana" pitchFamily="34" charset="0"/>
                          <a:cs typeface="Verdana" pitchFamily="34" charset="0"/>
                        </a:rPr>
                        <a:t>30%</a:t>
                      </a:r>
                      <a:endParaRPr lang="en-US" sz="1400" dirty="0">
                        <a:solidFill>
                          <a:schemeClr val="tx1"/>
                        </a:solidFill>
                        <a:latin typeface="+mn-lt"/>
                        <a:ea typeface="Verdana" pitchFamily="34" charset="0"/>
                        <a:cs typeface="Verdana" pitchFamily="34" charset="0"/>
                      </a:endParaRPr>
                    </a:p>
                  </a:txBody>
                  <a:tcPr/>
                </a:tc>
                <a:tc>
                  <a:txBody>
                    <a:bodyPr/>
                    <a:lstStyle/>
                    <a:p>
                      <a:r>
                        <a:rPr lang="en-US" sz="1400" baseline="0" dirty="0" smtClean="0">
                          <a:latin typeface="+mn-lt"/>
                          <a:ea typeface="Verdana" pitchFamily="34" charset="0"/>
                          <a:cs typeface="Verdana" pitchFamily="34" charset="0"/>
                        </a:rPr>
                        <a:t>Next most important factor that affects your credit score are the amounts of money you owe on each of your financial accounts.</a:t>
                      </a:r>
                      <a:endParaRPr lang="en-US" sz="1400" baseline="0" dirty="0">
                        <a:latin typeface="+mn-lt"/>
                        <a:ea typeface="Verdana" pitchFamily="34" charset="0"/>
                        <a:cs typeface="Verdana" pitchFamily="34" charset="0"/>
                      </a:endParaRPr>
                    </a:p>
                  </a:txBody>
                  <a:tcPr/>
                </a:tc>
              </a:tr>
              <a:tr h="736600">
                <a:tc>
                  <a:txBody>
                    <a:bodyPr/>
                    <a:lstStyle/>
                    <a:p>
                      <a:pPr algn="ctr"/>
                      <a:r>
                        <a:rPr lang="en-US" sz="1400" dirty="0" smtClean="0">
                          <a:latin typeface="+mn-lt"/>
                          <a:ea typeface="Verdana" pitchFamily="34" charset="0"/>
                          <a:cs typeface="Verdana" pitchFamily="34" charset="0"/>
                        </a:rPr>
                        <a:t>Credit History Length</a:t>
                      </a:r>
                      <a:endParaRPr lang="en-US" sz="1400" dirty="0">
                        <a:solidFill>
                          <a:schemeClr val="tx1"/>
                        </a:solidFill>
                        <a:latin typeface="+mn-lt"/>
                        <a:ea typeface="Verdana" pitchFamily="34" charset="0"/>
                        <a:cs typeface="Verdana" pitchFamily="34" charset="0"/>
                      </a:endParaRPr>
                    </a:p>
                  </a:txBody>
                  <a:tcPr/>
                </a:tc>
                <a:tc>
                  <a:txBody>
                    <a:bodyPr/>
                    <a:lstStyle/>
                    <a:p>
                      <a:pPr algn="ctr"/>
                      <a:r>
                        <a:rPr lang="en-US" sz="1400" dirty="0" smtClean="0">
                          <a:latin typeface="+mn-lt"/>
                          <a:ea typeface="Verdana" pitchFamily="34" charset="0"/>
                          <a:cs typeface="Verdana" pitchFamily="34" charset="0"/>
                        </a:rPr>
                        <a:t>15%</a:t>
                      </a:r>
                      <a:endParaRPr lang="en-US" sz="1400" dirty="0">
                        <a:solidFill>
                          <a:schemeClr val="tx1"/>
                        </a:solidFill>
                        <a:latin typeface="+mn-lt"/>
                        <a:ea typeface="Verdana" pitchFamily="34" charset="0"/>
                        <a:cs typeface="Verdana" pitchFamily="34" charset="0"/>
                      </a:endParaRPr>
                    </a:p>
                  </a:txBody>
                  <a:tcPr/>
                </a:tc>
                <a:tc>
                  <a:txBody>
                    <a:bodyPr/>
                    <a:lstStyle/>
                    <a:p>
                      <a:r>
                        <a:rPr lang="en-US" sz="1400" baseline="0" dirty="0" smtClean="0">
                          <a:latin typeface="+mn-lt"/>
                          <a:ea typeface="Verdana" pitchFamily="34" charset="0"/>
                          <a:cs typeface="Verdana" pitchFamily="34" charset="0"/>
                        </a:rPr>
                        <a:t>The length of time over which you have used credit lines and your banking accounts also influence the score.</a:t>
                      </a:r>
                      <a:endParaRPr lang="en-US" sz="1400" baseline="0" dirty="0">
                        <a:latin typeface="+mn-lt"/>
                        <a:ea typeface="Verdana" pitchFamily="34" charset="0"/>
                        <a:cs typeface="Verdana" pitchFamily="34" charset="0"/>
                      </a:endParaRPr>
                    </a:p>
                  </a:txBody>
                  <a:tcPr/>
                </a:tc>
              </a:tr>
              <a:tr h="736600">
                <a:tc>
                  <a:txBody>
                    <a:bodyPr/>
                    <a:lstStyle/>
                    <a:p>
                      <a:pPr algn="ctr"/>
                      <a:r>
                        <a:rPr lang="en-US" sz="1400" dirty="0" smtClean="0">
                          <a:latin typeface="+mn-lt"/>
                          <a:ea typeface="Verdana" pitchFamily="34" charset="0"/>
                          <a:cs typeface="Verdana" pitchFamily="34" charset="0"/>
                        </a:rPr>
                        <a:t>New Credit Lines Used</a:t>
                      </a:r>
                      <a:endParaRPr lang="en-US" sz="1400" dirty="0">
                        <a:solidFill>
                          <a:schemeClr val="tx1"/>
                        </a:solidFill>
                        <a:latin typeface="+mn-lt"/>
                        <a:ea typeface="Verdana" pitchFamily="34" charset="0"/>
                        <a:cs typeface="Verdana" pitchFamily="34" charset="0"/>
                      </a:endParaRPr>
                    </a:p>
                  </a:txBody>
                  <a:tcPr/>
                </a:tc>
                <a:tc>
                  <a:txBody>
                    <a:bodyPr/>
                    <a:lstStyle/>
                    <a:p>
                      <a:pPr algn="ctr"/>
                      <a:r>
                        <a:rPr lang="en-US" sz="1400" dirty="0" smtClean="0">
                          <a:latin typeface="+mn-lt"/>
                          <a:ea typeface="Verdana" pitchFamily="34" charset="0"/>
                          <a:cs typeface="Verdana" pitchFamily="34" charset="0"/>
                        </a:rPr>
                        <a:t>10%</a:t>
                      </a:r>
                      <a:endParaRPr lang="en-US" sz="1400" dirty="0">
                        <a:solidFill>
                          <a:schemeClr val="tx1"/>
                        </a:solidFill>
                        <a:latin typeface="+mn-lt"/>
                        <a:ea typeface="Verdana" pitchFamily="34" charset="0"/>
                        <a:cs typeface="Verdana" pitchFamily="34" charset="0"/>
                      </a:endParaRPr>
                    </a:p>
                  </a:txBody>
                  <a:tcPr/>
                </a:tc>
                <a:tc>
                  <a:txBody>
                    <a:bodyPr/>
                    <a:lstStyle/>
                    <a:p>
                      <a:r>
                        <a:rPr lang="en-US" sz="1400" baseline="0" dirty="0" smtClean="0">
                          <a:latin typeface="+mn-lt"/>
                          <a:ea typeface="Verdana" pitchFamily="34" charset="0"/>
                          <a:cs typeface="Verdana" pitchFamily="34" charset="0"/>
                        </a:rPr>
                        <a:t>The number of new credit lines used or banking accounts, which you have recently opened, impacts your score.</a:t>
                      </a:r>
                      <a:endParaRPr lang="en-US" sz="1400" baseline="0" dirty="0">
                        <a:latin typeface="+mn-lt"/>
                        <a:ea typeface="Verdana" pitchFamily="34" charset="0"/>
                        <a:cs typeface="Verdana" pitchFamily="34" charset="0"/>
                      </a:endParaRPr>
                    </a:p>
                  </a:txBody>
                  <a:tcPr/>
                </a:tc>
              </a:tr>
              <a:tr h="736600">
                <a:tc>
                  <a:txBody>
                    <a:bodyPr/>
                    <a:lstStyle/>
                    <a:p>
                      <a:pPr algn="ctr"/>
                      <a:r>
                        <a:rPr lang="en-US" sz="1400" dirty="0" smtClean="0">
                          <a:latin typeface="+mn-lt"/>
                          <a:ea typeface="Verdana" pitchFamily="34" charset="0"/>
                          <a:cs typeface="Verdana" pitchFamily="34" charset="0"/>
                        </a:rPr>
                        <a:t>Credit Types Used</a:t>
                      </a:r>
                      <a:endParaRPr lang="en-US" sz="1400" dirty="0">
                        <a:solidFill>
                          <a:schemeClr val="tx1"/>
                        </a:solidFill>
                        <a:latin typeface="+mn-lt"/>
                        <a:ea typeface="Verdana" pitchFamily="34" charset="0"/>
                        <a:cs typeface="Verdana" pitchFamily="34" charset="0"/>
                      </a:endParaRPr>
                    </a:p>
                  </a:txBody>
                  <a:tcPr/>
                </a:tc>
                <a:tc>
                  <a:txBody>
                    <a:bodyPr/>
                    <a:lstStyle/>
                    <a:p>
                      <a:pPr algn="ctr"/>
                      <a:r>
                        <a:rPr lang="en-US" sz="1400" dirty="0" smtClean="0">
                          <a:latin typeface="+mn-lt"/>
                          <a:ea typeface="Verdana" pitchFamily="34" charset="0"/>
                          <a:cs typeface="Verdana" pitchFamily="34" charset="0"/>
                        </a:rPr>
                        <a:t>10%</a:t>
                      </a:r>
                      <a:endParaRPr lang="en-US" sz="1400" dirty="0">
                        <a:solidFill>
                          <a:schemeClr val="tx1"/>
                        </a:solidFill>
                        <a:latin typeface="+mn-lt"/>
                        <a:ea typeface="Verdana" pitchFamily="34" charset="0"/>
                        <a:cs typeface="Verdana" pitchFamily="34" charset="0"/>
                      </a:endParaRPr>
                    </a:p>
                  </a:txBody>
                  <a:tcPr/>
                </a:tc>
                <a:tc>
                  <a:txBody>
                    <a:bodyPr/>
                    <a:lstStyle/>
                    <a:p>
                      <a:r>
                        <a:rPr lang="en-US" sz="1400" baseline="0" dirty="0" smtClean="0">
                          <a:latin typeface="+mn-lt"/>
                          <a:ea typeface="Verdana" pitchFamily="34" charset="0"/>
                          <a:cs typeface="Verdana" pitchFamily="34" charset="0"/>
                        </a:rPr>
                        <a:t>The range of different credit types used will also influence the credit rating. </a:t>
                      </a:r>
                      <a:endParaRPr lang="en-US" sz="1400" baseline="0" dirty="0">
                        <a:latin typeface="+mn-lt"/>
                        <a:ea typeface="Verdana" pitchFamily="34" charset="0"/>
                        <a:cs typeface="Verdana" pitchFamily="34" charset="0"/>
                      </a:endParaRPr>
                    </a:p>
                  </a:txBody>
                  <a:tcPr/>
                </a:tc>
              </a:tr>
            </a:tbl>
          </a:graphicData>
        </a:graphic>
      </p:graphicFrame>
      <p:sp>
        <p:nvSpPr>
          <p:cNvPr id="2" name="Date Placeholder 1"/>
          <p:cNvSpPr>
            <a:spLocks noGrp="1"/>
          </p:cNvSpPr>
          <p:nvPr>
            <p:ph type="dt" sz="half" idx="10"/>
          </p:nvPr>
        </p:nvSpPr>
        <p:spPr/>
        <p:txBody>
          <a:bodyPr/>
          <a:lstStyle/>
          <a:p>
            <a:r>
              <a:rPr lang="en-US" smtClean="0"/>
              <a:t>2014/2015</a:t>
            </a:r>
            <a:endParaRPr lang="en-US" dirty="0"/>
          </a:p>
        </p:txBody>
      </p:sp>
      <p:sp>
        <p:nvSpPr>
          <p:cNvPr id="3" name="Slide Number Placeholder 2"/>
          <p:cNvSpPr>
            <a:spLocks noGrp="1"/>
          </p:cNvSpPr>
          <p:nvPr>
            <p:ph type="sldNum" sz="quarter" idx="12"/>
          </p:nvPr>
        </p:nvSpPr>
        <p:spPr/>
        <p:txBody>
          <a:bodyPr/>
          <a:lstStyle/>
          <a:p>
            <a:fld id="{8B37D5FE-740C-46F5-801A-FA5477D9711F}" type="slidenum">
              <a:rPr lang="en-US" smtClean="0"/>
              <a:pPr/>
              <a:t>33</a:t>
            </a:fld>
            <a:endParaRPr lang="en-US" dirty="0"/>
          </a:p>
        </p:txBody>
      </p:sp>
      <p:grpSp>
        <p:nvGrpSpPr>
          <p:cNvPr id="8"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9"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2"/>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spTree>
    <p:extLst>
      <p:ext uri="{BB962C8B-B14F-4D97-AF65-F5344CB8AC3E}">
        <p14:creationId xmlns:p14="http://schemas.microsoft.com/office/powerpoint/2010/main" val="129927184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11267" name="Rectangle 3"/>
          <p:cNvSpPr>
            <a:spLocks noChangeArrowheads="1"/>
          </p:cNvSpPr>
          <p:nvPr/>
        </p:nvSpPr>
        <p:spPr bwMode="auto">
          <a:xfrm>
            <a:off x="0" y="6505575"/>
            <a:ext cx="9144000" cy="0"/>
          </a:xfrm>
          <a:prstGeom prst="rect">
            <a:avLst/>
          </a:prstGeom>
          <a:noFill/>
          <a:ln w="9525">
            <a:noFill/>
            <a:miter lim="800000"/>
            <a:headEnd/>
            <a:tailEnd/>
          </a:ln>
        </p:spPr>
        <p:txBody>
          <a:bodyPr wrap="none" anchor="ctr">
            <a:spAutoFit/>
          </a:bodyPr>
          <a:lstStyle/>
          <a:p>
            <a:endParaRPr lang="en-US" dirty="0"/>
          </a:p>
        </p:txBody>
      </p:sp>
      <p:sp>
        <p:nvSpPr>
          <p:cNvPr id="11272" name="Rectangle 11"/>
          <p:cNvSpPr>
            <a:spLocks noGrp="1" noChangeArrowheads="1"/>
          </p:cNvSpPr>
          <p:nvPr>
            <p:ph type="title"/>
          </p:nvPr>
        </p:nvSpPr>
        <p:spPr>
          <a:xfrm>
            <a:off x="1447800" y="609600"/>
            <a:ext cx="6781800" cy="1143000"/>
          </a:xfrm>
        </p:spPr>
        <p:txBody>
          <a:bodyPr/>
          <a:lstStyle/>
          <a:p>
            <a:pPr eaLnBrk="1" hangingPunct="1"/>
            <a:r>
              <a:rPr lang="en-US" dirty="0" smtClean="0">
                <a:latin typeface="+mn-lt"/>
              </a:rPr>
              <a:t>Credit </a:t>
            </a:r>
            <a:r>
              <a:rPr lang="en-US" dirty="0" smtClean="0">
                <a:latin typeface="+mn-lt"/>
              </a:rPr>
              <a:t>Report Verification</a:t>
            </a:r>
          </a:p>
        </p:txBody>
      </p:sp>
      <p:sp>
        <p:nvSpPr>
          <p:cNvPr id="11274" name="Content Placeholder 13"/>
          <p:cNvSpPr>
            <a:spLocks noGrp="1"/>
          </p:cNvSpPr>
          <p:nvPr>
            <p:ph idx="1"/>
          </p:nvPr>
        </p:nvSpPr>
        <p:spPr>
          <a:xfrm>
            <a:off x="1447800" y="1828800"/>
            <a:ext cx="7010400" cy="3352800"/>
          </a:xfrm>
        </p:spPr>
        <p:txBody>
          <a:bodyPr/>
          <a:lstStyle/>
          <a:p>
            <a:pPr defTabSz="317500">
              <a:lnSpc>
                <a:spcPct val="90000"/>
              </a:lnSpc>
              <a:spcAft>
                <a:spcPct val="25000"/>
              </a:spcAft>
              <a:buClr>
                <a:schemeClr val="tx1"/>
              </a:buClr>
              <a:buNone/>
            </a:pPr>
            <a:r>
              <a:rPr lang="en-US" sz="2400" dirty="0" smtClean="0">
                <a:solidFill>
                  <a:srgbClr val="000000"/>
                </a:solidFill>
                <a:latin typeface="+mn-lt"/>
                <a:ea typeface="Verdana" pitchFamily="34" charset="0"/>
                <a:cs typeface="Verdana" pitchFamily="34" charset="0"/>
              </a:rPr>
              <a:t>Please review each section for accuracy</a:t>
            </a:r>
            <a:r>
              <a:rPr lang="en-US" sz="2400" dirty="0" smtClean="0">
                <a:solidFill>
                  <a:srgbClr val="000000"/>
                </a:solidFill>
                <a:latin typeface="+mn-lt"/>
                <a:ea typeface="Verdana" pitchFamily="34" charset="0"/>
                <a:cs typeface="Verdana" pitchFamily="34" charset="0"/>
              </a:rPr>
              <a:t>:</a:t>
            </a:r>
          </a:p>
          <a:p>
            <a:pPr defTabSz="317500">
              <a:lnSpc>
                <a:spcPct val="90000"/>
              </a:lnSpc>
              <a:spcAft>
                <a:spcPct val="25000"/>
              </a:spcAft>
              <a:buClr>
                <a:schemeClr val="tx1"/>
              </a:buClr>
              <a:buNone/>
            </a:pPr>
            <a:endParaRPr lang="en-US" sz="2400" dirty="0" smtClean="0">
              <a:solidFill>
                <a:srgbClr val="000000"/>
              </a:solidFill>
              <a:latin typeface="+mn-lt"/>
              <a:ea typeface="Verdana" pitchFamily="34" charset="0"/>
              <a:cs typeface="Verdana" pitchFamily="34" charset="0"/>
            </a:endParaRPr>
          </a:p>
          <a:p>
            <a:pPr lvl="1" defTabSz="317500">
              <a:lnSpc>
                <a:spcPct val="90000"/>
              </a:lnSpc>
              <a:spcAft>
                <a:spcPct val="25000"/>
              </a:spcAft>
              <a:buFont typeface="Wingdings 2" panose="05020102010507070707" pitchFamily="18" charset="2"/>
              <a:buChar char=""/>
            </a:pPr>
            <a:r>
              <a:rPr lang="en-US" sz="2400" dirty="0" smtClean="0">
                <a:solidFill>
                  <a:srgbClr val="000000"/>
                </a:solidFill>
                <a:latin typeface="+mn-lt"/>
                <a:ea typeface="Verdana" pitchFamily="34" charset="0"/>
                <a:cs typeface="Verdana" pitchFamily="34" charset="0"/>
              </a:rPr>
              <a:t>Personal identifying information</a:t>
            </a:r>
          </a:p>
          <a:p>
            <a:pPr lvl="1" defTabSz="317500">
              <a:lnSpc>
                <a:spcPct val="90000"/>
              </a:lnSpc>
              <a:spcAft>
                <a:spcPct val="25000"/>
              </a:spcAft>
              <a:buFont typeface="Wingdings 2" panose="05020102010507070707" pitchFamily="18" charset="2"/>
              <a:buChar char=""/>
            </a:pPr>
            <a:r>
              <a:rPr lang="en-US" sz="2400" dirty="0" smtClean="0">
                <a:solidFill>
                  <a:srgbClr val="000000"/>
                </a:solidFill>
                <a:latin typeface="+mn-lt"/>
                <a:ea typeface="Verdana" pitchFamily="34" charset="0"/>
                <a:cs typeface="Verdana" pitchFamily="34" charset="0"/>
              </a:rPr>
              <a:t>Credit account information</a:t>
            </a:r>
          </a:p>
          <a:p>
            <a:pPr lvl="1" defTabSz="317500">
              <a:lnSpc>
                <a:spcPct val="90000"/>
              </a:lnSpc>
              <a:spcAft>
                <a:spcPct val="25000"/>
              </a:spcAft>
              <a:buFont typeface="Wingdings 2" panose="05020102010507070707" pitchFamily="18" charset="2"/>
              <a:buChar char=""/>
            </a:pPr>
            <a:r>
              <a:rPr lang="en-US" sz="2400" dirty="0" smtClean="0">
                <a:solidFill>
                  <a:srgbClr val="000000"/>
                </a:solidFill>
                <a:latin typeface="+mn-lt"/>
                <a:ea typeface="Verdana" pitchFamily="34" charset="0"/>
                <a:cs typeface="Verdana" pitchFamily="34" charset="0"/>
              </a:rPr>
              <a:t>Public record information</a:t>
            </a:r>
          </a:p>
          <a:p>
            <a:pPr lvl="1" defTabSz="317500">
              <a:lnSpc>
                <a:spcPct val="90000"/>
              </a:lnSpc>
              <a:spcAft>
                <a:spcPct val="25000"/>
              </a:spcAft>
              <a:buFont typeface="Wingdings 2" panose="05020102010507070707" pitchFamily="18" charset="2"/>
              <a:buChar char=""/>
            </a:pPr>
            <a:r>
              <a:rPr lang="en-US" sz="2400" dirty="0" smtClean="0">
                <a:solidFill>
                  <a:srgbClr val="000000"/>
                </a:solidFill>
                <a:latin typeface="+mn-lt"/>
                <a:ea typeface="Verdana" pitchFamily="34" charset="0"/>
                <a:cs typeface="Verdana" pitchFamily="34" charset="0"/>
              </a:rPr>
              <a:t>Negative information</a:t>
            </a:r>
          </a:p>
          <a:p>
            <a:pPr lvl="1" defTabSz="317500">
              <a:lnSpc>
                <a:spcPct val="90000"/>
              </a:lnSpc>
              <a:spcAft>
                <a:spcPct val="25000"/>
              </a:spcAft>
              <a:buClr>
                <a:schemeClr val="tx1"/>
              </a:buClr>
              <a:buNone/>
            </a:pPr>
            <a:endParaRPr lang="en-US" sz="2400" dirty="0" smtClean="0">
              <a:solidFill>
                <a:srgbClr val="000000"/>
              </a:solidFill>
              <a:latin typeface="+mn-lt"/>
            </a:endParaRPr>
          </a:p>
        </p:txBody>
      </p:sp>
      <p:sp>
        <p:nvSpPr>
          <p:cNvPr id="2" name="Date Placeholder 1"/>
          <p:cNvSpPr>
            <a:spLocks noGrp="1"/>
          </p:cNvSpPr>
          <p:nvPr>
            <p:ph type="dt" sz="half" idx="10"/>
          </p:nvPr>
        </p:nvSpPr>
        <p:spPr/>
        <p:txBody>
          <a:bodyPr/>
          <a:lstStyle/>
          <a:p>
            <a:r>
              <a:rPr lang="en-US" smtClean="0"/>
              <a:t>2014/2015</a:t>
            </a:r>
            <a:endParaRPr lang="en-US" dirty="0"/>
          </a:p>
        </p:txBody>
      </p:sp>
      <p:sp>
        <p:nvSpPr>
          <p:cNvPr id="3" name="Slide Number Placeholder 2"/>
          <p:cNvSpPr>
            <a:spLocks noGrp="1"/>
          </p:cNvSpPr>
          <p:nvPr>
            <p:ph type="sldNum" sz="quarter" idx="12"/>
          </p:nvPr>
        </p:nvSpPr>
        <p:spPr/>
        <p:txBody>
          <a:bodyPr/>
          <a:lstStyle/>
          <a:p>
            <a:fld id="{8B37D5FE-740C-46F5-801A-FA5477D9711F}" type="slidenum">
              <a:rPr lang="en-US" smtClean="0"/>
              <a:pPr/>
              <a:t>34</a:t>
            </a:fld>
            <a:endParaRPr lang="en-US" dirty="0"/>
          </a:p>
        </p:txBody>
      </p:sp>
      <p:grpSp>
        <p:nvGrpSpPr>
          <p:cNvPr id="8"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9"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2"/>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spTree>
    <p:extLst>
      <p:ext uri="{BB962C8B-B14F-4D97-AF65-F5344CB8AC3E}">
        <p14:creationId xmlns:p14="http://schemas.microsoft.com/office/powerpoint/2010/main" val="156553089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12291" name="Rectangle 3"/>
          <p:cNvSpPr>
            <a:spLocks noChangeArrowheads="1"/>
          </p:cNvSpPr>
          <p:nvPr/>
        </p:nvSpPr>
        <p:spPr bwMode="auto">
          <a:xfrm>
            <a:off x="0" y="6505575"/>
            <a:ext cx="9144000" cy="0"/>
          </a:xfrm>
          <a:prstGeom prst="rect">
            <a:avLst/>
          </a:prstGeom>
          <a:noFill/>
          <a:ln w="9525">
            <a:noFill/>
            <a:miter lim="800000"/>
            <a:headEnd/>
            <a:tailEnd/>
          </a:ln>
        </p:spPr>
        <p:txBody>
          <a:bodyPr wrap="none" anchor="ctr">
            <a:spAutoFit/>
          </a:bodyPr>
          <a:lstStyle/>
          <a:p>
            <a:endParaRPr lang="en-US" dirty="0"/>
          </a:p>
        </p:txBody>
      </p:sp>
      <p:sp>
        <p:nvSpPr>
          <p:cNvPr id="12296" name="Rectangle 11"/>
          <p:cNvSpPr>
            <a:spLocks noGrp="1" noChangeArrowheads="1"/>
          </p:cNvSpPr>
          <p:nvPr>
            <p:ph type="title"/>
          </p:nvPr>
        </p:nvSpPr>
        <p:spPr>
          <a:xfrm>
            <a:off x="1524000" y="876300"/>
            <a:ext cx="7086600" cy="1143000"/>
          </a:xfrm>
        </p:spPr>
        <p:txBody>
          <a:bodyPr>
            <a:normAutofit fontScale="90000"/>
          </a:bodyPr>
          <a:lstStyle/>
          <a:p>
            <a:pPr eaLnBrk="1" hangingPunct="1"/>
            <a:r>
              <a:rPr lang="en-US" dirty="0" smtClean="0">
                <a:latin typeface="+mn-lt"/>
              </a:rPr>
              <a:t>Correcting Errors on Your </a:t>
            </a:r>
            <a:br>
              <a:rPr lang="en-US" dirty="0" smtClean="0">
                <a:latin typeface="+mn-lt"/>
              </a:rPr>
            </a:br>
            <a:r>
              <a:rPr lang="en-US" dirty="0" smtClean="0">
                <a:latin typeface="+mn-lt"/>
              </a:rPr>
              <a:t>Credit Report  </a:t>
            </a:r>
          </a:p>
        </p:txBody>
      </p:sp>
      <p:sp>
        <p:nvSpPr>
          <p:cNvPr id="12298" name="Content Placeholder 13"/>
          <p:cNvSpPr>
            <a:spLocks noGrp="1"/>
          </p:cNvSpPr>
          <p:nvPr>
            <p:ph idx="1"/>
          </p:nvPr>
        </p:nvSpPr>
        <p:spPr>
          <a:xfrm>
            <a:off x="1143000" y="2149474"/>
            <a:ext cx="7543800" cy="4114800"/>
          </a:xfrm>
        </p:spPr>
        <p:txBody>
          <a:bodyPr>
            <a:normAutofit/>
          </a:bodyPr>
          <a:lstStyle/>
          <a:p>
            <a:pPr lvl="1" defTabSz="317500">
              <a:lnSpc>
                <a:spcPct val="90000"/>
              </a:lnSpc>
              <a:spcAft>
                <a:spcPct val="25000"/>
              </a:spcAft>
              <a:buFont typeface="Wingdings 2" panose="05020102010507070707" pitchFamily="18" charset="2"/>
              <a:buChar char=""/>
            </a:pPr>
            <a:r>
              <a:rPr lang="en-US" sz="2400" dirty="0" smtClean="0">
                <a:solidFill>
                  <a:srgbClr val="000000"/>
                </a:solidFill>
                <a:latin typeface="+mn-lt"/>
                <a:ea typeface="Verdana" pitchFamily="34" charset="0"/>
                <a:cs typeface="Verdana" pitchFamily="34" charset="0"/>
              </a:rPr>
              <a:t>File a “Consumer Dispute</a:t>
            </a:r>
            <a:r>
              <a:rPr lang="en-US" sz="2400" dirty="0" smtClean="0">
                <a:solidFill>
                  <a:srgbClr val="000000"/>
                </a:solidFill>
                <a:latin typeface="+mn-lt"/>
                <a:ea typeface="Verdana" pitchFamily="34" charset="0"/>
                <a:cs typeface="Verdana" pitchFamily="34" charset="0"/>
              </a:rPr>
              <a:t>.”</a:t>
            </a:r>
            <a:endParaRPr lang="en-US" sz="2400" dirty="0" smtClean="0">
              <a:solidFill>
                <a:srgbClr val="000000"/>
              </a:solidFill>
              <a:latin typeface="+mn-lt"/>
              <a:ea typeface="Verdana" pitchFamily="34" charset="0"/>
              <a:cs typeface="Verdana" pitchFamily="34" charset="0"/>
            </a:endParaRPr>
          </a:p>
          <a:p>
            <a:pPr lvl="1" defTabSz="317500">
              <a:lnSpc>
                <a:spcPct val="90000"/>
              </a:lnSpc>
              <a:spcAft>
                <a:spcPct val="25000"/>
              </a:spcAft>
              <a:buFont typeface="Wingdings 2" panose="05020102010507070707" pitchFamily="18" charset="2"/>
              <a:buChar char=""/>
            </a:pPr>
            <a:r>
              <a:rPr lang="en-US" sz="2400" dirty="0" smtClean="0">
                <a:solidFill>
                  <a:srgbClr val="000000"/>
                </a:solidFill>
                <a:latin typeface="+mn-lt"/>
                <a:ea typeface="Verdana" pitchFamily="34" charset="0"/>
                <a:cs typeface="Verdana" pitchFamily="34" charset="0"/>
              </a:rPr>
              <a:t>If you pulled your credit report online  (i.e.  </a:t>
            </a:r>
            <a:r>
              <a:rPr lang="en-US" sz="2400" dirty="0" smtClean="0">
                <a:solidFill>
                  <a:srgbClr val="000000"/>
                </a:solidFill>
                <a:latin typeface="+mn-lt"/>
                <a:ea typeface="Verdana" pitchFamily="34" charset="0"/>
                <a:cs typeface="Verdana" pitchFamily="34" charset="0"/>
                <a:hlinkClick r:id="rId3"/>
              </a:rPr>
              <a:t>www.AnnualCreditReport.com</a:t>
            </a:r>
            <a:r>
              <a:rPr lang="en-US" sz="2400" dirty="0" smtClean="0">
                <a:solidFill>
                  <a:srgbClr val="000000"/>
                </a:solidFill>
                <a:latin typeface="+mn-lt"/>
                <a:ea typeface="Verdana" pitchFamily="34" charset="0"/>
                <a:cs typeface="Verdana" pitchFamily="34" charset="0"/>
              </a:rPr>
              <a:t>), your “Consumer Disputes” can be filed electronically. </a:t>
            </a:r>
          </a:p>
          <a:p>
            <a:pPr marL="760730" lvl="1" indent="-342900" defTabSz="317500">
              <a:lnSpc>
                <a:spcPct val="90000"/>
              </a:lnSpc>
              <a:spcAft>
                <a:spcPct val="25000"/>
              </a:spcAft>
              <a:buFont typeface="Wingdings 2" panose="05020102010507070707" pitchFamily="18" charset="2"/>
              <a:buChar char=""/>
            </a:pPr>
            <a:r>
              <a:rPr lang="en-US" dirty="0" smtClean="0">
                <a:solidFill>
                  <a:srgbClr val="000000"/>
                </a:solidFill>
                <a:latin typeface="+mn-lt"/>
                <a:ea typeface="Verdana" pitchFamily="34" charset="0"/>
                <a:cs typeface="Verdana" pitchFamily="34" charset="0"/>
                <a:hlinkClick r:id="rId4"/>
              </a:rPr>
              <a:t>http://www.ftc.gov/bcp/edu/pubs/consumer/credit/cre21.shtm</a:t>
            </a:r>
            <a:r>
              <a:rPr lang="en-US" dirty="0" smtClean="0">
                <a:solidFill>
                  <a:srgbClr val="000000"/>
                </a:solidFill>
                <a:latin typeface="+mn-lt"/>
                <a:ea typeface="Verdana" pitchFamily="34" charset="0"/>
                <a:cs typeface="Verdana" pitchFamily="34" charset="0"/>
              </a:rPr>
              <a:t>.</a:t>
            </a:r>
          </a:p>
          <a:p>
            <a:pPr lvl="1" defTabSz="317500">
              <a:lnSpc>
                <a:spcPct val="90000"/>
              </a:lnSpc>
              <a:spcAft>
                <a:spcPct val="25000"/>
              </a:spcAft>
              <a:buClr>
                <a:schemeClr val="tx1"/>
              </a:buClr>
              <a:buNone/>
            </a:pPr>
            <a:endParaRPr lang="en-US" sz="2000" dirty="0" smtClean="0">
              <a:solidFill>
                <a:srgbClr val="000000"/>
              </a:solidFill>
              <a:latin typeface="+mn-lt"/>
            </a:endParaRPr>
          </a:p>
        </p:txBody>
      </p:sp>
      <p:sp>
        <p:nvSpPr>
          <p:cNvPr id="2" name="Date Placeholder 1"/>
          <p:cNvSpPr>
            <a:spLocks noGrp="1"/>
          </p:cNvSpPr>
          <p:nvPr>
            <p:ph type="dt" sz="half" idx="10"/>
          </p:nvPr>
        </p:nvSpPr>
        <p:spPr/>
        <p:txBody>
          <a:bodyPr/>
          <a:lstStyle/>
          <a:p>
            <a:r>
              <a:rPr lang="en-US" smtClean="0"/>
              <a:t>2014/2015</a:t>
            </a:r>
            <a:endParaRPr lang="en-US" dirty="0"/>
          </a:p>
        </p:txBody>
      </p:sp>
      <p:sp>
        <p:nvSpPr>
          <p:cNvPr id="3" name="Slide Number Placeholder 2"/>
          <p:cNvSpPr>
            <a:spLocks noGrp="1"/>
          </p:cNvSpPr>
          <p:nvPr>
            <p:ph type="sldNum" sz="quarter" idx="12"/>
          </p:nvPr>
        </p:nvSpPr>
        <p:spPr/>
        <p:txBody>
          <a:bodyPr/>
          <a:lstStyle/>
          <a:p>
            <a:fld id="{8B37D5FE-740C-46F5-801A-FA5477D9711F}" type="slidenum">
              <a:rPr lang="en-US" smtClean="0"/>
              <a:pPr/>
              <a:t>35</a:t>
            </a:fld>
            <a:endParaRPr lang="en-US" dirty="0"/>
          </a:p>
        </p:txBody>
      </p:sp>
      <p:grpSp>
        <p:nvGrpSpPr>
          <p:cNvPr id="8"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9" name="Picture 14" descr="Retouched_African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AsianFe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 descr="CaucasianFe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descr="Retouched_Group_HR_270"/>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2"/>
          <p:cNvPicPr>
            <a:picLocks noChangeAspect="1"/>
          </p:cNvPicPr>
          <p:nvPr/>
        </p:nvPicPr>
        <p:blipFill>
          <a:blip r:embed="rId9"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spTree>
    <p:extLst>
      <p:ext uri="{BB962C8B-B14F-4D97-AF65-F5344CB8AC3E}">
        <p14:creationId xmlns:p14="http://schemas.microsoft.com/office/powerpoint/2010/main" val="259809213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10243" name="Rectangle 3"/>
          <p:cNvSpPr>
            <a:spLocks noChangeArrowheads="1"/>
          </p:cNvSpPr>
          <p:nvPr/>
        </p:nvSpPr>
        <p:spPr bwMode="auto">
          <a:xfrm>
            <a:off x="0" y="6505575"/>
            <a:ext cx="9144000" cy="0"/>
          </a:xfrm>
          <a:prstGeom prst="rect">
            <a:avLst/>
          </a:prstGeom>
          <a:noFill/>
          <a:ln w="9525">
            <a:noFill/>
            <a:miter lim="800000"/>
            <a:headEnd/>
            <a:tailEnd/>
          </a:ln>
        </p:spPr>
        <p:txBody>
          <a:bodyPr wrap="none" anchor="ctr">
            <a:spAutoFit/>
          </a:bodyPr>
          <a:lstStyle/>
          <a:p>
            <a:endParaRPr lang="en-US" dirty="0"/>
          </a:p>
        </p:txBody>
      </p:sp>
      <p:sp>
        <p:nvSpPr>
          <p:cNvPr id="10248" name="Rectangle 11"/>
          <p:cNvSpPr>
            <a:spLocks noGrp="1" noChangeArrowheads="1"/>
          </p:cNvSpPr>
          <p:nvPr>
            <p:ph type="title"/>
          </p:nvPr>
        </p:nvSpPr>
        <p:spPr>
          <a:xfrm>
            <a:off x="1524000" y="762000"/>
            <a:ext cx="7086600" cy="1143000"/>
          </a:xfrm>
        </p:spPr>
        <p:txBody>
          <a:bodyPr/>
          <a:lstStyle/>
          <a:p>
            <a:pPr eaLnBrk="1" hangingPunct="1"/>
            <a:r>
              <a:rPr lang="en-US" dirty="0" smtClean="0">
                <a:latin typeface="+mn-lt"/>
              </a:rPr>
              <a:t>Protecting your Identity</a:t>
            </a:r>
          </a:p>
        </p:txBody>
      </p:sp>
      <p:sp>
        <p:nvSpPr>
          <p:cNvPr id="14" name="Content Placeholder 13"/>
          <p:cNvSpPr>
            <a:spLocks noGrp="1"/>
          </p:cNvSpPr>
          <p:nvPr>
            <p:ph idx="1"/>
          </p:nvPr>
        </p:nvSpPr>
        <p:spPr>
          <a:xfrm>
            <a:off x="1143000" y="2200275"/>
            <a:ext cx="7315200" cy="3886200"/>
          </a:xfrm>
        </p:spPr>
        <p:txBody>
          <a:bodyPr/>
          <a:lstStyle/>
          <a:p>
            <a:pPr lvl="1" defTabSz="317500">
              <a:lnSpc>
                <a:spcPct val="90000"/>
              </a:lnSpc>
              <a:spcAft>
                <a:spcPct val="25000"/>
              </a:spcAft>
              <a:buFont typeface="Wingdings 2" panose="05020102010507070707" pitchFamily="18" charset="2"/>
              <a:buChar char=""/>
            </a:pPr>
            <a:r>
              <a:rPr lang="en-US" sz="2400" dirty="0" smtClean="0">
                <a:solidFill>
                  <a:srgbClr val="000000"/>
                </a:solidFill>
                <a:latin typeface="+mn-lt"/>
                <a:ea typeface="Verdana" pitchFamily="34" charset="0"/>
                <a:cs typeface="Verdana" pitchFamily="34" charset="0"/>
              </a:rPr>
              <a:t>Leave important documents at home (Social Security Card, etc.)</a:t>
            </a:r>
          </a:p>
          <a:p>
            <a:pPr lvl="1" defTabSz="317500">
              <a:lnSpc>
                <a:spcPct val="90000"/>
              </a:lnSpc>
              <a:spcAft>
                <a:spcPct val="25000"/>
              </a:spcAft>
              <a:buFont typeface="Wingdings 2" panose="05020102010507070707" pitchFamily="18" charset="2"/>
              <a:buChar char=""/>
            </a:pPr>
            <a:r>
              <a:rPr lang="en-US" sz="2400" dirty="0" smtClean="0">
                <a:solidFill>
                  <a:srgbClr val="000000"/>
                </a:solidFill>
                <a:latin typeface="+mn-lt"/>
                <a:ea typeface="Verdana" pitchFamily="34" charset="0"/>
                <a:cs typeface="Verdana" pitchFamily="34" charset="0"/>
              </a:rPr>
              <a:t>Keep important documents in a safe place.</a:t>
            </a:r>
          </a:p>
          <a:p>
            <a:pPr lvl="1" defTabSz="317500">
              <a:lnSpc>
                <a:spcPct val="90000"/>
              </a:lnSpc>
              <a:spcAft>
                <a:spcPct val="25000"/>
              </a:spcAft>
              <a:buFont typeface="Wingdings 2" panose="05020102010507070707" pitchFamily="18" charset="2"/>
              <a:buChar char=""/>
            </a:pPr>
            <a:r>
              <a:rPr lang="en-US" sz="2400" dirty="0" smtClean="0">
                <a:solidFill>
                  <a:srgbClr val="000000"/>
                </a:solidFill>
                <a:latin typeface="+mn-lt"/>
                <a:ea typeface="Verdana" pitchFamily="34" charset="0"/>
                <a:cs typeface="Verdana" pitchFamily="34" charset="0"/>
              </a:rPr>
              <a:t>Use a post office box if necessary for delivery of important documentation.</a:t>
            </a:r>
          </a:p>
          <a:p>
            <a:pPr lvl="1" defTabSz="317500">
              <a:lnSpc>
                <a:spcPct val="90000"/>
              </a:lnSpc>
              <a:spcAft>
                <a:spcPct val="25000"/>
              </a:spcAft>
              <a:buFont typeface="Wingdings 2" panose="05020102010507070707" pitchFamily="18" charset="2"/>
              <a:buChar char=""/>
            </a:pPr>
            <a:r>
              <a:rPr lang="en-US" sz="2400" dirty="0" smtClean="0">
                <a:solidFill>
                  <a:srgbClr val="000000"/>
                </a:solidFill>
                <a:latin typeface="+mn-lt"/>
                <a:ea typeface="Verdana" pitchFamily="34" charset="0"/>
                <a:cs typeface="Verdana" pitchFamily="34" charset="0"/>
              </a:rPr>
              <a:t>Use caution when disclosing your Social Security Number.</a:t>
            </a:r>
          </a:p>
          <a:p>
            <a:pPr lvl="1" defTabSz="317500">
              <a:lnSpc>
                <a:spcPct val="90000"/>
              </a:lnSpc>
              <a:spcAft>
                <a:spcPct val="25000"/>
              </a:spcAft>
              <a:buFont typeface="Wingdings 2" panose="05020102010507070707" pitchFamily="18" charset="2"/>
              <a:buChar char=""/>
            </a:pPr>
            <a:r>
              <a:rPr lang="en-US" sz="2400" dirty="0" smtClean="0">
                <a:solidFill>
                  <a:srgbClr val="000000"/>
                </a:solidFill>
                <a:latin typeface="+mn-lt"/>
                <a:ea typeface="Verdana" pitchFamily="34" charset="0"/>
                <a:cs typeface="Verdana" pitchFamily="34" charset="0"/>
              </a:rPr>
              <a:t>Protect PINs and passwords.</a:t>
            </a:r>
          </a:p>
          <a:p>
            <a:pPr marL="365760" lvl="1" indent="0" defTabSz="317500">
              <a:lnSpc>
                <a:spcPct val="90000"/>
              </a:lnSpc>
              <a:spcAft>
                <a:spcPct val="25000"/>
              </a:spcAft>
              <a:buClr>
                <a:schemeClr val="tx1"/>
              </a:buClr>
              <a:buNone/>
            </a:pPr>
            <a:endParaRPr lang="en-US" sz="2400" dirty="0" smtClean="0">
              <a:solidFill>
                <a:srgbClr val="000000"/>
              </a:solidFill>
              <a:latin typeface="+mn-lt"/>
            </a:endParaRPr>
          </a:p>
          <a:p>
            <a:pPr lvl="1" defTabSz="317500">
              <a:lnSpc>
                <a:spcPct val="90000"/>
              </a:lnSpc>
              <a:spcAft>
                <a:spcPct val="25000"/>
              </a:spcAft>
              <a:buClr>
                <a:schemeClr val="tx1"/>
              </a:buClr>
              <a:buFont typeface="Arial" charset="0"/>
              <a:buChar char="•"/>
            </a:pPr>
            <a:endParaRPr lang="en-US" sz="2400" dirty="0">
              <a:solidFill>
                <a:srgbClr val="000000"/>
              </a:solidFill>
              <a:latin typeface="+mn-lt"/>
            </a:endParaRPr>
          </a:p>
        </p:txBody>
      </p:sp>
      <p:sp>
        <p:nvSpPr>
          <p:cNvPr id="2" name="Date Placeholder 1"/>
          <p:cNvSpPr>
            <a:spLocks noGrp="1"/>
          </p:cNvSpPr>
          <p:nvPr>
            <p:ph type="dt" sz="half" idx="10"/>
          </p:nvPr>
        </p:nvSpPr>
        <p:spPr/>
        <p:txBody>
          <a:bodyPr/>
          <a:lstStyle/>
          <a:p>
            <a:r>
              <a:rPr lang="en-US" smtClean="0"/>
              <a:t>2014/2015</a:t>
            </a:r>
            <a:endParaRPr lang="en-US" dirty="0"/>
          </a:p>
        </p:txBody>
      </p:sp>
      <p:sp>
        <p:nvSpPr>
          <p:cNvPr id="3" name="Slide Number Placeholder 2"/>
          <p:cNvSpPr>
            <a:spLocks noGrp="1"/>
          </p:cNvSpPr>
          <p:nvPr>
            <p:ph type="sldNum" sz="quarter" idx="12"/>
          </p:nvPr>
        </p:nvSpPr>
        <p:spPr/>
        <p:txBody>
          <a:bodyPr/>
          <a:lstStyle/>
          <a:p>
            <a:fld id="{8B37D5FE-740C-46F5-801A-FA5477D9711F}" type="slidenum">
              <a:rPr lang="en-US" smtClean="0"/>
              <a:pPr/>
              <a:t>36</a:t>
            </a:fld>
            <a:endParaRPr lang="en-US" dirty="0"/>
          </a:p>
        </p:txBody>
      </p:sp>
      <p:grpSp>
        <p:nvGrpSpPr>
          <p:cNvPr id="8"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9"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2"/>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spTree>
    <p:extLst>
      <p:ext uri="{BB962C8B-B14F-4D97-AF65-F5344CB8AC3E}">
        <p14:creationId xmlns:p14="http://schemas.microsoft.com/office/powerpoint/2010/main" val="19854787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10243" name="Rectangle 3"/>
          <p:cNvSpPr>
            <a:spLocks noChangeArrowheads="1"/>
          </p:cNvSpPr>
          <p:nvPr/>
        </p:nvSpPr>
        <p:spPr bwMode="auto">
          <a:xfrm>
            <a:off x="0" y="6505575"/>
            <a:ext cx="9144000" cy="0"/>
          </a:xfrm>
          <a:prstGeom prst="rect">
            <a:avLst/>
          </a:prstGeom>
          <a:noFill/>
          <a:ln w="9525">
            <a:noFill/>
            <a:miter lim="800000"/>
            <a:headEnd/>
            <a:tailEnd/>
          </a:ln>
        </p:spPr>
        <p:txBody>
          <a:bodyPr wrap="none" anchor="ctr">
            <a:spAutoFit/>
          </a:bodyPr>
          <a:lstStyle/>
          <a:p>
            <a:endParaRPr lang="en-US" dirty="0"/>
          </a:p>
        </p:txBody>
      </p:sp>
      <p:sp>
        <p:nvSpPr>
          <p:cNvPr id="10248" name="Rectangle 11"/>
          <p:cNvSpPr>
            <a:spLocks noGrp="1" noChangeArrowheads="1"/>
          </p:cNvSpPr>
          <p:nvPr>
            <p:ph type="title"/>
          </p:nvPr>
        </p:nvSpPr>
        <p:spPr>
          <a:xfrm>
            <a:off x="1309206" y="876300"/>
            <a:ext cx="6525588" cy="723900"/>
          </a:xfrm>
        </p:spPr>
        <p:txBody>
          <a:bodyPr>
            <a:noAutofit/>
          </a:bodyPr>
          <a:lstStyle/>
          <a:p>
            <a:pPr eaLnBrk="1" hangingPunct="1"/>
            <a:r>
              <a:rPr lang="en-US" sz="2400" dirty="0" smtClean="0">
                <a:latin typeface="+mn-lt"/>
              </a:rPr>
              <a:t>If your </a:t>
            </a:r>
            <a:r>
              <a:rPr lang="en-US" sz="2400" dirty="0" smtClean="0">
                <a:latin typeface="+mn-lt"/>
              </a:rPr>
              <a:t>identity </a:t>
            </a:r>
            <a:r>
              <a:rPr lang="en-US" sz="2400" dirty="0" smtClean="0">
                <a:latin typeface="+mn-lt"/>
              </a:rPr>
              <a:t>is </a:t>
            </a:r>
            <a:r>
              <a:rPr lang="en-US" sz="2400" dirty="0" smtClean="0">
                <a:latin typeface="+mn-lt"/>
              </a:rPr>
              <a:t>stolen</a:t>
            </a:r>
            <a:r>
              <a:rPr lang="en-US" sz="2400" dirty="0" smtClean="0">
                <a:latin typeface="+mn-lt"/>
              </a:rPr>
              <a:t>, </a:t>
            </a:r>
            <a:r>
              <a:rPr lang="en-US" sz="2400" dirty="0" smtClean="0">
                <a:latin typeface="+mn-lt"/>
              </a:rPr>
              <a:t>immediately </a:t>
            </a:r>
            <a:r>
              <a:rPr lang="en-US" sz="2400" dirty="0" smtClean="0">
                <a:latin typeface="+mn-lt"/>
              </a:rPr>
              <a:t>notify:</a:t>
            </a:r>
          </a:p>
        </p:txBody>
      </p:sp>
      <p:graphicFrame>
        <p:nvGraphicFramePr>
          <p:cNvPr id="12" name="Diagram 11"/>
          <p:cNvGraphicFramePr/>
          <p:nvPr>
            <p:extLst>
              <p:ext uri="{D42A27DB-BD31-4B8C-83A1-F6EECF244321}">
                <p14:modId xmlns:p14="http://schemas.microsoft.com/office/powerpoint/2010/main" val="3886377074"/>
              </p:ext>
            </p:extLst>
          </p:nvPr>
        </p:nvGraphicFramePr>
        <p:xfrm>
          <a:off x="1447800" y="1676400"/>
          <a:ext cx="67818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r>
              <a:rPr lang="en-US" smtClean="0"/>
              <a:t>2014/2015</a:t>
            </a:r>
            <a:endParaRPr lang="en-US" dirty="0"/>
          </a:p>
        </p:txBody>
      </p:sp>
      <p:sp>
        <p:nvSpPr>
          <p:cNvPr id="3" name="Slide Number Placeholder 2"/>
          <p:cNvSpPr>
            <a:spLocks noGrp="1"/>
          </p:cNvSpPr>
          <p:nvPr>
            <p:ph type="sldNum" sz="quarter" idx="12"/>
          </p:nvPr>
        </p:nvSpPr>
        <p:spPr/>
        <p:txBody>
          <a:bodyPr/>
          <a:lstStyle/>
          <a:p>
            <a:fld id="{8B37D5FE-740C-46F5-801A-FA5477D9711F}" type="slidenum">
              <a:rPr lang="en-US" smtClean="0"/>
              <a:pPr/>
              <a:t>37</a:t>
            </a:fld>
            <a:endParaRPr lang="en-US" dirty="0"/>
          </a:p>
        </p:txBody>
      </p:sp>
      <p:grpSp>
        <p:nvGrpSpPr>
          <p:cNvPr id="8"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9"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13"/>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spTree>
    <p:extLst>
      <p:ext uri="{BB962C8B-B14F-4D97-AF65-F5344CB8AC3E}">
        <p14:creationId xmlns:p14="http://schemas.microsoft.com/office/powerpoint/2010/main" val="168970604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10243" name="Rectangle 3"/>
          <p:cNvSpPr>
            <a:spLocks noChangeArrowheads="1"/>
          </p:cNvSpPr>
          <p:nvPr/>
        </p:nvSpPr>
        <p:spPr bwMode="auto">
          <a:xfrm>
            <a:off x="0" y="6505575"/>
            <a:ext cx="9144000" cy="0"/>
          </a:xfrm>
          <a:prstGeom prst="rect">
            <a:avLst/>
          </a:prstGeom>
          <a:noFill/>
          <a:ln w="9525">
            <a:noFill/>
            <a:miter lim="800000"/>
            <a:headEnd/>
            <a:tailEnd/>
          </a:ln>
        </p:spPr>
        <p:txBody>
          <a:bodyPr wrap="none" anchor="ctr">
            <a:spAutoFit/>
          </a:bodyPr>
          <a:lstStyle/>
          <a:p>
            <a:endParaRPr lang="en-US" dirty="0"/>
          </a:p>
        </p:txBody>
      </p:sp>
      <p:sp>
        <p:nvSpPr>
          <p:cNvPr id="10248" name="Rectangle 11"/>
          <p:cNvSpPr>
            <a:spLocks noGrp="1" noChangeArrowheads="1"/>
          </p:cNvSpPr>
          <p:nvPr>
            <p:ph type="title"/>
          </p:nvPr>
        </p:nvSpPr>
        <p:spPr>
          <a:xfrm>
            <a:off x="1524000" y="990600"/>
            <a:ext cx="6858000" cy="1143000"/>
          </a:xfrm>
        </p:spPr>
        <p:txBody>
          <a:bodyPr/>
          <a:lstStyle/>
          <a:p>
            <a:pPr eaLnBrk="1" hangingPunct="1"/>
            <a:r>
              <a:rPr lang="en-US" sz="4000" dirty="0" smtClean="0">
                <a:latin typeface="+mn-lt"/>
              </a:rPr>
              <a:t>FINAL REVIEW</a:t>
            </a:r>
          </a:p>
        </p:txBody>
      </p:sp>
      <p:sp>
        <p:nvSpPr>
          <p:cNvPr id="11" name="TextBox 10"/>
          <p:cNvSpPr txBox="1"/>
          <p:nvPr/>
        </p:nvSpPr>
        <p:spPr>
          <a:xfrm>
            <a:off x="1524000" y="2209800"/>
            <a:ext cx="6629400" cy="3693319"/>
          </a:xfrm>
          <a:prstGeom prst="rect">
            <a:avLst/>
          </a:prstGeom>
          <a:noFill/>
        </p:spPr>
        <p:txBody>
          <a:bodyPr wrap="square" rtlCol="0">
            <a:spAutoFit/>
          </a:bodyPr>
          <a:lstStyle/>
          <a:p>
            <a:r>
              <a:rPr lang="en-US" sz="2400" dirty="0" smtClean="0">
                <a:ea typeface="Verdana" pitchFamily="34" charset="0"/>
                <a:cs typeface="Verdana" pitchFamily="34" charset="0"/>
              </a:rPr>
              <a:t>Are you better prepared to manage:</a:t>
            </a:r>
          </a:p>
          <a:p>
            <a:endParaRPr lang="en-US" sz="2400" dirty="0" smtClean="0">
              <a:latin typeface="Verdana" pitchFamily="34" charset="0"/>
              <a:ea typeface="Verdana" pitchFamily="34" charset="0"/>
              <a:cs typeface="Verdana" pitchFamily="34" charset="0"/>
            </a:endParaRPr>
          </a:p>
          <a:p>
            <a:pPr marL="640080" lvl="1" indent="-274320" defTabSz="317500">
              <a:lnSpc>
                <a:spcPct val="90000"/>
              </a:lnSpc>
              <a:spcBef>
                <a:spcPct val="20000"/>
              </a:spcBef>
              <a:spcAft>
                <a:spcPct val="25000"/>
              </a:spcAft>
              <a:buClr>
                <a:schemeClr val="accent1"/>
              </a:buClr>
              <a:buSzPct val="76000"/>
              <a:buFont typeface="Wingdings 2" panose="05020102010507070707" pitchFamily="18" charset="2"/>
              <a:buChar char=""/>
              <a:defRPr/>
            </a:pPr>
            <a:r>
              <a:rPr lang="en-US" sz="2400" dirty="0">
                <a:solidFill>
                  <a:srgbClr val="000000"/>
                </a:solidFill>
                <a:ea typeface="Verdana" pitchFamily="34" charset="0"/>
                <a:cs typeface="Verdana" pitchFamily="34" charset="0"/>
              </a:rPr>
              <a:t>Student Loan Debt?</a:t>
            </a:r>
          </a:p>
          <a:p>
            <a:pPr marL="640080" lvl="1" indent="-274320" defTabSz="317500">
              <a:lnSpc>
                <a:spcPct val="90000"/>
              </a:lnSpc>
              <a:spcBef>
                <a:spcPct val="20000"/>
              </a:spcBef>
              <a:spcAft>
                <a:spcPct val="25000"/>
              </a:spcAft>
              <a:buClr>
                <a:schemeClr val="accent1"/>
              </a:buClr>
              <a:buSzPct val="76000"/>
              <a:buFont typeface="Wingdings 2" panose="05020102010507070707" pitchFamily="18" charset="2"/>
              <a:buChar char=""/>
              <a:defRPr/>
            </a:pPr>
            <a:endParaRPr lang="en-US" sz="2400" dirty="0">
              <a:solidFill>
                <a:srgbClr val="000000"/>
              </a:solidFill>
              <a:ea typeface="Verdana" pitchFamily="34" charset="0"/>
              <a:cs typeface="Verdana" pitchFamily="34" charset="0"/>
            </a:endParaRPr>
          </a:p>
          <a:p>
            <a:pPr marL="640080" lvl="1" indent="-274320" defTabSz="317500">
              <a:lnSpc>
                <a:spcPct val="90000"/>
              </a:lnSpc>
              <a:spcBef>
                <a:spcPct val="20000"/>
              </a:spcBef>
              <a:spcAft>
                <a:spcPct val="25000"/>
              </a:spcAft>
              <a:buClr>
                <a:schemeClr val="accent1"/>
              </a:buClr>
              <a:buSzPct val="76000"/>
              <a:buFont typeface="Wingdings 2" panose="05020102010507070707" pitchFamily="18" charset="2"/>
              <a:buChar char=""/>
              <a:defRPr/>
            </a:pPr>
            <a:r>
              <a:rPr lang="en-US" sz="2400" dirty="0">
                <a:solidFill>
                  <a:srgbClr val="000000"/>
                </a:solidFill>
                <a:ea typeface="Verdana" pitchFamily="34" charset="0"/>
                <a:cs typeface="Verdana" pitchFamily="34" charset="0"/>
              </a:rPr>
              <a:t>A Budget?</a:t>
            </a:r>
          </a:p>
          <a:p>
            <a:pPr marL="365760" lvl="1" defTabSz="317500">
              <a:lnSpc>
                <a:spcPct val="90000"/>
              </a:lnSpc>
              <a:spcBef>
                <a:spcPct val="20000"/>
              </a:spcBef>
              <a:spcAft>
                <a:spcPct val="25000"/>
              </a:spcAft>
              <a:buClr>
                <a:schemeClr val="accent1"/>
              </a:buClr>
              <a:buSzPct val="76000"/>
              <a:defRPr/>
            </a:pPr>
            <a:endParaRPr lang="en-US" sz="2400" dirty="0">
              <a:solidFill>
                <a:srgbClr val="000000"/>
              </a:solidFill>
              <a:ea typeface="Verdana" pitchFamily="34" charset="0"/>
              <a:cs typeface="Verdana" pitchFamily="34" charset="0"/>
            </a:endParaRPr>
          </a:p>
          <a:p>
            <a:pPr marL="640080" lvl="1" indent="-274320" defTabSz="317500">
              <a:lnSpc>
                <a:spcPct val="90000"/>
              </a:lnSpc>
              <a:spcBef>
                <a:spcPct val="20000"/>
              </a:spcBef>
              <a:spcAft>
                <a:spcPct val="25000"/>
              </a:spcAft>
              <a:buClr>
                <a:schemeClr val="accent1"/>
              </a:buClr>
              <a:buSzPct val="76000"/>
              <a:buFont typeface="Wingdings 2" panose="05020102010507070707" pitchFamily="18" charset="2"/>
              <a:buChar char=""/>
              <a:defRPr/>
            </a:pPr>
            <a:r>
              <a:rPr lang="en-US" sz="2400" dirty="0">
                <a:solidFill>
                  <a:srgbClr val="000000"/>
                </a:solidFill>
                <a:ea typeface="Verdana" pitchFamily="34" charset="0"/>
                <a:cs typeface="Verdana" pitchFamily="34" charset="0"/>
              </a:rPr>
              <a:t>Your Credit?</a:t>
            </a:r>
          </a:p>
          <a:p>
            <a:endParaRPr lang="en-US" sz="2400" dirty="0"/>
          </a:p>
        </p:txBody>
      </p:sp>
      <p:sp>
        <p:nvSpPr>
          <p:cNvPr id="2" name="Date Placeholder 1"/>
          <p:cNvSpPr>
            <a:spLocks noGrp="1"/>
          </p:cNvSpPr>
          <p:nvPr>
            <p:ph type="dt" sz="half" idx="10"/>
          </p:nvPr>
        </p:nvSpPr>
        <p:spPr/>
        <p:txBody>
          <a:bodyPr/>
          <a:lstStyle/>
          <a:p>
            <a:r>
              <a:rPr lang="en-US" smtClean="0"/>
              <a:t>2014/2015</a:t>
            </a:r>
            <a:endParaRPr lang="en-US" dirty="0"/>
          </a:p>
        </p:txBody>
      </p:sp>
      <p:sp>
        <p:nvSpPr>
          <p:cNvPr id="3" name="Slide Number Placeholder 2"/>
          <p:cNvSpPr>
            <a:spLocks noGrp="1"/>
          </p:cNvSpPr>
          <p:nvPr>
            <p:ph type="sldNum" sz="quarter" idx="12"/>
          </p:nvPr>
        </p:nvSpPr>
        <p:spPr/>
        <p:txBody>
          <a:bodyPr/>
          <a:lstStyle/>
          <a:p>
            <a:fld id="{8B37D5FE-740C-46F5-801A-FA5477D9711F}" type="slidenum">
              <a:rPr lang="en-US" smtClean="0"/>
              <a:pPr/>
              <a:t>38</a:t>
            </a:fld>
            <a:endParaRPr lang="en-US" dirty="0"/>
          </a:p>
        </p:txBody>
      </p:sp>
      <p:grpSp>
        <p:nvGrpSpPr>
          <p:cNvPr id="8"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9"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13"/>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spTree>
    <p:extLst>
      <p:ext uri="{BB962C8B-B14F-4D97-AF65-F5344CB8AC3E}">
        <p14:creationId xmlns:p14="http://schemas.microsoft.com/office/powerpoint/2010/main" val="183538936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pPr algn="ctr"/>
            <a:r>
              <a:rPr lang="en-US" sz="6600" dirty="0" smtClean="0"/>
              <a:t>Questions?</a:t>
            </a:r>
            <a:endParaRPr lang="en-US" sz="6600" dirty="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39</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pic>
        <p:nvPicPr>
          <p:cNvPr id="17" name="Picture 2" descr="C:\Documents and Settings\smithj\Local Settings\Temporary Internet Files\Content.IE5\J0B0PK1C\MC900441498[1].png"/>
          <p:cNvPicPr>
            <a:picLocks noChangeAspect="1" noChangeArrowheads="1"/>
          </p:cNvPicPr>
          <p:nvPr/>
        </p:nvPicPr>
        <p:blipFill>
          <a:blip r:embed="rId9"/>
          <a:srcRect/>
          <a:stretch>
            <a:fillRect/>
          </a:stretch>
        </p:blipFill>
        <p:spPr bwMode="auto">
          <a:xfrm>
            <a:off x="3162528" y="2819400"/>
            <a:ext cx="2438172" cy="2438172"/>
          </a:xfrm>
          <a:prstGeom prst="rect">
            <a:avLst/>
          </a:prstGeom>
          <a:noFill/>
        </p:spPr>
      </p:pic>
    </p:spTree>
    <p:extLst>
      <p:ext uri="{BB962C8B-B14F-4D97-AF65-F5344CB8AC3E}">
        <p14:creationId xmlns:p14="http://schemas.microsoft.com/office/powerpoint/2010/main" val="1492520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fontScale="90000"/>
          </a:bodyPr>
          <a:lstStyle/>
          <a:p>
            <a:r>
              <a:rPr lang="en-US" dirty="0" smtClean="0"/>
              <a:t>Repayment of Your Student Loan Debt</a:t>
            </a:r>
            <a:endParaRPr lang="en-US" dirty="0"/>
          </a:p>
        </p:txBody>
      </p:sp>
      <p:sp>
        <p:nvSpPr>
          <p:cNvPr id="3" name="Content Placeholder 2"/>
          <p:cNvSpPr>
            <a:spLocks noGrp="1"/>
          </p:cNvSpPr>
          <p:nvPr>
            <p:ph idx="1"/>
          </p:nvPr>
        </p:nvSpPr>
        <p:spPr>
          <a:xfrm>
            <a:off x="1371601" y="2323652"/>
            <a:ext cx="4190999" cy="3508977"/>
          </a:xfrm>
        </p:spPr>
        <p:txBody>
          <a:bodyPr>
            <a:normAutofit/>
          </a:bodyPr>
          <a:lstStyle/>
          <a:p>
            <a:r>
              <a:rPr lang="en-US" dirty="0"/>
              <a:t>Provides types of student loans available, rights and responsibilities associated with student loans, repayment options and where to seek guidance.</a:t>
            </a:r>
            <a:br>
              <a:rPr lang="en-US" dirty="0"/>
            </a:br>
            <a:endParaRPr lang="en-US" dirty="0"/>
          </a:p>
        </p:txBody>
      </p:sp>
      <p:sp>
        <p:nvSpPr>
          <p:cNvPr id="4" name="Date Placeholder 3"/>
          <p:cNvSpPr>
            <a:spLocks noGrp="1"/>
          </p:cNvSpPr>
          <p:nvPr>
            <p:ph type="dt" sz="half" idx="10"/>
          </p:nvPr>
        </p:nvSpPr>
        <p:spPr/>
        <p:txBody>
          <a:bodyPr/>
          <a:lstStyle/>
          <a:p>
            <a:r>
              <a:rPr lang="en-US"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4</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pic>
        <p:nvPicPr>
          <p:cNvPr id="15" name="Picture 14" descr="Repayment.wmf"/>
          <p:cNvPicPr>
            <a:picLocks noChangeAspect="1"/>
          </p:cNvPicPr>
          <p:nvPr/>
        </p:nvPicPr>
        <p:blipFill>
          <a:blip r:embed="rId9"/>
          <a:stretch>
            <a:fillRect/>
          </a:stretch>
        </p:blipFill>
        <p:spPr>
          <a:xfrm>
            <a:off x="5558118" y="1813422"/>
            <a:ext cx="2268765"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289094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600200" y="2363788"/>
            <a:ext cx="4419600" cy="1020762"/>
          </a:xfrm>
        </p:spPr>
        <p:txBody>
          <a:bodyPr>
            <a:normAutofit fontScale="90000"/>
          </a:bodyPr>
          <a:lstStyle/>
          <a:p>
            <a:pPr eaLnBrk="1" hangingPunct="1"/>
            <a:r>
              <a:rPr lang="en-US" sz="4000" dirty="0" smtClean="0">
                <a:latin typeface="+mn-lt"/>
              </a:rPr>
              <a:t>Navigating Your Financial Future</a:t>
            </a:r>
          </a:p>
        </p:txBody>
      </p:sp>
      <p:sp>
        <p:nvSpPr>
          <p:cNvPr id="36873" name="Text Box 10"/>
          <p:cNvSpPr txBox="1">
            <a:spLocks noChangeArrowheads="1"/>
          </p:cNvSpPr>
          <p:nvPr/>
        </p:nvSpPr>
        <p:spPr bwMode="auto">
          <a:xfrm>
            <a:off x="1600200" y="4114800"/>
            <a:ext cx="7010400" cy="1569660"/>
          </a:xfrm>
          <a:prstGeom prst="rect">
            <a:avLst/>
          </a:prstGeom>
          <a:noFill/>
          <a:ln w="9525">
            <a:noFill/>
            <a:miter lim="800000"/>
            <a:headEnd/>
            <a:tailEnd/>
          </a:ln>
        </p:spPr>
        <p:txBody>
          <a:bodyPr wrap="square">
            <a:spAutoFit/>
          </a:bodyPr>
          <a:lstStyle/>
          <a:p>
            <a:pPr>
              <a:spcBef>
                <a:spcPct val="50000"/>
              </a:spcBef>
            </a:pPr>
            <a:r>
              <a:rPr lang="en-US" sz="2400" dirty="0"/>
              <a:t>OSFA offers a series of educational materials regarding debt management for students and borrowers.  For more information, please visit: </a:t>
            </a:r>
            <a:r>
              <a:rPr lang="en-US" sz="2400" dirty="0" smtClean="0">
                <a:hlinkClick r:id="rId3"/>
              </a:rPr>
              <a:t>www.NavigatingYourFuture.org</a:t>
            </a:r>
            <a:r>
              <a:rPr lang="en-US" sz="2400" dirty="0" smtClean="0"/>
              <a:t>.</a:t>
            </a:r>
          </a:p>
        </p:txBody>
      </p:sp>
      <p:pic>
        <p:nvPicPr>
          <p:cNvPr id="16" name="Picture 9"/>
          <p:cNvPicPr>
            <a:picLocks noChangeAspect="1" noChangeArrowheads="1"/>
          </p:cNvPicPr>
          <p:nvPr/>
        </p:nvPicPr>
        <p:blipFill>
          <a:blip r:embed="rId4" cstate="print"/>
          <a:srcRect/>
          <a:stretch>
            <a:fillRect/>
          </a:stretch>
        </p:blipFill>
        <p:spPr bwMode="ltGray">
          <a:xfrm>
            <a:off x="6324600" y="1544637"/>
            <a:ext cx="1808163" cy="2446338"/>
          </a:xfrm>
          <a:prstGeom prst="rect">
            <a:avLst/>
          </a:prstGeom>
          <a:noFill/>
          <a:ln w="9525">
            <a:noFill/>
            <a:miter lim="800000"/>
            <a:headEnd/>
            <a:tailEnd/>
          </a:ln>
        </p:spPr>
      </p:pic>
      <p:sp>
        <p:nvSpPr>
          <p:cNvPr id="2" name="Date Placeholder 1"/>
          <p:cNvSpPr>
            <a:spLocks noGrp="1"/>
          </p:cNvSpPr>
          <p:nvPr>
            <p:ph type="dt" sz="half" idx="10"/>
          </p:nvPr>
        </p:nvSpPr>
        <p:spPr/>
        <p:txBody>
          <a:bodyPr/>
          <a:lstStyle/>
          <a:p>
            <a:r>
              <a:rPr lang="en-US" smtClean="0"/>
              <a:t>2014/2015</a:t>
            </a:r>
            <a:endParaRPr lang="en-US" dirty="0"/>
          </a:p>
        </p:txBody>
      </p:sp>
      <p:sp>
        <p:nvSpPr>
          <p:cNvPr id="3" name="Slide Number Placeholder 2"/>
          <p:cNvSpPr>
            <a:spLocks noGrp="1"/>
          </p:cNvSpPr>
          <p:nvPr>
            <p:ph type="sldNum" sz="quarter" idx="12"/>
          </p:nvPr>
        </p:nvSpPr>
        <p:spPr/>
        <p:txBody>
          <a:bodyPr/>
          <a:lstStyle/>
          <a:p>
            <a:fld id="{8B37D5FE-740C-46F5-801A-FA5477D9711F}" type="slidenum">
              <a:rPr lang="en-US" smtClean="0"/>
              <a:pPr/>
              <a:t>40</a:t>
            </a:fld>
            <a:endParaRPr lang="en-US" dirty="0"/>
          </a:p>
        </p:txBody>
      </p:sp>
      <p:grpSp>
        <p:nvGrpSpPr>
          <p:cNvPr id="7"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8" name="Picture 14" descr="Retouched_African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AsianFe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CaucasianFe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descr="Retouched_Group_HR_270"/>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p:cNvPicPr>
            <a:picLocks noChangeAspect="1"/>
          </p:cNvPicPr>
          <p:nvPr/>
        </p:nvPicPr>
        <p:blipFill>
          <a:blip r:embed="rId9"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spTree>
    <p:extLst>
      <p:ext uri="{BB962C8B-B14F-4D97-AF65-F5344CB8AC3E}">
        <p14:creationId xmlns:p14="http://schemas.microsoft.com/office/powerpoint/2010/main" val="17882056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1295400" y="1644137"/>
            <a:ext cx="7086600" cy="3048000"/>
          </a:xfrm>
        </p:spPr>
        <p:txBody>
          <a:bodyPr/>
          <a:lstStyle/>
          <a:p>
            <a:pPr algn="ctr" eaLnBrk="1" hangingPunct="1">
              <a:buFontTx/>
              <a:buNone/>
            </a:pPr>
            <a:endParaRPr lang="en-US" sz="5400" dirty="0" smtClean="0">
              <a:latin typeface="+mn-lt"/>
            </a:endParaRPr>
          </a:p>
          <a:p>
            <a:pPr algn="ctr" eaLnBrk="1" hangingPunct="1">
              <a:buFontTx/>
              <a:buNone/>
            </a:pPr>
            <a:r>
              <a:rPr lang="en-US" sz="4000" i="1" dirty="0" smtClean="0">
                <a:solidFill>
                  <a:srgbClr val="92D050"/>
                </a:solidFill>
              </a:rPr>
              <a:t>Thanks for attending </a:t>
            </a:r>
          </a:p>
          <a:p>
            <a:pPr algn="ctr" eaLnBrk="1" hangingPunct="1">
              <a:buFontTx/>
              <a:buNone/>
            </a:pPr>
            <a:r>
              <a:rPr lang="en-US" sz="4000" i="1" dirty="0" smtClean="0">
                <a:solidFill>
                  <a:srgbClr val="92D050"/>
                </a:solidFill>
              </a:rPr>
              <a:t>this workshop</a:t>
            </a:r>
            <a:r>
              <a:rPr lang="en-US" sz="4000" dirty="0" smtClean="0">
                <a:solidFill>
                  <a:srgbClr val="92D050"/>
                </a:solidFill>
              </a:rPr>
              <a:t>.</a:t>
            </a:r>
          </a:p>
        </p:txBody>
      </p:sp>
      <p:sp>
        <p:nvSpPr>
          <p:cNvPr id="2" name="Date Placeholder 1"/>
          <p:cNvSpPr>
            <a:spLocks noGrp="1"/>
          </p:cNvSpPr>
          <p:nvPr>
            <p:ph type="dt" sz="half" idx="10"/>
          </p:nvPr>
        </p:nvSpPr>
        <p:spPr/>
        <p:txBody>
          <a:bodyPr/>
          <a:lstStyle/>
          <a:p>
            <a:r>
              <a:rPr lang="en-US" smtClean="0"/>
              <a:t>2014/2015</a:t>
            </a:r>
            <a:endParaRPr lang="en-US" dirty="0"/>
          </a:p>
        </p:txBody>
      </p:sp>
      <p:sp>
        <p:nvSpPr>
          <p:cNvPr id="3" name="Slide Number Placeholder 2"/>
          <p:cNvSpPr>
            <a:spLocks noGrp="1"/>
          </p:cNvSpPr>
          <p:nvPr>
            <p:ph type="sldNum" sz="quarter" idx="12"/>
          </p:nvPr>
        </p:nvSpPr>
        <p:spPr/>
        <p:txBody>
          <a:bodyPr/>
          <a:lstStyle/>
          <a:p>
            <a:fld id="{8B37D5FE-740C-46F5-801A-FA5477D9711F}" type="slidenum">
              <a:rPr lang="en-US" smtClean="0"/>
              <a:pPr/>
              <a:t>41</a:t>
            </a:fld>
            <a:endParaRPr lang="en-US" dirty="0"/>
          </a:p>
        </p:txBody>
      </p:sp>
      <p:grpSp>
        <p:nvGrpSpPr>
          <p:cNvPr id="5"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6"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spTree>
    <p:extLst>
      <p:ext uri="{BB962C8B-B14F-4D97-AF65-F5344CB8AC3E}">
        <p14:creationId xmlns:p14="http://schemas.microsoft.com/office/powerpoint/2010/main" val="33810994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Contact us	</a:t>
            </a:r>
            <a:endParaRPr lang="en-US" dirty="0"/>
          </a:p>
        </p:txBody>
      </p:sp>
      <p:sp>
        <p:nvSpPr>
          <p:cNvPr id="3" name="Content Placeholder 2"/>
          <p:cNvSpPr>
            <a:spLocks noGrp="1"/>
          </p:cNvSpPr>
          <p:nvPr>
            <p:ph idx="1"/>
          </p:nvPr>
        </p:nvSpPr>
        <p:spPr>
          <a:xfrm>
            <a:off x="1371601" y="2323652"/>
            <a:ext cx="6400800" cy="3508977"/>
          </a:xfrm>
        </p:spPr>
        <p:txBody>
          <a:bodyPr>
            <a:normAutofit/>
          </a:bodyPr>
          <a:lstStyle/>
          <a:p>
            <a:r>
              <a:rPr lang="en-US" dirty="0" smtClean="0"/>
              <a:t>E-mail: </a:t>
            </a:r>
            <a:r>
              <a:rPr lang="en-US" dirty="0" smtClean="0">
                <a:hlinkClick r:id="rId3"/>
              </a:rPr>
              <a:t>osfa@fldoe.org</a:t>
            </a:r>
            <a:r>
              <a:rPr lang="en-US" dirty="0" smtClean="0"/>
              <a:t> </a:t>
            </a:r>
          </a:p>
          <a:p>
            <a:r>
              <a:rPr lang="en-US" dirty="0" smtClean="0"/>
              <a:t>Telephone: 1-888-827-2004 </a:t>
            </a:r>
          </a:p>
          <a:p>
            <a:r>
              <a:rPr lang="en-US" dirty="0" smtClean="0"/>
              <a:t>OSFA Outreach:</a:t>
            </a:r>
          </a:p>
          <a:p>
            <a:pPr lvl="1"/>
            <a:r>
              <a:rPr lang="en-US" dirty="0" smtClean="0"/>
              <a:t>OR name</a:t>
            </a:r>
          </a:p>
          <a:p>
            <a:pPr lvl="1"/>
            <a:r>
              <a:rPr lang="en-US" dirty="0" smtClean="0"/>
              <a:t>OR phone</a:t>
            </a:r>
          </a:p>
          <a:p>
            <a:pPr lvl="1"/>
            <a:r>
              <a:rPr lang="en-US" dirty="0" smtClean="0"/>
              <a:t>OR email</a:t>
            </a:r>
          </a:p>
          <a:p>
            <a:pPr marL="68580" indent="0">
              <a:buNone/>
            </a:pPr>
            <a:endParaRPr lang="en-US" dirty="0"/>
          </a:p>
        </p:txBody>
      </p:sp>
      <p:sp>
        <p:nvSpPr>
          <p:cNvPr id="4" name="Date Placeholder 3"/>
          <p:cNvSpPr>
            <a:spLocks noGrp="1"/>
          </p:cNvSpPr>
          <p:nvPr>
            <p:ph type="dt" sz="half" idx="10"/>
          </p:nvPr>
        </p:nvSpPr>
        <p:spPr/>
        <p:txBody>
          <a:bodyPr/>
          <a:lstStyle/>
          <a:p>
            <a:r>
              <a:rPr lang="en-US"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42</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8"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1451069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What are my rights?</a:t>
            </a:r>
            <a:endParaRPr lang="en-US" dirty="0"/>
          </a:p>
        </p:txBody>
      </p:sp>
      <p:sp>
        <p:nvSpPr>
          <p:cNvPr id="3" name="Content Placeholder 2"/>
          <p:cNvSpPr>
            <a:spLocks noGrp="1"/>
          </p:cNvSpPr>
          <p:nvPr>
            <p:ph idx="1"/>
          </p:nvPr>
        </p:nvSpPr>
        <p:spPr>
          <a:xfrm>
            <a:off x="1371601" y="2323652"/>
            <a:ext cx="6400800" cy="3508977"/>
          </a:xfrm>
        </p:spPr>
        <p:txBody>
          <a:bodyPr/>
          <a:lstStyle/>
          <a:p>
            <a:r>
              <a:rPr lang="en-US" dirty="0" smtClean="0"/>
              <a:t>Borrowers have the right to know the:</a:t>
            </a:r>
          </a:p>
          <a:p>
            <a:pPr lvl="1"/>
            <a:r>
              <a:rPr lang="en-US" dirty="0" smtClean="0"/>
              <a:t>Amount borrowed</a:t>
            </a:r>
          </a:p>
          <a:p>
            <a:pPr lvl="1"/>
            <a:r>
              <a:rPr lang="en-US" dirty="0" smtClean="0"/>
              <a:t>Interest rate</a:t>
            </a:r>
          </a:p>
          <a:p>
            <a:pPr lvl="1"/>
            <a:r>
              <a:rPr lang="en-US" dirty="0" smtClean="0"/>
              <a:t>Date repayment begins</a:t>
            </a:r>
          </a:p>
          <a:p>
            <a:pPr lvl="1"/>
            <a:r>
              <a:rPr lang="en-US" dirty="0" smtClean="0"/>
              <a:t>Servicer</a:t>
            </a:r>
          </a:p>
          <a:p>
            <a:pPr lvl="1"/>
            <a:r>
              <a:rPr lang="en-US" dirty="0" smtClean="0"/>
              <a:t>Fees (if any) associated with loan</a:t>
            </a:r>
            <a:endParaRPr lang="en-US" dirty="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5</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2232639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fontScale="90000"/>
          </a:bodyPr>
          <a:lstStyle/>
          <a:p>
            <a:r>
              <a:rPr lang="en-US" dirty="0" smtClean="0"/>
              <a:t>Know how much you owe</a:t>
            </a:r>
            <a:endParaRPr lang="en-US" dirty="0"/>
          </a:p>
        </p:txBody>
      </p:sp>
      <p:sp>
        <p:nvSpPr>
          <p:cNvPr id="3" name="Content Placeholder 2"/>
          <p:cNvSpPr>
            <a:spLocks noGrp="1"/>
          </p:cNvSpPr>
          <p:nvPr>
            <p:ph idx="1"/>
          </p:nvPr>
        </p:nvSpPr>
        <p:spPr>
          <a:xfrm>
            <a:off x="1371601" y="2323652"/>
            <a:ext cx="6400800" cy="3508977"/>
          </a:xfrm>
        </p:spPr>
        <p:txBody>
          <a:bodyPr>
            <a:normAutofit/>
          </a:bodyPr>
          <a:lstStyle/>
          <a:p>
            <a:r>
              <a:rPr lang="en-US" dirty="0" smtClean="0"/>
              <a:t>National Student Loan Data System (NSLDS)</a:t>
            </a:r>
          </a:p>
          <a:p>
            <a:pPr lvl="1"/>
            <a:r>
              <a:rPr lang="en-US" dirty="0" smtClean="0">
                <a:hlinkClick r:id="rId3"/>
              </a:rPr>
              <a:t>www.NSLDS.ed.gov</a:t>
            </a:r>
            <a:endParaRPr lang="en-US" dirty="0" smtClean="0"/>
          </a:p>
          <a:p>
            <a:pPr lvl="1"/>
            <a:r>
              <a:rPr lang="en-US" dirty="0" smtClean="0"/>
              <a:t>1-800-4-FED-AID</a:t>
            </a:r>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6</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8"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562345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7</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924756889"/>
              </p:ext>
            </p:extLst>
          </p:nvPr>
        </p:nvGraphicFramePr>
        <p:xfrm>
          <a:off x="1371600" y="911765"/>
          <a:ext cx="7010400" cy="5455019"/>
        </p:xfrm>
        <a:graphic>
          <a:graphicData uri="http://schemas.openxmlformats.org/drawingml/2006/table">
            <a:tbl>
              <a:tblPr/>
              <a:tblGrid>
                <a:gridCol w="1819275"/>
                <a:gridCol w="5191125"/>
              </a:tblGrid>
              <a:tr h="345163">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entury Gothic" panose="020B0502020202020204" pitchFamily="34" charset="0"/>
                        </a:rPr>
                        <a:t>Types of Federal Student Loans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r>
              <a:tr h="737523">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smtClean="0">
                          <a:ln>
                            <a:noFill/>
                          </a:ln>
                          <a:solidFill>
                            <a:srgbClr val="000000"/>
                          </a:solidFill>
                          <a:effectLst/>
                          <a:latin typeface="Century Gothic" panose="020B0502020202020204" pitchFamily="34" charset="0"/>
                        </a:rPr>
                        <a:t>Subsidized Direct Federal Stafford Loans </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0000"/>
                          </a:solidFill>
                          <a:effectLst/>
                          <a:latin typeface="Century Gothic" panose="020B0502020202020204" pitchFamily="34" charset="0"/>
                        </a:rPr>
                        <a:t>Loans based on financial need. </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6056">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smtClean="0">
                          <a:ln>
                            <a:noFill/>
                          </a:ln>
                          <a:solidFill>
                            <a:srgbClr val="000000"/>
                          </a:solidFill>
                          <a:effectLst/>
                          <a:latin typeface="Century Gothic" panose="020B0502020202020204" pitchFamily="34" charset="0"/>
                        </a:rPr>
                        <a:t>Unsubsidized Direct Federal Stafford Loans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0000"/>
                          </a:solidFill>
                          <a:effectLst/>
                          <a:latin typeface="Century Gothic" panose="020B0502020202020204" pitchFamily="34" charset="0"/>
                        </a:rPr>
                        <a:t>Loans not based on financial need. </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13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0000"/>
                          </a:solidFill>
                          <a:effectLst/>
                          <a:latin typeface="Century Gothic" panose="020B0502020202020204" pitchFamily="34" charset="0"/>
                        </a:rPr>
                        <a:t>Federal PLUS Loans: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0000"/>
                          </a:solidFill>
                          <a:effectLst/>
                          <a:latin typeface="Century Gothic" panose="020B0502020202020204" pitchFamily="34" charset="0"/>
                        </a:rPr>
                        <a:t>      Parent PLUS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0000"/>
                          </a:solidFill>
                          <a:effectLst/>
                          <a:latin typeface="Century Gothic" panose="020B0502020202020204" pitchFamily="34" charset="0"/>
                        </a:rPr>
                        <a:t>      Grad PLUS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0000"/>
                          </a:solidFill>
                          <a:effectLst/>
                          <a:latin typeface="Century Gothic" panose="020B0502020202020204" pitchFamily="34" charset="0"/>
                        </a:rPr>
                        <a:t>Loans borrowed by an undergraduate student’s parents or by a graduate or professional degree-seeking student.  In order to qualify, the borrower must not have adverse credit or must obtain a credit-worthy endorser.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0215">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smtClean="0">
                          <a:ln>
                            <a:noFill/>
                          </a:ln>
                          <a:solidFill>
                            <a:srgbClr val="000000"/>
                          </a:solidFill>
                          <a:effectLst/>
                          <a:latin typeface="Century Gothic" panose="020B0502020202020204" pitchFamily="34" charset="0"/>
                        </a:rPr>
                        <a:t>Federal Consolidation </a:t>
                      </a:r>
                    </a:p>
                    <a:p>
                      <a:pPr marL="0" marR="0" lvl="0" indent="0" algn="l"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smtClean="0">
                          <a:ln>
                            <a:noFill/>
                          </a:ln>
                          <a:solidFill>
                            <a:srgbClr val="000000"/>
                          </a:solidFill>
                          <a:effectLst/>
                          <a:latin typeface="Century Gothic" panose="020B0502020202020204" pitchFamily="34" charset="0"/>
                        </a:rPr>
                        <a:t>Loans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smtClean="0">
                          <a:ln>
                            <a:noFill/>
                          </a:ln>
                          <a:solidFill>
                            <a:srgbClr val="000000"/>
                          </a:solidFill>
                          <a:effectLst/>
                          <a:latin typeface="Century Gothic" panose="020B0502020202020204" pitchFamily="34" charset="0"/>
                        </a:rPr>
                        <a:t>Multiple student loans consolidated or merged into one new loan. </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3385">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smtClean="0">
                          <a:ln>
                            <a:noFill/>
                          </a:ln>
                          <a:solidFill>
                            <a:srgbClr val="000000"/>
                          </a:solidFill>
                          <a:effectLst/>
                          <a:latin typeface="Century Gothic" panose="020B0502020202020204" pitchFamily="34" charset="0"/>
                        </a:rPr>
                        <a:t>Federal Perkins Loans</a:t>
                      </a:r>
                    </a:p>
                    <a:p>
                      <a:pPr marL="0" marR="0" lvl="0" indent="0" algn="l" defTabSz="914400" rtl="0" eaLnBrk="1" fontAlgn="base" latinLnBrk="0" hangingPunct="1">
                        <a:lnSpc>
                          <a:spcPct val="85000"/>
                        </a:lnSpc>
                        <a:spcBef>
                          <a:spcPct val="2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entury Gothic" panose="020B0502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600" b="0" i="0" u="none" strike="noStrike" cap="none" normalizeH="0" baseline="0" dirty="0" smtClean="0">
                          <a:ln>
                            <a:noFill/>
                          </a:ln>
                          <a:solidFill>
                            <a:srgbClr val="000000"/>
                          </a:solidFill>
                          <a:effectLst/>
                          <a:latin typeface="Century Gothic" panose="020B0502020202020204" pitchFamily="34" charset="0"/>
                        </a:rPr>
                        <a:t>Loans for which you make repayment to the school.</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59015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fontScale="90000"/>
          </a:bodyPr>
          <a:lstStyle/>
          <a:p>
            <a:r>
              <a:rPr lang="en-US" dirty="0" smtClean="0"/>
              <a:t>Interest:  Simple Daily Basis</a:t>
            </a:r>
            <a:endParaRPr lang="en-US" dirty="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8</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graphicFrame>
        <p:nvGraphicFramePr>
          <p:cNvPr id="15" name="Content Placeholder 14"/>
          <p:cNvGraphicFramePr>
            <a:graphicFrameLocks noGrp="1"/>
          </p:cNvGraphicFramePr>
          <p:nvPr>
            <p:ph idx="1"/>
            <p:extLst>
              <p:ext uri="{D42A27DB-BD31-4B8C-83A1-F6EECF244321}">
                <p14:modId xmlns:p14="http://schemas.microsoft.com/office/powerpoint/2010/main" val="527161330"/>
              </p:ext>
            </p:extLst>
          </p:nvPr>
        </p:nvGraphicFramePr>
        <p:xfrm>
          <a:off x="1219200" y="2362200"/>
          <a:ext cx="7315200" cy="188394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TextBox 2"/>
          <p:cNvSpPr txBox="1"/>
          <p:nvPr/>
        </p:nvSpPr>
        <p:spPr>
          <a:xfrm>
            <a:off x="1295400" y="4495800"/>
            <a:ext cx="7162800" cy="1200329"/>
          </a:xfrm>
          <a:prstGeom prst="rect">
            <a:avLst/>
          </a:prstGeom>
          <a:noFill/>
        </p:spPr>
        <p:txBody>
          <a:bodyPr wrap="square" rtlCol="0">
            <a:spAutoFit/>
          </a:bodyPr>
          <a:lstStyle/>
          <a:p>
            <a:r>
              <a:rPr lang="en-US" dirty="0" smtClean="0"/>
              <a:t>Example:  a $10,000 Direct Loan balance at 6.8% interest would be calculated for  the month of July as:</a:t>
            </a:r>
          </a:p>
          <a:p>
            <a:endParaRPr lang="en-US" dirty="0"/>
          </a:p>
          <a:p>
            <a:r>
              <a:rPr lang="en-US" dirty="0" smtClean="0"/>
              <a:t>$10,000 x (.068/365) x 31 = $57.75 </a:t>
            </a:r>
            <a:endParaRPr lang="en-US" dirty="0"/>
          </a:p>
        </p:txBody>
      </p:sp>
    </p:spTree>
    <p:extLst>
      <p:ext uri="{BB962C8B-B14F-4D97-AF65-F5344CB8AC3E}">
        <p14:creationId xmlns:p14="http://schemas.microsoft.com/office/powerpoint/2010/main" val="2297067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fontScale="90000"/>
          </a:bodyPr>
          <a:lstStyle/>
          <a:p>
            <a:r>
              <a:rPr lang="en-US" dirty="0" smtClean="0"/>
              <a:t>Life cycle of a student loan </a:t>
            </a:r>
            <a:endParaRPr lang="en-US" dirty="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9</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graphicFrame>
        <p:nvGraphicFramePr>
          <p:cNvPr id="15" name="Content Placeholder 14"/>
          <p:cNvGraphicFramePr>
            <a:graphicFrameLocks noGrp="1"/>
          </p:cNvGraphicFramePr>
          <p:nvPr>
            <p:ph idx="1"/>
            <p:extLst>
              <p:ext uri="{D42A27DB-BD31-4B8C-83A1-F6EECF244321}">
                <p14:modId xmlns:p14="http://schemas.microsoft.com/office/powerpoint/2010/main" val="3090543922"/>
              </p:ext>
            </p:extLst>
          </p:nvPr>
        </p:nvGraphicFramePr>
        <p:xfrm>
          <a:off x="1371600" y="2324101"/>
          <a:ext cx="6400800" cy="326383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459220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4345</TotalTime>
  <Words>5793</Words>
  <Application>Microsoft Office PowerPoint</Application>
  <PresentationFormat>On-screen Show (4:3)</PresentationFormat>
  <Paragraphs>671</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Austin</vt:lpstr>
      <vt:lpstr>Financial Literacy</vt:lpstr>
      <vt:lpstr>Agenda</vt:lpstr>
      <vt:lpstr>Why Financial Literacy?</vt:lpstr>
      <vt:lpstr>Repayment of Your Student Loan Debt</vt:lpstr>
      <vt:lpstr>What are my rights?</vt:lpstr>
      <vt:lpstr>Know how much you owe</vt:lpstr>
      <vt:lpstr>PowerPoint Presentation</vt:lpstr>
      <vt:lpstr>Interest:  Simple Daily Basis</vt:lpstr>
      <vt:lpstr>Life cycle of a student loan </vt:lpstr>
      <vt:lpstr>What are my responsibilities?</vt:lpstr>
      <vt:lpstr>Repayment</vt:lpstr>
      <vt:lpstr>Repayment Plans</vt:lpstr>
      <vt:lpstr>Staying on Track</vt:lpstr>
      <vt:lpstr>Delinquency</vt:lpstr>
      <vt:lpstr>Consequences of Default</vt:lpstr>
      <vt:lpstr>Consequences of Default</vt:lpstr>
      <vt:lpstr>Where to find help</vt:lpstr>
      <vt:lpstr>Options Available</vt:lpstr>
      <vt:lpstr>Communicating with the Servicer</vt:lpstr>
      <vt:lpstr>Resolving Disputes</vt:lpstr>
      <vt:lpstr>Cancellation of student loan debt</vt:lpstr>
      <vt:lpstr>Saving Money</vt:lpstr>
      <vt:lpstr>Managing Your Budget</vt:lpstr>
      <vt:lpstr>Steps for Budgeting </vt:lpstr>
      <vt:lpstr>Budget Template </vt:lpstr>
      <vt:lpstr>Reducing Expenses </vt:lpstr>
      <vt:lpstr>PowerPoint Presentation</vt:lpstr>
      <vt:lpstr>Establishing Credit</vt:lpstr>
      <vt:lpstr>Establishing Good Credit</vt:lpstr>
      <vt:lpstr>Your Credit Report</vt:lpstr>
      <vt:lpstr>Your Credit Score</vt:lpstr>
      <vt:lpstr>Credit Scoring Table</vt:lpstr>
      <vt:lpstr>Credit Scoring Table</vt:lpstr>
      <vt:lpstr>Credit Report Verification</vt:lpstr>
      <vt:lpstr>Correcting Errors on Your  Credit Report  </vt:lpstr>
      <vt:lpstr>Protecting your Identity</vt:lpstr>
      <vt:lpstr>If your identity is stolen, immediately notify:</vt:lpstr>
      <vt:lpstr>FINAL REVIEW</vt:lpstr>
      <vt:lpstr>Questions?</vt:lpstr>
      <vt:lpstr>Navigating Your Financial Future</vt:lpstr>
      <vt:lpstr>PowerPoint Presentation</vt:lpstr>
      <vt:lpstr>Contact us </vt:lpstr>
    </vt:vector>
  </TitlesOfParts>
  <Company>Florida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 Overview</dc:title>
  <dc:creator>auxierl</dc:creator>
  <cp:lastModifiedBy>Administrator</cp:lastModifiedBy>
  <cp:revision>76</cp:revision>
  <cp:lastPrinted>2014-07-22T18:42:30Z</cp:lastPrinted>
  <dcterms:created xsi:type="dcterms:W3CDTF">2014-07-15T18:41:34Z</dcterms:created>
  <dcterms:modified xsi:type="dcterms:W3CDTF">2014-08-08T14:49:42Z</dcterms:modified>
</cp:coreProperties>
</file>