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58" r:id="rId3"/>
    <p:sldId id="259" r:id="rId4"/>
    <p:sldId id="264" r:id="rId5"/>
    <p:sldId id="265" r:id="rId6"/>
    <p:sldId id="263" r:id="rId7"/>
    <p:sldId id="262" r:id="rId8"/>
    <p:sldId id="260" r:id="rId9"/>
    <p:sldId id="266" r:id="rId10"/>
    <p:sldId id="267" r:id="rId11"/>
    <p:sldId id="268" r:id="rId12"/>
    <p:sldId id="269" r:id="rId13"/>
    <p:sldId id="270" r:id="rId14"/>
    <p:sldId id="273"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02" autoAdjust="0"/>
  </p:normalViewPr>
  <p:slideViewPr>
    <p:cSldViewPr>
      <p:cViewPr>
        <p:scale>
          <a:sx n="85" d="100"/>
          <a:sy n="85" d="100"/>
        </p:scale>
        <p:origin x="-624" y="-366"/>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3E83B-49D5-4289-A46A-2F230B496353}" type="datetimeFigureOut">
              <a:rPr lang="en-US" smtClean="0"/>
              <a:t>8/8/2014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03356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records in a safe place</a:t>
            </a:r>
            <a:r>
              <a:rPr lang="en-US" dirty="0" smtClean="0"/>
              <a:t>!  Remember</a:t>
            </a:r>
            <a:r>
              <a:rPr lang="en-US" baseline="0" dirty="0" smtClean="0"/>
              <a:t> Step 2 when you organize your papers and expenses into categories?  </a:t>
            </a:r>
          </a:p>
          <a:p>
            <a:endParaRPr lang="en-US" baseline="0" dirty="0" smtClean="0"/>
          </a:p>
          <a:p>
            <a:r>
              <a:rPr lang="en-US" baseline="0" dirty="0" smtClean="0"/>
              <a:t>This is where you will continue to add to those files each month as you make payments.  Each file folder should have copies of any application forms, promissory notes, documents you’ve signed agreeing to repay any monies borrowed, account statements, etc.</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40263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45313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(read slide)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418524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144663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latin typeface="Century Gothic" panose="020B0502020202020204" pitchFamily="34" charset="0"/>
              </a:rPr>
              <a:t>If you need assistance or further information, please do not hesitate to contact us. We are here to help! </a:t>
            </a:r>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Century Gothic" panose="020B0502020202020204" pitchFamily="34" charset="0"/>
              </a:rPr>
              <a:t>read slide)</a:t>
            </a:r>
          </a:p>
          <a:p>
            <a:endParaRPr lang="en-US" i="1" dirty="0" smtClean="0">
              <a:latin typeface="Century Gothic" panose="020B0502020202020204" pitchFamily="34" charset="0"/>
            </a:endParaRPr>
          </a:p>
          <a:p>
            <a:r>
              <a:rPr lang="en-US" i="1" dirty="0" smtClean="0">
                <a:latin typeface="Century Gothic" panose="020B0502020202020204" pitchFamily="34" charset="0"/>
              </a:rPr>
              <a:t>Managing Your Budget</a:t>
            </a:r>
            <a:r>
              <a:rPr lang="en-US" dirty="0" smtClean="0">
                <a:latin typeface="Century Gothic" panose="020B0502020202020204" pitchFamily="34" charset="0"/>
              </a:rPr>
              <a:t> provides the skills and tools to create a budget that works for you and adapts as your life changes. </a:t>
            </a:r>
          </a:p>
          <a:p>
            <a:r>
              <a:rPr lang="en-US" dirty="0" smtClean="0">
                <a:latin typeface="Arial" charset="0"/>
              </a:rPr>
              <a:t>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23523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anose="020B0502020202020204" pitchFamily="34" charset="0"/>
              </a:rPr>
              <a:t>Materials recommended for presentation:</a:t>
            </a:r>
          </a:p>
          <a:p>
            <a:endParaRPr lang="en-US" sz="1200" dirty="0" smtClean="0">
              <a:latin typeface="Century Gothic" panose="020B0502020202020204" pitchFamily="34" charset="0"/>
            </a:endParaRPr>
          </a:p>
          <a:p>
            <a:r>
              <a:rPr lang="en-US" sz="1200" dirty="0" smtClean="0">
                <a:latin typeface="Century Gothic" panose="020B0502020202020204" pitchFamily="34" charset="0"/>
              </a:rPr>
              <a:t>Managing Your Budget brochure</a:t>
            </a:r>
          </a:p>
          <a:p>
            <a:r>
              <a:rPr lang="en-US" sz="1200" dirty="0" smtClean="0">
                <a:latin typeface="Century Gothic" panose="020B0502020202020204" pitchFamily="34" charset="0"/>
              </a:rPr>
              <a:t>Copies of presentation for participants</a:t>
            </a:r>
          </a:p>
          <a:p>
            <a:r>
              <a:rPr lang="en-US" sz="1200" dirty="0" smtClean="0">
                <a:latin typeface="Century Gothic" panose="020B0502020202020204" pitchFamily="34" charset="0"/>
              </a:rPr>
              <a:t>Monthly Budget worksheet from www.NavigatingYourFuture.org  (Helpful Links – Budgeting)</a:t>
            </a:r>
          </a:p>
          <a:p>
            <a:r>
              <a:rPr lang="en-US" dirty="0" smtClean="0">
                <a:latin typeface="Century Gothic" panose="020B0502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22012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Engage participants in the following scenario.</a:t>
            </a:r>
            <a:r>
              <a:rPr lang="en-US" baseline="0" dirty="0" smtClean="0">
                <a:latin typeface="Century Gothic" panose="020B0502020202020204" pitchFamily="34" charset="0"/>
              </a:rPr>
              <a:t> </a:t>
            </a:r>
            <a:endParaRPr lang="en-US" dirty="0" smtClean="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08494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entury Gothic" panose="020B0502020202020204" pitchFamily="34" charset="0"/>
              </a:rPr>
              <a:t>(read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entury Gothic" panose="020B0502020202020204" pitchFamily="34" charset="0"/>
            </a:endParaRPr>
          </a:p>
          <a:p>
            <a:r>
              <a:rPr lang="en-US" dirty="0" smtClean="0">
                <a:latin typeface="Century Gothic" panose="020B0502020202020204" pitchFamily="34" charset="0"/>
              </a:rPr>
              <a:t>Budgeting is often portrayed</a:t>
            </a:r>
            <a:r>
              <a:rPr lang="en-US" baseline="0" dirty="0" smtClean="0">
                <a:latin typeface="Century Gothic" panose="020B0502020202020204" pitchFamily="34" charset="0"/>
              </a:rPr>
              <a:t> in a negative light.  It can be painful for those who hate to deal with details.  It’s a necessary step to becoming an effective money manager.  Be an advocate for yourself!  If you don’t watch out for your money, who will?  </a:t>
            </a:r>
          </a:p>
          <a:p>
            <a:endParaRPr lang="en-US" baseline="0" dirty="0" smtClean="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55364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Century Gothic" panose="020B0502020202020204" pitchFamily="34" charset="0"/>
              </a:rPr>
              <a:t>(Read slide.)</a:t>
            </a:r>
          </a:p>
          <a:p>
            <a:endParaRPr lang="en-US" dirty="0" smtClean="0">
              <a:solidFill>
                <a:srgbClr val="000000"/>
              </a:solidFill>
              <a:latin typeface="Century Gothic" panose="020B0502020202020204" pitchFamily="34" charset="0"/>
            </a:endParaRPr>
          </a:p>
          <a:p>
            <a:r>
              <a:rPr lang="en-US" dirty="0" smtClean="0">
                <a:solidFill>
                  <a:srgbClr val="000000"/>
                </a:solidFill>
                <a:latin typeface="Century Gothic" panose="020B0502020202020204" pitchFamily="34" charset="0"/>
              </a:rPr>
              <a:t>Add:</a:t>
            </a:r>
          </a:p>
          <a:p>
            <a:endParaRPr lang="en-US" dirty="0" smtClean="0">
              <a:solidFill>
                <a:srgbClr val="000000"/>
              </a:solidFill>
              <a:latin typeface="Century Gothic" panose="020B0502020202020204" pitchFamily="34" charset="0"/>
            </a:endParaRPr>
          </a:p>
          <a:p>
            <a:r>
              <a:rPr lang="en-US" dirty="0" smtClean="0">
                <a:solidFill>
                  <a:srgbClr val="000000"/>
                </a:solidFill>
                <a:latin typeface="Century Gothic" panose="020B0502020202020204" pitchFamily="34" charset="0"/>
              </a:rPr>
              <a:t>Fixed expenses are constant each month in the amount paid and are considered critical expenses that affect your ability to live comfortably, such as rent, insurance, car payments, and fixed-rate loans. It is important to pay fixed expenses on time, especially your student loans, so that you maintain a good credit history. </a:t>
            </a:r>
          </a:p>
          <a:p>
            <a:endParaRPr lang="en-US" dirty="0" smtClean="0">
              <a:solidFill>
                <a:srgbClr val="000000"/>
              </a:solidFill>
              <a:latin typeface="Century Gothic" panose="020B0502020202020204" pitchFamily="34" charset="0"/>
            </a:endParaRPr>
          </a:p>
          <a:p>
            <a:r>
              <a:rPr lang="en-US" dirty="0" smtClean="0">
                <a:solidFill>
                  <a:srgbClr val="000000"/>
                </a:solidFill>
                <a:latin typeface="Century Gothic" panose="020B0502020202020204" pitchFamily="34" charset="0"/>
              </a:rPr>
              <a:t>Variable expenses are based on usage and fluctuate monthly in terms of the amount you pay.  Examples include food, utilities, gasoline, books, and supplies, etc. </a:t>
            </a:r>
            <a:endParaRPr lang="en-US" dirty="0" smtClean="0">
              <a:latin typeface="Century Gothic" panose="020B0502020202020204" pitchFamily="34" charset="0"/>
            </a:endParaRPr>
          </a:p>
          <a:p>
            <a:endParaRPr lang="en-US" dirty="0" smtClean="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214336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77" eaLnBrk="0" fontAlgn="base" hangingPunct="0">
              <a:spcBef>
                <a:spcPct val="30000"/>
              </a:spcBef>
              <a:spcAft>
                <a:spcPct val="0"/>
              </a:spcAft>
              <a:defRPr/>
            </a:pPr>
            <a:r>
              <a:rPr lang="en-US" dirty="0" smtClean="0">
                <a:solidFill>
                  <a:srgbClr val="000000"/>
                </a:solidFill>
                <a:latin typeface="Century Gothic" panose="020B0502020202020204" pitchFamily="34" charset="0"/>
              </a:rPr>
              <a:t>The third step is to establish a REALISTIC budget – figure out how your money is being spent.  Keep</a:t>
            </a:r>
            <a:r>
              <a:rPr lang="en-US" baseline="0" dirty="0" smtClean="0">
                <a:solidFill>
                  <a:srgbClr val="000000"/>
                </a:solidFill>
                <a:latin typeface="Century Gothic" panose="020B0502020202020204" pitchFamily="34" charset="0"/>
              </a:rPr>
              <a:t> a record of every penny spent for one week and then categorize the expenses.  Where does most of your money go?  Many times we will notice a lot of small purchases for fast food or coffee that really adds up when tracked.</a:t>
            </a:r>
            <a:endParaRPr lang="en-US" dirty="0" smtClean="0">
              <a:solidFill>
                <a:srgbClr val="000000"/>
              </a:solidFill>
              <a:latin typeface="Century Gothic" panose="020B0502020202020204" pitchFamily="34" charset="0"/>
            </a:endParaRPr>
          </a:p>
          <a:p>
            <a:endParaRPr lang="en-US" dirty="0" smtClean="0">
              <a:latin typeface="Century Gothic" panose="020B0502020202020204" pitchFamily="34" charset="0"/>
            </a:endParaRPr>
          </a:p>
          <a:p>
            <a:r>
              <a:rPr lang="en-US" dirty="0" smtClean="0">
                <a:latin typeface="Century Gothic" panose="020B0502020202020204" pitchFamily="34" charset="0"/>
              </a:rPr>
              <a:t>There is a budget calculator available through our website.  If you have a SMART phone, scan this code and select</a:t>
            </a:r>
            <a:r>
              <a:rPr lang="en-US" baseline="0" dirty="0" smtClean="0">
                <a:latin typeface="Century Gothic" panose="020B0502020202020204" pitchFamily="34" charset="0"/>
              </a:rPr>
              <a:t> the “calculator” tab to access the budget calculator</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52845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your plan on paper has a psychological</a:t>
            </a:r>
            <a:r>
              <a:rPr lang="en-US" baseline="0" dirty="0" smtClean="0"/>
              <a:t> impact – you are now committing to a plan.  Keeping these numbers in your head allows too much temptation for being “vague” with your budget.  Placing the numbers on paper and charting your progress with actual numbers is the best action plan to stick with your financial goals.</a:t>
            </a:r>
          </a:p>
          <a:p>
            <a:endParaRPr lang="en-US" baseline="0" dirty="0" smtClean="0"/>
          </a:p>
          <a:p>
            <a:r>
              <a:rPr lang="en-US" baseline="0" dirty="0" smtClean="0"/>
              <a:t>Notice the color coding of the formula.  Red and Black.  This is what the saying “operating in the red” or “operating in the black” means.  Operating in the RED means that you spend more than you bring in.  Operating in the black means that you are living below your income and have a profit.  </a:t>
            </a:r>
          </a:p>
          <a:p>
            <a:endParaRPr lang="en-US" baseline="0" dirty="0" smtClean="0"/>
          </a:p>
          <a:p>
            <a:r>
              <a:rPr lang="en-US" baseline="0" dirty="0" smtClean="0"/>
              <a:t>What is considered income? (read slide)</a:t>
            </a:r>
          </a:p>
          <a:p>
            <a:r>
              <a:rPr lang="en-US" baseline="0" dirty="0" smtClean="0"/>
              <a:t>What is considered an expense? (read slide)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357330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Budget:</a:t>
            </a:r>
          </a:p>
          <a:p>
            <a:endParaRPr lang="en-US" dirty="0" smtClean="0"/>
          </a:p>
          <a:p>
            <a:r>
              <a:rPr lang="en-US" dirty="0" smtClean="0"/>
              <a:t>Point out that income can arrive in many forms:  wages, public assistance, child support.  SNAP (formerly food stamps)</a:t>
            </a:r>
            <a:r>
              <a:rPr lang="en-US" baseline="0" dirty="0" smtClean="0"/>
              <a:t> stands for Supplemental Nutrition Assistance Program.</a:t>
            </a:r>
            <a:endParaRPr lang="en-US" dirty="0" smtClean="0"/>
          </a:p>
          <a:p>
            <a:endParaRPr lang="en-US" dirty="0" smtClean="0"/>
          </a:p>
          <a:p>
            <a:r>
              <a:rPr lang="en-US" dirty="0" smtClean="0"/>
              <a:t>All needs to be budgeted.</a:t>
            </a:r>
          </a:p>
          <a:p>
            <a:endParaRPr lang="en-US" dirty="0" smtClean="0"/>
          </a:p>
          <a:p>
            <a:r>
              <a:rPr lang="en-US" dirty="0" smtClean="0"/>
              <a:t>Expenses can change from month to month.</a:t>
            </a:r>
            <a:r>
              <a:rPr lang="en-US" baseline="0" dirty="0" smtClean="0"/>
              <a:t>  For example, this person lived within his/her means in January but February was not so good.  Perhaps Valentine’s Day prompted additional expenses?  Look ahead to see what activities need to be budgeted for such as birthdays, wedding gifts, holiday purchases, etc.</a:t>
            </a:r>
          </a:p>
          <a:p>
            <a:r>
              <a:rPr lang="en-US" baseline="0" dirty="0" smtClean="0"/>
              <a:t>Plan ahead!</a:t>
            </a:r>
          </a:p>
          <a:p>
            <a:endParaRPr lang="en-US" baseline="0" dirty="0" smtClean="0"/>
          </a:p>
          <a:p>
            <a:r>
              <a:rPr lang="en-US" baseline="0" dirty="0" smtClean="0"/>
              <a:t>If you are falling short each month (spending more than you bring in), you have basically two choices:</a:t>
            </a:r>
          </a:p>
          <a:p>
            <a:r>
              <a:rPr lang="en-US" baseline="0" dirty="0" smtClean="0"/>
              <a:t>Trim expenses or increase your income.  Look for creative ways to tackle each scenario to give yourself more breathing room in your budget.</a:t>
            </a:r>
            <a:endParaRPr lang="en-US" dirty="0" smtClean="0"/>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4518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August 8,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8,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8,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August 8,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8,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8,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8,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8,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8,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August 8, 2014</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8, 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August 8, 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mailto:osfa@fldoe.org" TargetMode="External"/><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navigatingyourfuture.org/" TargetMode="External"/><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76600"/>
            <a:ext cx="3313355" cy="2362200"/>
          </a:xfrm>
        </p:spPr>
        <p:txBody>
          <a:bodyPr>
            <a:normAutofit/>
          </a:bodyPr>
          <a:lstStyle/>
          <a:p>
            <a:r>
              <a:rPr lang="en-US" dirty="0" smtClean="0"/>
              <a:t>Managing Your Budget</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5" name="Footer Placeholder 4"/>
          <p:cNvSpPr>
            <a:spLocks noGrp="1"/>
          </p:cNvSpPr>
          <p:nvPr>
            <p:ph type="ftr" sz="quarter" idx="11"/>
          </p:nvPr>
        </p:nvSpPr>
        <p:spPr/>
        <p:txBody>
          <a:bodyPr>
            <a:normAutofit fontScale="92500"/>
          </a:bodyPr>
          <a:lstStyle/>
          <a:p>
            <a:r>
              <a:rPr lang="en-US" dirty="0" smtClean="0"/>
              <a:t>Office of Student Financial Assistance</a:t>
            </a:r>
            <a:endParaRPr lang="en-US" dirty="0"/>
          </a:p>
        </p:txBody>
      </p:sp>
      <p:grpSp>
        <p:nvGrpSpPr>
          <p:cNvPr id="10" name="Group 10"/>
          <p:cNvGrpSpPr>
            <a:grpSpLocks/>
          </p:cNvGrpSpPr>
          <p:nvPr/>
        </p:nvGrpSpPr>
        <p:grpSpPr bwMode="auto">
          <a:xfrm>
            <a:off x="0" y="1010116"/>
            <a:ext cx="1141112" cy="5847884"/>
            <a:chOff x="-11773" y="1447800"/>
            <a:chExt cx="1154773" cy="5089525"/>
          </a:xfrm>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8021"/>
            <a:ext cx="3229276" cy="1055364"/>
          </a:xfrm>
          <a:prstGeom prst="rect">
            <a:avLst/>
          </a:prstGeom>
        </p:spPr>
      </p:pic>
      <p:pic>
        <p:nvPicPr>
          <p:cNvPr id="1026" name="Picture 2" descr="C:\Users\parrisr\AppData\Local\Microsoft\Windows\Temporary Internet Files\Content.IE5\MH0CFOX8\MP90040035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2870962"/>
            <a:ext cx="2179409" cy="145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#5:  Organize Financial Records</a:t>
            </a:r>
            <a:endParaRPr lang="en-US" dirty="0"/>
          </a:p>
        </p:txBody>
      </p:sp>
      <p:sp>
        <p:nvSpPr>
          <p:cNvPr id="3" name="Content Placeholder 2"/>
          <p:cNvSpPr>
            <a:spLocks noGrp="1"/>
          </p:cNvSpPr>
          <p:nvPr>
            <p:ph idx="1"/>
          </p:nvPr>
        </p:nvSpPr>
        <p:spPr>
          <a:xfrm>
            <a:off x="1371601" y="2323652"/>
            <a:ext cx="6400800" cy="3508977"/>
          </a:xfrm>
        </p:spPr>
        <p:txBody>
          <a:bodyPr>
            <a:normAutofit fontScale="92500" lnSpcReduction="20000"/>
          </a:bodyPr>
          <a:lstStyle/>
          <a:p>
            <a:pPr marL="68580" indent="0">
              <a:buNone/>
            </a:pPr>
            <a:r>
              <a:rPr lang="en-US" dirty="0" smtClean="0"/>
              <a:t>In a SAFE PLACE, keep copies of the following information you have either in paper or electronic files:</a:t>
            </a:r>
          </a:p>
          <a:p>
            <a:r>
              <a:rPr lang="en-US" dirty="0" smtClean="0"/>
              <a:t>Summary of basic information about our financial accounts.</a:t>
            </a:r>
          </a:p>
          <a:p>
            <a:r>
              <a:rPr lang="en-US" dirty="0" smtClean="0"/>
              <a:t>Copies of your student loan application forms.</a:t>
            </a:r>
          </a:p>
          <a:p>
            <a:r>
              <a:rPr lang="en-US" dirty="0" smtClean="0"/>
              <a:t>Promissory notes and documentation you signed agreeing to repay the money you have borrowed.</a:t>
            </a:r>
          </a:p>
          <a:p>
            <a:r>
              <a:rPr lang="en-US" dirty="0" smtClean="0"/>
              <a:t>Account statements.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621931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Additional Resources</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NavigatingYourFuture.org</a:t>
            </a:r>
          </a:p>
          <a:p>
            <a:r>
              <a:rPr lang="en-US" dirty="0" smtClean="0"/>
              <a:t>PBS.org/your-life-your-money</a:t>
            </a:r>
          </a:p>
          <a:p>
            <a:r>
              <a:rPr lang="en-US" dirty="0" smtClean="0"/>
              <a:t>DaveRamsey.com</a:t>
            </a:r>
          </a:p>
          <a:p>
            <a:r>
              <a:rPr lang="en-US" dirty="0" smtClean="0"/>
              <a:t>ClarkHoward.com</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11</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60657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Important points to remember:</a:t>
            </a:r>
            <a:endParaRPr lang="en-US" dirty="0"/>
          </a:p>
        </p:txBody>
      </p:sp>
      <p:sp>
        <p:nvSpPr>
          <p:cNvPr id="3" name="Content Placeholder 2"/>
          <p:cNvSpPr>
            <a:spLocks noGrp="1"/>
          </p:cNvSpPr>
          <p:nvPr>
            <p:ph idx="1"/>
          </p:nvPr>
        </p:nvSpPr>
        <p:spPr>
          <a:xfrm>
            <a:off x="1371601" y="2323652"/>
            <a:ext cx="6400800" cy="3508977"/>
          </a:xfrm>
        </p:spPr>
        <p:txBody>
          <a:bodyPr>
            <a:normAutofit fontScale="92500"/>
          </a:bodyPr>
          <a:lstStyle/>
          <a:p>
            <a:r>
              <a:rPr lang="en-US" dirty="0" smtClean="0"/>
              <a:t>By establishing “Goals” you set priorities for yourself that help you stick to your plan.</a:t>
            </a:r>
          </a:p>
          <a:p>
            <a:r>
              <a:rPr lang="en-US" dirty="0" smtClean="0"/>
              <a:t>Using the five steps to effective budgeting will provide structure and assurance that you are paying your money expenses and other debt obligations in a timely manner.</a:t>
            </a:r>
          </a:p>
          <a:p>
            <a:r>
              <a:rPr lang="en-US" dirty="0" smtClean="0"/>
              <a:t>Getting organized is the first key to successful money management skills.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60360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pPr algn="ctr"/>
            <a:r>
              <a:rPr lang="en-US" sz="6600" dirty="0" smtClean="0"/>
              <a:t>Questions?</a:t>
            </a:r>
            <a:endParaRPr lang="en-US" sz="6600"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pic>
        <p:nvPicPr>
          <p:cNvPr id="17" name="Picture 2" descr="C:\Documents and Settings\smithj\Local Settings\Temporary Internet Files\Content.IE5\J0B0PK1C\MC900441498[1].png"/>
          <p:cNvPicPr>
            <a:picLocks noChangeAspect="1" noChangeArrowheads="1"/>
          </p:cNvPicPr>
          <p:nvPr/>
        </p:nvPicPr>
        <p:blipFill>
          <a:blip r:embed="rId9"/>
          <a:srcRect/>
          <a:stretch>
            <a:fillRect/>
          </a:stretch>
        </p:blipFill>
        <p:spPr bwMode="auto">
          <a:xfrm>
            <a:off x="3162528" y="2819400"/>
            <a:ext cx="2438172" cy="2438172"/>
          </a:xfrm>
          <a:prstGeom prst="rect">
            <a:avLst/>
          </a:prstGeom>
          <a:noFill/>
        </p:spPr>
      </p:pic>
    </p:spTree>
    <p:extLst>
      <p:ext uri="{BB962C8B-B14F-4D97-AF65-F5344CB8AC3E}">
        <p14:creationId xmlns:p14="http://schemas.microsoft.com/office/powerpoint/2010/main" val="1028222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Contact us	</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E-mail: </a:t>
            </a:r>
            <a:r>
              <a:rPr lang="en-US" dirty="0" smtClean="0">
                <a:hlinkClick r:id="rId3"/>
              </a:rPr>
              <a:t>osfa@fldoe.org</a:t>
            </a:r>
            <a:r>
              <a:rPr lang="en-US" dirty="0" smtClean="0"/>
              <a:t> </a:t>
            </a:r>
          </a:p>
          <a:p>
            <a:r>
              <a:rPr lang="en-US" dirty="0" smtClean="0"/>
              <a:t>Telephone: 1-888-827-2004 </a:t>
            </a:r>
          </a:p>
          <a:p>
            <a:r>
              <a:rPr lang="en-US" dirty="0" smtClean="0"/>
              <a:t>OSFA Outreach:</a:t>
            </a:r>
          </a:p>
          <a:p>
            <a:pPr lvl="1"/>
            <a:r>
              <a:rPr lang="en-US" dirty="0" smtClean="0"/>
              <a:t>Representative Name</a:t>
            </a:r>
          </a:p>
          <a:p>
            <a:pPr lvl="1"/>
            <a:r>
              <a:rPr lang="en-US" dirty="0" smtClean="0"/>
              <a:t>Representative Number</a:t>
            </a:r>
          </a:p>
          <a:p>
            <a:pPr lvl="1"/>
            <a:r>
              <a:rPr lang="en-US" dirty="0" smtClean="0"/>
              <a:t>Representative E-mail </a:t>
            </a:r>
          </a:p>
          <a:p>
            <a:pPr marL="68580" indent="0">
              <a:buNone/>
            </a:pP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5106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324600" cy="2172736"/>
          </a:xfrm>
        </p:spPr>
        <p:txBody>
          <a:bodyPr>
            <a:normAutofit/>
          </a:bodyPr>
          <a:lstStyle/>
          <a:p>
            <a:pPr algn="ctr">
              <a:lnSpc>
                <a:spcPct val="85000"/>
              </a:lnSpc>
            </a:pPr>
            <a:r>
              <a:rPr lang="en-US" dirty="0">
                <a:cs typeface="Arial" pitchFamily="34" charset="0"/>
              </a:rPr>
              <a:t>Thank you </a:t>
            </a:r>
            <a:br>
              <a:rPr lang="en-US" dirty="0">
                <a:cs typeface="Arial" pitchFamily="34" charset="0"/>
              </a:rPr>
            </a:br>
            <a:r>
              <a:rPr lang="en-US" dirty="0">
                <a:cs typeface="Arial" pitchFamily="34" charset="0"/>
              </a:rPr>
              <a:t>for attending this session!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15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031596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1143000"/>
          </a:xfrm>
        </p:spPr>
        <p:txBody>
          <a:bodyPr>
            <a:normAutofit/>
          </a:bodyPr>
          <a:lstStyle/>
          <a:p>
            <a:r>
              <a:rPr lang="en-US" dirty="0" smtClean="0"/>
              <a:t>Introduction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2</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Text Box 8"/>
          <p:cNvSpPr txBox="1">
            <a:spLocks noChangeArrowheads="1"/>
          </p:cNvSpPr>
          <p:nvPr/>
        </p:nvSpPr>
        <p:spPr bwMode="ltGray">
          <a:xfrm>
            <a:off x="1447800" y="2254925"/>
            <a:ext cx="3581400" cy="2677656"/>
          </a:xfrm>
          <a:prstGeom prst="rect">
            <a:avLst/>
          </a:prstGeom>
          <a:noFill/>
          <a:ln w="9525">
            <a:noFill/>
            <a:miter lim="800000"/>
            <a:headEnd/>
            <a:tailEnd/>
          </a:ln>
        </p:spPr>
        <p:txBody>
          <a:bodyPr wrap="square">
            <a:spAutoFit/>
          </a:bodyPr>
          <a:lstStyle/>
          <a:p>
            <a:r>
              <a:rPr lang="en-US" sz="2400" u="none" dirty="0">
                <a:solidFill>
                  <a:srgbClr val="000000"/>
                </a:solidFill>
                <a:ea typeface="Verdana" pitchFamily="34" charset="0"/>
                <a:cs typeface="Verdana" pitchFamily="34" charset="0"/>
              </a:rPr>
              <a:t>Budgeting is the foundation of achieving your financial goals while maintaining your </a:t>
            </a:r>
            <a:endParaRPr lang="en-US" sz="2400" u="none" dirty="0" smtClean="0">
              <a:solidFill>
                <a:srgbClr val="000000"/>
              </a:solidFill>
              <a:ea typeface="Verdana" pitchFamily="34" charset="0"/>
              <a:cs typeface="Verdana" pitchFamily="34" charset="0"/>
            </a:endParaRPr>
          </a:p>
          <a:p>
            <a:r>
              <a:rPr lang="en-US" sz="2400" u="none" dirty="0" smtClean="0">
                <a:solidFill>
                  <a:srgbClr val="000000"/>
                </a:solidFill>
                <a:ea typeface="Verdana" pitchFamily="34" charset="0"/>
                <a:cs typeface="Verdana" pitchFamily="34" charset="0"/>
              </a:rPr>
              <a:t>day-to-day </a:t>
            </a:r>
            <a:r>
              <a:rPr lang="en-US" sz="2400" u="none" dirty="0">
                <a:solidFill>
                  <a:srgbClr val="000000"/>
                </a:solidFill>
                <a:ea typeface="Verdana" pitchFamily="34" charset="0"/>
                <a:cs typeface="Verdana" pitchFamily="34" charset="0"/>
              </a:rPr>
              <a:t>living expenses. </a:t>
            </a:r>
          </a:p>
        </p:txBody>
      </p:sp>
      <p:pic>
        <p:nvPicPr>
          <p:cNvPr id="17" name="Picture 10"/>
          <p:cNvPicPr>
            <a:picLocks noChangeAspect="1" noChangeArrowheads="1"/>
          </p:cNvPicPr>
          <p:nvPr/>
        </p:nvPicPr>
        <p:blipFill>
          <a:blip r:embed="rId9" cstate="print"/>
          <a:srcRect/>
          <a:stretch>
            <a:fillRect/>
          </a:stretch>
        </p:blipFill>
        <p:spPr bwMode="ltGray">
          <a:xfrm>
            <a:off x="5334000" y="1600200"/>
            <a:ext cx="2356757" cy="3610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400800" cy="1143000"/>
          </a:xfrm>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1371601" y="2323652"/>
            <a:ext cx="6400800" cy="3508977"/>
          </a:xfrm>
        </p:spPr>
        <p:txBody>
          <a:bodyPr/>
          <a:lstStyle/>
          <a:p>
            <a:pPr marL="68580" indent="0">
              <a:buNone/>
            </a:pPr>
            <a:r>
              <a:rPr lang="en-US" dirty="0" smtClean="0"/>
              <a:t>At the end of the workshop participants will gain an understanding of:</a:t>
            </a:r>
          </a:p>
          <a:p>
            <a:pPr marL="68580" indent="0">
              <a:buNone/>
            </a:pPr>
            <a:endParaRPr lang="en-US" dirty="0" smtClean="0"/>
          </a:p>
          <a:p>
            <a:r>
              <a:rPr lang="en-US" dirty="0" smtClean="0"/>
              <a:t>The five steps of effective budgeting.</a:t>
            </a:r>
          </a:p>
          <a:p>
            <a:r>
              <a:rPr lang="en-US" dirty="0" smtClean="0"/>
              <a:t>Tips for organizing your personal, financial, and student loan records.</a:t>
            </a:r>
          </a:p>
          <a:p>
            <a:r>
              <a:rPr lang="en-US" dirty="0" smtClean="0"/>
              <a:t>Where to find budgeting tools and resources.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54583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How would you respond?</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If your friend was challenged with continually overdrawing his/her checking account, not tracking expenses, and was not organized about where money was being spent, what </a:t>
            </a:r>
            <a:r>
              <a:rPr lang="en-US" dirty="0" smtClean="0"/>
              <a:t>advice </a:t>
            </a:r>
            <a:r>
              <a:rPr lang="en-US" dirty="0" smtClean="0"/>
              <a:t>would you give that person?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44036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fontScale="90000"/>
          </a:bodyPr>
          <a:lstStyle/>
          <a:p>
            <a:r>
              <a:rPr lang="en-US" dirty="0" smtClean="0"/>
              <a:t>Steps for Budgeting</a:t>
            </a:r>
            <a:br>
              <a:rPr lang="en-US" dirty="0" smtClean="0"/>
            </a:br>
            <a:r>
              <a:rPr lang="en-US" dirty="0" smtClean="0"/>
              <a:t>#1 Set Goals</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The </a:t>
            </a:r>
            <a:r>
              <a:rPr lang="en-US" dirty="0"/>
              <a:t>f</a:t>
            </a:r>
            <a:r>
              <a:rPr lang="en-US" dirty="0" smtClean="0"/>
              <a:t>irst step </a:t>
            </a:r>
            <a:r>
              <a:rPr lang="en-US" dirty="0" smtClean="0"/>
              <a:t>to budgeting successfully is to decide on your goals.</a:t>
            </a:r>
          </a:p>
          <a:p>
            <a:pPr lvl="1"/>
            <a:r>
              <a:rPr lang="en-US" dirty="0" smtClean="0"/>
              <a:t>Some examples of the goals might be: completing school, getting a job in your field, repaying your student loans on time, or purchasing a car, if necessary.</a:t>
            </a:r>
          </a:p>
          <a:p>
            <a:pPr lvl="1"/>
            <a:r>
              <a:rPr lang="en-US" dirty="0" smtClean="0"/>
              <a:t>By establishing “goals” you set priorities for yourself that help you stick to your plan.</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22890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#2:  Get  Organized</a:t>
            </a:r>
            <a:endParaRPr lang="en-US" dirty="0"/>
          </a:p>
        </p:txBody>
      </p:sp>
      <p:sp>
        <p:nvSpPr>
          <p:cNvPr id="3" name="Content Placeholder 2"/>
          <p:cNvSpPr>
            <a:spLocks noGrp="1"/>
          </p:cNvSpPr>
          <p:nvPr>
            <p:ph idx="1"/>
          </p:nvPr>
        </p:nvSpPr>
        <p:spPr>
          <a:xfrm>
            <a:off x="1371601" y="2323652"/>
            <a:ext cx="6400800" cy="3508977"/>
          </a:xfrm>
        </p:spPr>
        <p:txBody>
          <a:bodyPr>
            <a:normAutofit/>
          </a:bodyPr>
          <a:lstStyle/>
          <a:p>
            <a:r>
              <a:rPr lang="en-US" dirty="0" smtClean="0"/>
              <a:t>Organize your expenses, student loan papers, and other important financial documents.</a:t>
            </a:r>
          </a:p>
          <a:p>
            <a:r>
              <a:rPr lang="en-US" dirty="0" smtClean="0"/>
              <a:t>Separate all documents, student loan papers, receipts, and expenses into categories.</a:t>
            </a:r>
          </a:p>
          <a:p>
            <a:pPr lvl="1"/>
            <a:r>
              <a:rPr lang="en-US" dirty="0" smtClean="0"/>
              <a:t>Two broad categories to start organizing are “fixed expenses” and “variable expenses.”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255493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#3:  Know your cash flow</a:t>
            </a:r>
            <a:endParaRPr lang="en-US" dirty="0"/>
          </a:p>
        </p:txBody>
      </p:sp>
      <p:sp>
        <p:nvSpPr>
          <p:cNvPr id="3" name="Content Placeholder 2"/>
          <p:cNvSpPr>
            <a:spLocks noGrp="1"/>
          </p:cNvSpPr>
          <p:nvPr>
            <p:ph idx="1"/>
          </p:nvPr>
        </p:nvSpPr>
        <p:spPr>
          <a:xfrm>
            <a:off x="1371601" y="2323652"/>
            <a:ext cx="6400800" cy="3508977"/>
          </a:xfrm>
        </p:spPr>
        <p:txBody>
          <a:bodyPr/>
          <a:lstStyle/>
          <a:p>
            <a:r>
              <a:rPr lang="en-US" dirty="0" smtClean="0"/>
              <a:t>Figure out how your money is being spent.  Chart your money for one week and see where it goes- you’ll be surprised!</a:t>
            </a:r>
          </a:p>
          <a:p>
            <a:r>
              <a:rPr lang="en-US" dirty="0" smtClean="0"/>
              <a:t>Budget Calculator</a:t>
            </a:r>
            <a:r>
              <a:rPr lang="en-US" dirty="0" smtClean="0"/>
              <a:t>: </a:t>
            </a:r>
            <a:r>
              <a:rPr lang="en-US" dirty="0" smtClean="0">
                <a:hlinkClick r:id="rId3"/>
              </a:rPr>
              <a:t>www.NavigatingYourFuture.org</a:t>
            </a:r>
            <a:r>
              <a:rPr lang="en-US" dirty="0" smtClean="0"/>
              <a:t> </a:t>
            </a:r>
            <a:endParaRPr lang="en-US" dirty="0" smtClean="0"/>
          </a:p>
          <a:p>
            <a:pPr marL="68580" indent="0">
              <a:buNone/>
            </a:pPr>
            <a:r>
              <a:rPr lang="en-US" dirty="0" smtClean="0">
                <a:solidFill>
                  <a:srgbClr val="000000"/>
                </a:solidFill>
                <a:latin typeface="Century Gothic" panose="020B0502020202020204" pitchFamily="34" charset="0"/>
                <a:ea typeface="Verdana" pitchFamily="34" charset="0"/>
                <a:cs typeface="Verdana" pitchFamily="34" charset="0"/>
              </a:rPr>
              <a:t>  </a:t>
            </a:r>
            <a:endParaRPr lang="en-US" dirty="0">
              <a:solidFill>
                <a:srgbClr val="000000"/>
              </a:solidFill>
              <a:latin typeface="Century Gothic" panose="020B0502020202020204" pitchFamily="34" charset="0"/>
              <a:ea typeface="Verdana" pitchFamily="34" charset="0"/>
              <a:cs typeface="Verdana" pitchFamily="34" charset="0"/>
            </a:endParaRPr>
          </a:p>
          <a:p>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18426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7664"/>
            <a:ext cx="6400800" cy="1143000"/>
          </a:xfrm>
        </p:spPr>
        <p:txBody>
          <a:bodyPr>
            <a:normAutofit/>
          </a:bodyPr>
          <a:lstStyle/>
          <a:p>
            <a:r>
              <a:rPr lang="en-US" dirty="0" smtClean="0"/>
              <a:t>#4:  Write it down</a:t>
            </a:r>
            <a:endParaRPr lang="en-US" dirty="0"/>
          </a:p>
        </p:txBody>
      </p:sp>
      <p:sp>
        <p:nvSpPr>
          <p:cNvPr id="3" name="Content Placeholder 2"/>
          <p:cNvSpPr>
            <a:spLocks noGrp="1"/>
          </p:cNvSpPr>
          <p:nvPr>
            <p:ph idx="1"/>
          </p:nvPr>
        </p:nvSpPr>
        <p:spPr>
          <a:xfrm>
            <a:off x="1371601" y="2323652"/>
            <a:ext cx="6400800" cy="3508977"/>
          </a:xfrm>
        </p:spPr>
        <p:txBody>
          <a:bodyPr>
            <a:normAutofit fontScale="92500" lnSpcReduction="20000"/>
          </a:bodyPr>
          <a:lstStyle/>
          <a:p>
            <a:r>
              <a:rPr lang="en-US" dirty="0" smtClean="0"/>
              <a:t>A budget is based on the following formula:</a:t>
            </a:r>
          </a:p>
          <a:p>
            <a:pPr marL="68580" indent="0">
              <a:buNone/>
            </a:pPr>
            <a:r>
              <a:rPr lang="en-US" b="1" dirty="0" smtClean="0">
                <a:solidFill>
                  <a:srgbClr val="000000"/>
                </a:solidFill>
                <a:latin typeface="Century Gothic" panose="020B0502020202020204" pitchFamily="34" charset="0"/>
                <a:ea typeface="Verdana" pitchFamily="34" charset="0"/>
                <a:cs typeface="Verdana" pitchFamily="34" charset="0"/>
              </a:rPr>
              <a:t>	Income </a:t>
            </a:r>
            <a:r>
              <a:rPr lang="en-US" b="1" dirty="0">
                <a:solidFill>
                  <a:srgbClr val="000000"/>
                </a:solidFill>
                <a:latin typeface="Century Gothic" panose="020B0502020202020204" pitchFamily="34" charset="0"/>
                <a:ea typeface="Verdana" pitchFamily="34" charset="0"/>
                <a:cs typeface="Verdana" pitchFamily="34" charset="0"/>
              </a:rPr>
              <a:t>– </a:t>
            </a:r>
            <a:r>
              <a:rPr lang="en-US" b="1" dirty="0">
                <a:solidFill>
                  <a:srgbClr val="FF0000"/>
                </a:solidFill>
                <a:latin typeface="Century Gothic" panose="020B0502020202020204" pitchFamily="34" charset="0"/>
                <a:ea typeface="Verdana" pitchFamily="34" charset="0"/>
                <a:cs typeface="Verdana" pitchFamily="34" charset="0"/>
              </a:rPr>
              <a:t>Expenses</a:t>
            </a:r>
            <a:r>
              <a:rPr lang="en-US" b="1" dirty="0">
                <a:solidFill>
                  <a:srgbClr val="000000"/>
                </a:solidFill>
                <a:latin typeface="Century Gothic" panose="020B0502020202020204" pitchFamily="34" charset="0"/>
                <a:ea typeface="Verdana" pitchFamily="34" charset="0"/>
                <a:cs typeface="Verdana" pitchFamily="34" charset="0"/>
              </a:rPr>
              <a:t> = Profit or (</a:t>
            </a:r>
            <a:r>
              <a:rPr lang="en-US" b="1" dirty="0">
                <a:solidFill>
                  <a:srgbClr val="FF0000"/>
                </a:solidFill>
                <a:latin typeface="Century Gothic" panose="020B0502020202020204" pitchFamily="34" charset="0"/>
                <a:ea typeface="Verdana" pitchFamily="34" charset="0"/>
                <a:cs typeface="Verdana" pitchFamily="34" charset="0"/>
              </a:rPr>
              <a:t>Loss</a:t>
            </a:r>
            <a:r>
              <a:rPr lang="en-US" b="1" dirty="0">
                <a:solidFill>
                  <a:srgbClr val="000000"/>
                </a:solidFill>
                <a:latin typeface="Century Gothic" panose="020B0502020202020204" pitchFamily="34" charset="0"/>
                <a:ea typeface="Verdana" pitchFamily="34" charset="0"/>
                <a:cs typeface="Verdana" pitchFamily="34" charset="0"/>
              </a:rPr>
              <a:t>)  </a:t>
            </a:r>
            <a:endParaRPr lang="en-US" b="1" dirty="0" smtClean="0">
              <a:solidFill>
                <a:srgbClr val="000000"/>
              </a:solidFill>
              <a:latin typeface="Century Gothic" panose="020B0502020202020204" pitchFamily="34" charset="0"/>
              <a:ea typeface="Verdana" pitchFamily="34" charset="0"/>
              <a:cs typeface="Verdana" pitchFamily="34" charset="0"/>
            </a:endParaRPr>
          </a:p>
          <a:p>
            <a:pPr marL="68580" indent="0">
              <a:buNone/>
            </a:pPr>
            <a:endParaRPr lang="en-US" b="1" dirty="0">
              <a:solidFill>
                <a:srgbClr val="000000"/>
              </a:solidFill>
              <a:latin typeface="Century Gothic" panose="020B0502020202020204" pitchFamily="34" charset="0"/>
              <a:ea typeface="Verdana" pitchFamily="34" charset="0"/>
              <a:cs typeface="Verdana" pitchFamily="34" charset="0"/>
            </a:endParaRPr>
          </a:p>
          <a:p>
            <a:r>
              <a:rPr lang="en-US" dirty="0" smtClean="0"/>
              <a:t>Income: </a:t>
            </a:r>
            <a:r>
              <a:rPr lang="en-US" dirty="0" smtClean="0"/>
              <a:t>earnings </a:t>
            </a:r>
            <a:r>
              <a:rPr lang="en-US" dirty="0" smtClean="0"/>
              <a:t>from employment, government assistance, scholarships, student loans.</a:t>
            </a:r>
          </a:p>
          <a:p>
            <a:r>
              <a:rPr lang="en-US" dirty="0" smtClean="0"/>
              <a:t>Expenses:  fixed and variable items such as rent or mortgage, utilities, transportation, insurance, food, clothing, medical, school fees.</a:t>
            </a:r>
            <a:endParaRPr lang="en-US" dirty="0"/>
          </a:p>
        </p:txBody>
      </p:sp>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89261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2014/2015</a:t>
            </a:r>
            <a:endParaRPr lang="en-US" dirty="0"/>
          </a:p>
        </p:txBody>
      </p:sp>
      <p:sp>
        <p:nvSpPr>
          <p:cNvPr id="6" name="Slide Number Placeholder 5"/>
          <p:cNvSpPr>
            <a:spLocks noGrp="1"/>
          </p:cNvSpPr>
          <p:nvPr>
            <p:ph type="sldNum" sz="quarter" idx="12"/>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177371799"/>
              </p:ext>
            </p:extLst>
          </p:nvPr>
        </p:nvGraphicFramePr>
        <p:xfrm>
          <a:off x="1676400" y="899160"/>
          <a:ext cx="6096000" cy="5044440"/>
        </p:xfrm>
        <a:graphic>
          <a:graphicData uri="http://schemas.openxmlformats.org/drawingml/2006/table">
            <a:tbl>
              <a:tblPr firstRow="1" bandRow="1">
                <a:tableStyleId>{5C22544A-7EE6-4342-B048-85BDC9FD1C3A}</a:tableStyleId>
              </a:tblPr>
              <a:tblGrid>
                <a:gridCol w="2248170"/>
                <a:gridCol w="1923915"/>
                <a:gridCol w="1923915"/>
              </a:tblGrid>
              <a:tr h="328654">
                <a:tc>
                  <a:txBody>
                    <a:bodyPr/>
                    <a:lstStyle/>
                    <a:p>
                      <a:r>
                        <a:rPr lang="en-US" dirty="0" smtClean="0"/>
                        <a:t>Income</a:t>
                      </a:r>
                      <a:endParaRPr lang="en-US" dirty="0"/>
                    </a:p>
                  </a:txBody>
                  <a:tcPr/>
                </a:tc>
                <a:tc>
                  <a:txBody>
                    <a:bodyPr/>
                    <a:lstStyle/>
                    <a:p>
                      <a:r>
                        <a:rPr lang="en-US" dirty="0" smtClean="0"/>
                        <a:t>January</a:t>
                      </a:r>
                      <a:endParaRPr lang="en-US" dirty="0"/>
                    </a:p>
                  </a:txBody>
                  <a:tcPr/>
                </a:tc>
                <a:tc>
                  <a:txBody>
                    <a:bodyPr/>
                    <a:lstStyle/>
                    <a:p>
                      <a:r>
                        <a:rPr lang="en-US" dirty="0" smtClean="0"/>
                        <a:t>February</a:t>
                      </a:r>
                      <a:endParaRPr lang="en-US" dirty="0"/>
                    </a:p>
                  </a:txBody>
                  <a:tcPr/>
                </a:tc>
              </a:tr>
              <a:tr h="780553">
                <a:tc>
                  <a:txBody>
                    <a:bodyPr/>
                    <a:lstStyle/>
                    <a:p>
                      <a:r>
                        <a:rPr lang="en-US" sz="1600" dirty="0" smtClean="0"/>
                        <a:t>Paycheck</a:t>
                      </a:r>
                      <a:r>
                        <a:rPr lang="en-US" sz="1600" baseline="0" dirty="0" smtClean="0"/>
                        <a:t> /Child  Support/SSI </a:t>
                      </a:r>
                    </a:p>
                    <a:p>
                      <a:r>
                        <a:rPr lang="en-US" sz="1600" baseline="0" dirty="0" smtClean="0"/>
                        <a:t>SNAP/SSDI</a:t>
                      </a:r>
                      <a:endParaRPr lang="en-US" sz="1600" dirty="0"/>
                    </a:p>
                  </a:txBody>
                  <a:tcPr/>
                </a:tc>
                <a:tc>
                  <a:txBody>
                    <a:bodyPr/>
                    <a:lstStyle/>
                    <a:p>
                      <a:r>
                        <a:rPr lang="en-US" sz="1600" dirty="0" smtClean="0"/>
                        <a:t>$1,200.00</a:t>
                      </a:r>
                      <a:endParaRPr lang="en-US" sz="1600" dirty="0"/>
                    </a:p>
                  </a:txBody>
                  <a:tcPr/>
                </a:tc>
                <a:tc>
                  <a:txBody>
                    <a:bodyPr/>
                    <a:lstStyle/>
                    <a:p>
                      <a:r>
                        <a:rPr lang="en-US" sz="1600" dirty="0" smtClean="0"/>
                        <a:t>$1,200.00</a:t>
                      </a:r>
                      <a:endParaRPr lang="en-US" sz="1600" dirty="0"/>
                    </a:p>
                  </a:txBody>
                  <a:tcPr/>
                </a:tc>
              </a:tr>
              <a:tr h="314960">
                <a:tc>
                  <a:txBody>
                    <a:bodyPr/>
                    <a:lstStyle/>
                    <a:p>
                      <a:r>
                        <a:rPr lang="en-US" sz="1700" b="1" dirty="0" smtClean="0">
                          <a:solidFill>
                            <a:schemeClr val="bg1"/>
                          </a:solidFill>
                          <a:latin typeface="+mn-lt"/>
                          <a:cs typeface="Arial" pitchFamily="34" charset="0"/>
                        </a:rPr>
                        <a:t>Expenses</a:t>
                      </a:r>
                      <a:endParaRPr lang="en-US" sz="1700" b="1" dirty="0">
                        <a:solidFill>
                          <a:schemeClr val="bg1"/>
                        </a:solidFill>
                        <a:latin typeface="+mn-lt"/>
                        <a:cs typeface="Arial" pitchFamily="34" charset="0"/>
                      </a:endParaRPr>
                    </a:p>
                  </a:txBody>
                  <a:tcPr>
                    <a:solidFill>
                      <a:schemeClr val="accent1"/>
                    </a:solidFill>
                  </a:tcPr>
                </a:tc>
                <a:tc>
                  <a:txBody>
                    <a:bodyPr/>
                    <a:lstStyle/>
                    <a:p>
                      <a:endParaRPr lang="en-US" sz="1700" dirty="0"/>
                    </a:p>
                  </a:txBody>
                  <a:tcPr>
                    <a:solidFill>
                      <a:schemeClr val="accent1"/>
                    </a:solidFill>
                  </a:tcPr>
                </a:tc>
                <a:tc>
                  <a:txBody>
                    <a:bodyPr/>
                    <a:lstStyle/>
                    <a:p>
                      <a:endParaRPr lang="en-US" sz="1700" dirty="0"/>
                    </a:p>
                  </a:txBody>
                  <a:tcPr>
                    <a:solidFill>
                      <a:schemeClr val="accent1"/>
                    </a:solidFill>
                  </a:tcPr>
                </a:tc>
              </a:tr>
              <a:tr h="314960">
                <a:tc>
                  <a:txBody>
                    <a:bodyPr/>
                    <a:lstStyle/>
                    <a:p>
                      <a:r>
                        <a:rPr lang="en-US" sz="1600" dirty="0" smtClean="0"/>
                        <a:t>Housing</a:t>
                      </a:r>
                      <a:endParaRPr lang="en-US" sz="1600" dirty="0"/>
                    </a:p>
                  </a:txBody>
                  <a:tcPr/>
                </a:tc>
                <a:tc>
                  <a:txBody>
                    <a:bodyPr/>
                    <a:lstStyle/>
                    <a:p>
                      <a:r>
                        <a:rPr lang="en-US" sz="1600" dirty="0" smtClean="0"/>
                        <a:t>$450.00</a:t>
                      </a:r>
                      <a:endParaRPr lang="en-US" sz="1600" dirty="0"/>
                    </a:p>
                  </a:txBody>
                  <a:tcPr/>
                </a:tc>
                <a:tc>
                  <a:txBody>
                    <a:bodyPr/>
                    <a:lstStyle/>
                    <a:p>
                      <a:r>
                        <a:rPr lang="en-US" sz="1600" dirty="0" smtClean="0"/>
                        <a:t>$450.00</a:t>
                      </a:r>
                      <a:endParaRPr lang="en-US" sz="1600" dirty="0"/>
                    </a:p>
                  </a:txBody>
                  <a:tcPr/>
                </a:tc>
              </a:tr>
              <a:tr h="314960">
                <a:tc>
                  <a:txBody>
                    <a:bodyPr/>
                    <a:lstStyle/>
                    <a:p>
                      <a:r>
                        <a:rPr lang="en-US" sz="1600" dirty="0" smtClean="0"/>
                        <a:t>Utilities</a:t>
                      </a:r>
                      <a:endParaRPr lang="en-US" sz="1600" dirty="0"/>
                    </a:p>
                  </a:txBody>
                  <a:tcPr/>
                </a:tc>
                <a:tc>
                  <a:txBody>
                    <a:bodyPr/>
                    <a:lstStyle/>
                    <a:p>
                      <a:r>
                        <a:rPr lang="en-US" sz="1600" dirty="0" smtClean="0"/>
                        <a:t>$  75.00</a:t>
                      </a:r>
                      <a:endParaRPr lang="en-US" sz="1600" dirty="0"/>
                    </a:p>
                  </a:txBody>
                  <a:tcPr/>
                </a:tc>
                <a:tc>
                  <a:txBody>
                    <a:bodyPr/>
                    <a:lstStyle/>
                    <a:p>
                      <a:r>
                        <a:rPr lang="en-US" sz="1600" dirty="0" smtClean="0"/>
                        <a:t>$  85.00</a:t>
                      </a:r>
                      <a:endParaRPr lang="en-US" sz="1600" dirty="0"/>
                    </a:p>
                  </a:txBody>
                  <a:tcPr/>
                </a:tc>
              </a:tr>
              <a:tr h="314960">
                <a:tc>
                  <a:txBody>
                    <a:bodyPr/>
                    <a:lstStyle/>
                    <a:p>
                      <a:r>
                        <a:rPr lang="en-US" sz="1600" dirty="0" smtClean="0"/>
                        <a:t>Transportation</a:t>
                      </a:r>
                      <a:endParaRPr lang="en-US" sz="1600" dirty="0"/>
                    </a:p>
                  </a:txBody>
                  <a:tcPr/>
                </a:tc>
                <a:tc>
                  <a:txBody>
                    <a:bodyPr/>
                    <a:lstStyle/>
                    <a:p>
                      <a:r>
                        <a:rPr lang="en-US" sz="1600" dirty="0" smtClean="0"/>
                        <a:t>$125.00</a:t>
                      </a:r>
                      <a:endParaRPr lang="en-US" sz="1600" dirty="0"/>
                    </a:p>
                  </a:txBody>
                  <a:tcPr/>
                </a:tc>
                <a:tc>
                  <a:txBody>
                    <a:bodyPr/>
                    <a:lstStyle/>
                    <a:p>
                      <a:r>
                        <a:rPr lang="en-US" sz="1600" dirty="0" smtClean="0"/>
                        <a:t>$125.00</a:t>
                      </a:r>
                      <a:endParaRPr lang="en-US" sz="1600" dirty="0"/>
                    </a:p>
                  </a:txBody>
                  <a:tcPr/>
                </a:tc>
              </a:tr>
              <a:tr h="314960">
                <a:tc>
                  <a:txBody>
                    <a:bodyPr/>
                    <a:lstStyle/>
                    <a:p>
                      <a:r>
                        <a:rPr lang="en-US" sz="1600" dirty="0" smtClean="0"/>
                        <a:t>Food</a:t>
                      </a:r>
                      <a:endParaRPr lang="en-US" sz="1600" dirty="0"/>
                    </a:p>
                  </a:txBody>
                  <a:tcPr/>
                </a:tc>
                <a:tc>
                  <a:txBody>
                    <a:bodyPr/>
                    <a:lstStyle/>
                    <a:p>
                      <a:r>
                        <a:rPr lang="en-US" sz="1600" dirty="0" smtClean="0"/>
                        <a:t>$300.00</a:t>
                      </a:r>
                      <a:endParaRPr lang="en-US" sz="1600" dirty="0"/>
                    </a:p>
                  </a:txBody>
                  <a:tcPr/>
                </a:tc>
                <a:tc>
                  <a:txBody>
                    <a:bodyPr/>
                    <a:lstStyle/>
                    <a:p>
                      <a:r>
                        <a:rPr lang="en-US" sz="1600" dirty="0" smtClean="0"/>
                        <a:t>$275.00</a:t>
                      </a:r>
                      <a:endParaRPr lang="en-US" sz="1600" dirty="0"/>
                    </a:p>
                  </a:txBody>
                  <a:tcPr/>
                </a:tc>
              </a:tr>
              <a:tr h="314960">
                <a:tc>
                  <a:txBody>
                    <a:bodyPr/>
                    <a:lstStyle/>
                    <a:p>
                      <a:r>
                        <a:rPr lang="en-US" sz="1600" dirty="0" smtClean="0"/>
                        <a:t>Clothing</a:t>
                      </a:r>
                      <a:endParaRPr lang="en-US" sz="1600" dirty="0"/>
                    </a:p>
                  </a:txBody>
                  <a:tcPr/>
                </a:tc>
                <a:tc>
                  <a:txBody>
                    <a:bodyPr/>
                    <a:lstStyle/>
                    <a:p>
                      <a:r>
                        <a:rPr lang="en-US" sz="1600" dirty="0" smtClean="0"/>
                        <a:t>$  50.00</a:t>
                      </a:r>
                      <a:endParaRPr lang="en-US" sz="1600" dirty="0"/>
                    </a:p>
                  </a:txBody>
                  <a:tcPr/>
                </a:tc>
                <a:tc>
                  <a:txBody>
                    <a:bodyPr/>
                    <a:lstStyle/>
                    <a:p>
                      <a:r>
                        <a:rPr lang="en-US" sz="1600" dirty="0" smtClean="0"/>
                        <a:t>$  50.00</a:t>
                      </a:r>
                      <a:endParaRPr lang="en-US" sz="1600" dirty="0"/>
                    </a:p>
                  </a:txBody>
                  <a:tcPr/>
                </a:tc>
              </a:tr>
              <a:tr h="314960">
                <a:tc>
                  <a:txBody>
                    <a:bodyPr/>
                    <a:lstStyle/>
                    <a:p>
                      <a:r>
                        <a:rPr lang="en-US" sz="1600" dirty="0" smtClean="0"/>
                        <a:t>Medical</a:t>
                      </a:r>
                      <a:endParaRPr lang="en-US" sz="1600" dirty="0"/>
                    </a:p>
                  </a:txBody>
                  <a:tcPr/>
                </a:tc>
                <a:tc>
                  <a:txBody>
                    <a:bodyPr/>
                    <a:lstStyle/>
                    <a:p>
                      <a:r>
                        <a:rPr lang="en-US" sz="1600" dirty="0" smtClean="0"/>
                        <a:t>$  50.00</a:t>
                      </a:r>
                      <a:endParaRPr lang="en-US" sz="1600" dirty="0"/>
                    </a:p>
                  </a:txBody>
                  <a:tcPr/>
                </a:tc>
                <a:tc>
                  <a:txBody>
                    <a:bodyPr/>
                    <a:lstStyle/>
                    <a:p>
                      <a:r>
                        <a:rPr lang="en-US" sz="1600" dirty="0" smtClean="0"/>
                        <a:t>$100.00</a:t>
                      </a:r>
                      <a:endParaRPr lang="en-US" sz="1600" dirty="0"/>
                    </a:p>
                  </a:txBody>
                  <a:tcPr/>
                </a:tc>
              </a:tr>
              <a:tr h="314960">
                <a:tc>
                  <a:txBody>
                    <a:bodyPr/>
                    <a:lstStyle/>
                    <a:p>
                      <a:r>
                        <a:rPr lang="en-US" sz="1600" dirty="0" smtClean="0"/>
                        <a:t>Emergency</a:t>
                      </a:r>
                      <a:r>
                        <a:rPr lang="en-US" sz="1600" baseline="0" dirty="0" smtClean="0"/>
                        <a:t> Fund</a:t>
                      </a:r>
                      <a:endParaRPr lang="en-US" sz="1600" dirty="0"/>
                    </a:p>
                  </a:txBody>
                  <a:tcPr/>
                </a:tc>
                <a:tc>
                  <a:txBody>
                    <a:bodyPr/>
                    <a:lstStyle/>
                    <a:p>
                      <a:r>
                        <a:rPr lang="en-US" sz="1600" dirty="0" smtClean="0"/>
                        <a:t>$  50.00</a:t>
                      </a:r>
                      <a:endParaRPr lang="en-US" sz="1600" dirty="0"/>
                    </a:p>
                  </a:txBody>
                  <a:tcPr/>
                </a:tc>
                <a:tc>
                  <a:txBody>
                    <a:bodyPr/>
                    <a:lstStyle/>
                    <a:p>
                      <a:r>
                        <a:rPr lang="en-US" sz="1600" dirty="0" smtClean="0"/>
                        <a:t>$  50.00</a:t>
                      </a:r>
                      <a:endParaRPr lang="en-US" sz="1600" dirty="0"/>
                    </a:p>
                  </a:txBody>
                  <a:tcPr/>
                </a:tc>
              </a:tr>
              <a:tr h="314960">
                <a:tc>
                  <a:txBody>
                    <a:bodyPr/>
                    <a:lstStyle/>
                    <a:p>
                      <a:r>
                        <a:rPr lang="en-US" sz="1600" dirty="0" smtClean="0"/>
                        <a:t>Recreation</a:t>
                      </a:r>
                      <a:endParaRPr lang="en-US" sz="1600" dirty="0"/>
                    </a:p>
                  </a:txBody>
                  <a:tcPr/>
                </a:tc>
                <a:tc>
                  <a:txBody>
                    <a:bodyPr/>
                    <a:lstStyle/>
                    <a:p>
                      <a:r>
                        <a:rPr lang="en-US" sz="1600" dirty="0" smtClean="0"/>
                        <a:t>$  25.00</a:t>
                      </a:r>
                      <a:endParaRPr lang="en-US" sz="1600" dirty="0"/>
                    </a:p>
                  </a:txBody>
                  <a:tcPr/>
                </a:tc>
                <a:tc>
                  <a:txBody>
                    <a:bodyPr/>
                    <a:lstStyle/>
                    <a:p>
                      <a:r>
                        <a:rPr lang="en-US" sz="1600" dirty="0" smtClean="0"/>
                        <a:t>$100.00</a:t>
                      </a:r>
                      <a:endParaRPr lang="en-US" sz="1600" dirty="0"/>
                    </a:p>
                  </a:txBody>
                  <a:tcPr/>
                </a:tc>
              </a:tr>
              <a:tr h="780553">
                <a:tc>
                  <a:txBody>
                    <a:bodyPr/>
                    <a:lstStyle/>
                    <a:p>
                      <a:r>
                        <a:rPr lang="en-US" sz="1600" b="1" dirty="0" smtClean="0">
                          <a:solidFill>
                            <a:schemeClr val="bg1"/>
                          </a:solidFill>
                        </a:rPr>
                        <a:t>Subtract</a:t>
                      </a:r>
                      <a:r>
                        <a:rPr lang="en-US" sz="1600" b="1" baseline="0" dirty="0" smtClean="0">
                          <a:solidFill>
                            <a:schemeClr val="bg1"/>
                          </a:solidFill>
                        </a:rPr>
                        <a:t> Expenses from Income: Profit/(Loss)</a:t>
                      </a:r>
                      <a:endParaRPr lang="en-US" sz="1600" b="1" dirty="0">
                        <a:solidFill>
                          <a:schemeClr val="bg1"/>
                        </a:solidFill>
                      </a:endParaRPr>
                    </a:p>
                  </a:txBody>
                  <a:tcPr>
                    <a:solidFill>
                      <a:schemeClr val="accent1"/>
                    </a:solidFill>
                  </a:tcPr>
                </a:tc>
                <a:tc>
                  <a:txBody>
                    <a:bodyPr/>
                    <a:lstStyle/>
                    <a:p>
                      <a:r>
                        <a:rPr lang="en-US" sz="1600" b="1" dirty="0" smtClean="0"/>
                        <a:t>$  75.00</a:t>
                      </a:r>
                      <a:endParaRPr lang="en-US" sz="1600" b="1" dirty="0"/>
                    </a:p>
                  </a:txBody>
                  <a:tcPr>
                    <a:solidFill>
                      <a:schemeClr val="bg1"/>
                    </a:solidFill>
                  </a:tcPr>
                </a:tc>
                <a:tc>
                  <a:txBody>
                    <a:bodyPr/>
                    <a:lstStyle/>
                    <a:p>
                      <a:r>
                        <a:rPr lang="en-US" sz="1600" b="1" dirty="0" smtClean="0">
                          <a:solidFill>
                            <a:srgbClr val="FF0000"/>
                          </a:solidFill>
                        </a:rPr>
                        <a:t>($35.00)</a:t>
                      </a:r>
                      <a:endParaRPr lang="en-US" sz="1600" b="1" dirty="0">
                        <a:solidFill>
                          <a:srgbClr val="FF0000"/>
                        </a:solidFill>
                      </a:endParaRPr>
                    </a:p>
                  </a:txBody>
                  <a:tcPr>
                    <a:solidFill>
                      <a:schemeClr val="bg1"/>
                    </a:solidFill>
                  </a:tcPr>
                </a:tc>
              </a:tr>
            </a:tbl>
          </a:graphicData>
        </a:graphic>
      </p:graphicFrame>
      <p:pic>
        <p:nvPicPr>
          <p:cNvPr id="16" name="Picture 15"/>
          <p:cNvPicPr>
            <a:picLocks noChangeAspect="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002589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TotalTime>
  <Words>1231</Words>
  <Application>Microsoft Office PowerPoint</Application>
  <PresentationFormat>On-screen Show (4:3)</PresentationFormat>
  <Paragraphs>181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Managing Your Budget</vt:lpstr>
      <vt:lpstr>Introduction</vt:lpstr>
      <vt:lpstr>Learning Objectives</vt:lpstr>
      <vt:lpstr>How would you respond?</vt:lpstr>
      <vt:lpstr>Steps for Budgeting #1 Set Goals</vt:lpstr>
      <vt:lpstr>#2:  Get  Organized</vt:lpstr>
      <vt:lpstr>#3:  Know your cash flow</vt:lpstr>
      <vt:lpstr>#4:  Write it down</vt:lpstr>
      <vt:lpstr>PowerPoint Presentation</vt:lpstr>
      <vt:lpstr>#5:  Organize Financial Records</vt:lpstr>
      <vt:lpstr>Additional Resources</vt:lpstr>
      <vt:lpstr>Important points to remember:</vt:lpstr>
      <vt:lpstr>Questions?</vt:lpstr>
      <vt:lpstr>Contact us </vt:lpstr>
      <vt:lpstr>Thank you  for attending this session!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Administrator</cp:lastModifiedBy>
  <cp:revision>35</cp:revision>
  <dcterms:created xsi:type="dcterms:W3CDTF">2014-07-15T18:41:34Z</dcterms:created>
  <dcterms:modified xsi:type="dcterms:W3CDTF">2014-08-08T14:22:49Z</dcterms:modified>
</cp:coreProperties>
</file>