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6"/>
  </p:notesMasterIdLst>
  <p:sldIdLst>
    <p:sldId id="256" r:id="rId2"/>
    <p:sldId id="258" r:id="rId3"/>
    <p:sldId id="259" r:id="rId4"/>
    <p:sldId id="264" r:id="rId5"/>
    <p:sldId id="265" r:id="rId6"/>
    <p:sldId id="263" r:id="rId7"/>
    <p:sldId id="262" r:id="rId8"/>
    <p:sldId id="260" r:id="rId9"/>
    <p:sldId id="266" r:id="rId10"/>
    <p:sldId id="267" r:id="rId11"/>
    <p:sldId id="268" r:id="rId12"/>
    <p:sldId id="269" r:id="rId13"/>
    <p:sldId id="270" r:id="rId14"/>
    <p:sldId id="273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02" autoAdjust="0"/>
  </p:normalViewPr>
  <p:slideViewPr>
    <p:cSldViewPr>
      <p:cViewPr varScale="1">
        <p:scale>
          <a:sx n="107" d="100"/>
          <a:sy n="107" d="100"/>
        </p:scale>
        <p:origin x="1734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413E83B-49D5-4289-A46A-2F230B496353}" type="datetimeFigureOut">
              <a:rPr lang="en-US" smtClean="0"/>
              <a:t>6/8/2018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B00079B-585D-49B4-A45C-6ABA6586B4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582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0079B-585D-49B4-A45C-6ABA6586B4C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560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0079B-585D-49B4-A45C-6ABA6586B4C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387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(read slide)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0079B-585D-49B4-A45C-6ABA6586B4C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1389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>
                <a:latin typeface="Century Gothic" panose="020B0502020202020204" pitchFamily="34" charset="0"/>
              </a:rPr>
              <a:t>(read slide)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0079B-585D-49B4-A45C-6ABA6586B4C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2403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0079B-585D-49B4-A45C-6ABA6586B4C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6366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baseline="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0079B-585D-49B4-A45C-6ABA6586B4C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744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 smtClean="0">
              <a:latin typeface="Century Gothic" panose="020B0502020202020204" pitchFamily="34" charset="0"/>
            </a:endParaRPr>
          </a:p>
          <a:p>
            <a:endParaRPr lang="en-US" i="1" dirty="0" smtClean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0079B-585D-49B4-A45C-6ABA6586B4C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342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0079B-585D-49B4-A45C-6ABA6586B4C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129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0079B-585D-49B4-A45C-6ABA6586B4C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946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0079B-585D-49B4-A45C-6ABA6586B4C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649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(Read slide.)</a:t>
            </a:r>
          </a:p>
          <a:p>
            <a:endParaRPr lang="en-US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Add:</a:t>
            </a:r>
          </a:p>
          <a:p>
            <a:endParaRPr lang="en-US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Fixed expenses are constant each month in the amount paid and are considered critical expenses that affect your ability to live comfortably, such as rent, insurance, car payments, and fixed-rate loans. It is important to pay fixed expenses on time, especially your student loans, so that you maintain a good credit history. </a:t>
            </a:r>
          </a:p>
          <a:p>
            <a:endParaRPr lang="en-US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Variable expenses are based on usage and fluctuate monthly in terms of the amount you pay.  Examples include food, utilities, gasoline, books, and supplies, etc. </a:t>
            </a:r>
            <a:endParaRPr lang="en-US" dirty="0" smtClean="0">
              <a:latin typeface="Century Gothic" panose="020B0502020202020204" pitchFamily="34" charset="0"/>
            </a:endParaRPr>
          </a:p>
          <a:p>
            <a:endParaRPr lang="en-US" dirty="0" smtClean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0079B-585D-49B4-A45C-6ABA6586B4C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369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298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0079B-585D-49B4-A45C-6ABA6586B4C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459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0079B-585D-49B4-A45C-6ABA6586B4C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305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0079B-585D-49B4-A45C-6ABA6586B4C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180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June 8, 2018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June 8,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June 8,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June 8,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June 8,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June 8,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June 8, 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June 8,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June 8, 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June 8, 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June 8,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June 8,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mailto:osfa@fldoe.org" TargetMode="Externa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www.navigatingyourfuture.org/" TargetMode="Externa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3276600"/>
            <a:ext cx="3313355" cy="2362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Managing Your Budget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2018-2019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Office of Student Financial Assistance</a:t>
            </a:r>
            <a:endParaRPr lang="en-US" dirty="0"/>
          </a:p>
        </p:txBody>
      </p: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0" y="1010116"/>
            <a:ext cx="1141112" cy="5847884"/>
            <a:chOff x="-11773" y="1447800"/>
            <a:chExt cx="1154773" cy="5089525"/>
          </a:xfrm>
        </p:grpSpPr>
        <p:pic>
          <p:nvPicPr>
            <p:cNvPr id="11" name="Picture 14" descr="Retouched_AfricanMale_HR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47800"/>
              <a:ext cx="1134438" cy="1216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5" descr="AsianFemale_HR"/>
            <p:cNvPicPr preferRelativeResize="0"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773" y="5245100"/>
              <a:ext cx="1149421" cy="129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6" descr="CaucasianFemale_HR"/>
            <p:cNvPicPr preferRelativeResize="0"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562" y="2663825"/>
              <a:ext cx="1143000" cy="1289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9" descr="Retouched_Group_HR_270"/>
            <p:cNvPicPr preferRelativeResize="0"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52875"/>
              <a:ext cx="1143000" cy="129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21"/>
            <a:ext cx="3229276" cy="1055364"/>
          </a:xfrm>
          <a:prstGeom prst="rect">
            <a:avLst/>
          </a:prstGeom>
        </p:spPr>
      </p:pic>
      <p:pic>
        <p:nvPicPr>
          <p:cNvPr id="1026" name="Picture 2" descr="C:\Users\parrisr\AppData\Local\Microsoft\Windows\Temporary Internet Files\Content.IE5\MH0CFOX8\MP900400353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19400"/>
            <a:ext cx="2179409" cy="14523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53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141489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Steps for Budgeting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#</a:t>
            </a:r>
            <a:r>
              <a:rPr lang="en-US" dirty="0" smtClean="0"/>
              <a:t>5 – Organize </a:t>
            </a:r>
            <a:r>
              <a:rPr lang="en-US" dirty="0" smtClean="0"/>
              <a:t>Financial Records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60719"/>
            <a:ext cx="6400800" cy="3508977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en-US" dirty="0" smtClean="0"/>
              <a:t>In a SAFE PLACE, keep copies of the following information you have either in paper or electronic files:</a:t>
            </a:r>
          </a:p>
          <a:p>
            <a:pPr lvl="1"/>
            <a:r>
              <a:rPr lang="en-US" dirty="0" smtClean="0"/>
              <a:t>Summary of basic information about </a:t>
            </a:r>
            <a:r>
              <a:rPr lang="en-US" dirty="0" smtClean="0"/>
              <a:t>your </a:t>
            </a:r>
            <a:r>
              <a:rPr lang="en-US" dirty="0" smtClean="0"/>
              <a:t>financial accounts.</a:t>
            </a:r>
          </a:p>
          <a:p>
            <a:pPr lvl="1"/>
            <a:r>
              <a:rPr lang="en-US" dirty="0" smtClean="0"/>
              <a:t>Copies of your student loan application forms.</a:t>
            </a:r>
          </a:p>
          <a:p>
            <a:pPr lvl="1"/>
            <a:r>
              <a:rPr lang="en-US" dirty="0" smtClean="0"/>
              <a:t>Promissory notes and documentation you signed agreeing to repay the money you have borrowed.</a:t>
            </a:r>
          </a:p>
          <a:p>
            <a:pPr lvl="1"/>
            <a:r>
              <a:rPr lang="en-US" dirty="0" smtClean="0"/>
              <a:t>Account statements.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8200" y="72594"/>
            <a:ext cx="352124" cy="423004"/>
          </a:xfrm>
        </p:spPr>
        <p:txBody>
          <a:bodyPr/>
          <a:lstStyle/>
          <a:p>
            <a:fld id="{8B37D5FE-740C-46F5-801A-FA5477D9711F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0" y="0"/>
            <a:ext cx="1141112" cy="6858000"/>
            <a:chOff x="-11773" y="1447800"/>
            <a:chExt cx="1154773" cy="5089525"/>
          </a:xfrm>
          <a:effectLst>
            <a:glow rad="63500">
              <a:schemeClr val="accent1">
                <a:lumMod val="75000"/>
                <a:alpha val="40000"/>
              </a:schemeClr>
            </a:glow>
          </a:effectLst>
        </p:grpSpPr>
        <p:pic>
          <p:nvPicPr>
            <p:cNvPr id="11" name="Picture 14" descr="Retouched_AfricanMale_HR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47800"/>
              <a:ext cx="1134438" cy="1216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5" descr="AsianFemale_HR"/>
            <p:cNvPicPr preferRelativeResize="0"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773" y="5245100"/>
              <a:ext cx="1149421" cy="129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6" descr="CaucasianFemale_HR"/>
            <p:cNvPicPr preferRelativeResize="0"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562" y="2663825"/>
              <a:ext cx="1143000" cy="1289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9" descr="Retouched_Group_HR_270"/>
            <p:cNvPicPr preferRelativeResize="0"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52875"/>
              <a:ext cx="1143000" cy="129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587932"/>
            <a:ext cx="3229276" cy="10553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263" y="284096"/>
            <a:ext cx="1600200" cy="62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93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027664"/>
            <a:ext cx="6400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Additional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1" y="2323652"/>
            <a:ext cx="6400800" cy="3508977"/>
          </a:xfrm>
        </p:spPr>
        <p:txBody>
          <a:bodyPr/>
          <a:lstStyle/>
          <a:p>
            <a:r>
              <a:rPr lang="en-US" dirty="0" smtClean="0"/>
              <a:t>NavigatingYourFuture.org</a:t>
            </a:r>
          </a:p>
          <a:p>
            <a:r>
              <a:rPr lang="en-US" dirty="0" smtClean="0"/>
              <a:t>DaveRamsey.com</a:t>
            </a:r>
          </a:p>
          <a:p>
            <a:r>
              <a:rPr lang="en-US" dirty="0" smtClean="0"/>
              <a:t>ClarkHoward.com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8200" y="72594"/>
            <a:ext cx="352124" cy="423004"/>
          </a:xfrm>
        </p:spPr>
        <p:txBody>
          <a:bodyPr/>
          <a:lstStyle/>
          <a:p>
            <a:fld id="{8B37D5FE-740C-46F5-801A-FA5477D9711F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0" y="0"/>
            <a:ext cx="1141112" cy="6858000"/>
            <a:chOff x="-11773" y="1447800"/>
            <a:chExt cx="1154773" cy="5089525"/>
          </a:xfrm>
          <a:effectLst>
            <a:glow rad="63500">
              <a:schemeClr val="accent1">
                <a:lumMod val="75000"/>
                <a:alpha val="40000"/>
              </a:schemeClr>
            </a:glow>
          </a:effectLst>
        </p:grpSpPr>
        <p:pic>
          <p:nvPicPr>
            <p:cNvPr id="11" name="Picture 14" descr="Retouched_AfricanMale_HR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47800"/>
              <a:ext cx="1134438" cy="1216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5" descr="AsianFemale_HR"/>
            <p:cNvPicPr preferRelativeResize="0"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773" y="5245100"/>
              <a:ext cx="1149421" cy="129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6" descr="CaucasianFemale_HR"/>
            <p:cNvPicPr preferRelativeResize="0"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562" y="2663825"/>
              <a:ext cx="1143000" cy="1289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9" descr="Retouched_Group_HR_270"/>
            <p:cNvPicPr preferRelativeResize="0"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52875"/>
              <a:ext cx="1143000" cy="129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587932"/>
            <a:ext cx="3229276" cy="10553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263" y="284096"/>
            <a:ext cx="1600200" cy="62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7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062" y="827128"/>
            <a:ext cx="7010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Important </a:t>
            </a:r>
            <a:r>
              <a:rPr lang="en-US" dirty="0" smtClean="0"/>
              <a:t>Points </a:t>
            </a:r>
            <a:r>
              <a:rPr lang="en-US" dirty="0" smtClean="0"/>
              <a:t>to </a:t>
            </a:r>
            <a:r>
              <a:rPr lang="en-US" dirty="0" smtClean="0"/>
              <a:t>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1" y="2323652"/>
            <a:ext cx="6400800" cy="350897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By establishing “Goals” you set priorities for yourself that help you stick to your plan.</a:t>
            </a:r>
          </a:p>
          <a:p>
            <a:r>
              <a:rPr lang="en-US" dirty="0" smtClean="0"/>
              <a:t>Using the five steps to effective budgeting will provide structure and assurance that you are paying your </a:t>
            </a:r>
            <a:r>
              <a:rPr lang="en-US" dirty="0" smtClean="0"/>
              <a:t>expenses </a:t>
            </a:r>
            <a:r>
              <a:rPr lang="en-US" dirty="0" smtClean="0"/>
              <a:t>and other </a:t>
            </a:r>
            <a:r>
              <a:rPr lang="en-US" dirty="0" smtClean="0"/>
              <a:t>obligations </a:t>
            </a:r>
            <a:r>
              <a:rPr lang="en-US" dirty="0" smtClean="0"/>
              <a:t>in a timely manner.</a:t>
            </a:r>
          </a:p>
          <a:p>
            <a:r>
              <a:rPr lang="en-US" dirty="0" smtClean="0"/>
              <a:t>Getting organized is the first key to successful money management skills.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8200" y="72594"/>
            <a:ext cx="352124" cy="423004"/>
          </a:xfrm>
        </p:spPr>
        <p:txBody>
          <a:bodyPr/>
          <a:lstStyle/>
          <a:p>
            <a:fld id="{8B37D5FE-740C-46F5-801A-FA5477D9711F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0" y="0"/>
            <a:ext cx="1141112" cy="6858000"/>
            <a:chOff x="-11773" y="1447800"/>
            <a:chExt cx="1154773" cy="5089525"/>
          </a:xfrm>
          <a:effectLst>
            <a:glow rad="63500">
              <a:schemeClr val="accent1">
                <a:lumMod val="75000"/>
                <a:alpha val="40000"/>
              </a:schemeClr>
            </a:glow>
          </a:effectLst>
        </p:grpSpPr>
        <p:pic>
          <p:nvPicPr>
            <p:cNvPr id="11" name="Picture 14" descr="Retouched_AfricanMale_HR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47800"/>
              <a:ext cx="1134438" cy="1216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5" descr="AsianFemale_HR"/>
            <p:cNvPicPr preferRelativeResize="0"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773" y="5245100"/>
              <a:ext cx="1149421" cy="129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6" descr="CaucasianFemale_HR"/>
            <p:cNvPicPr preferRelativeResize="0"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562" y="2663825"/>
              <a:ext cx="1143000" cy="1289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9" descr="Retouched_Group_HR_270"/>
            <p:cNvPicPr preferRelativeResize="0"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52875"/>
              <a:ext cx="1143000" cy="129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587932"/>
            <a:ext cx="3229276" cy="10553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263" y="284096"/>
            <a:ext cx="1600200" cy="62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60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409808"/>
            <a:ext cx="64008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8200" y="72594"/>
            <a:ext cx="352124" cy="423004"/>
          </a:xfrm>
        </p:spPr>
        <p:txBody>
          <a:bodyPr/>
          <a:lstStyle/>
          <a:p>
            <a:fld id="{8B37D5FE-740C-46F5-801A-FA5477D9711F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0" y="0"/>
            <a:ext cx="1141112" cy="6858000"/>
            <a:chOff x="-11773" y="1447800"/>
            <a:chExt cx="1154773" cy="5089525"/>
          </a:xfrm>
          <a:effectLst>
            <a:glow rad="63500">
              <a:schemeClr val="accent1">
                <a:lumMod val="75000"/>
                <a:alpha val="40000"/>
              </a:schemeClr>
            </a:glow>
          </a:effectLst>
        </p:grpSpPr>
        <p:pic>
          <p:nvPicPr>
            <p:cNvPr id="11" name="Picture 14" descr="Retouched_AfricanMale_HR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47800"/>
              <a:ext cx="1134438" cy="1216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5" descr="AsianFemale_HR"/>
            <p:cNvPicPr preferRelativeResize="0"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773" y="5245100"/>
              <a:ext cx="1149421" cy="129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6" descr="CaucasianFemale_HR"/>
            <p:cNvPicPr preferRelativeResize="0"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562" y="2663825"/>
              <a:ext cx="1143000" cy="1289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9" descr="Retouched_Group_HR_270"/>
            <p:cNvPicPr preferRelativeResize="0"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52875"/>
              <a:ext cx="1143000" cy="129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587932"/>
            <a:ext cx="3229276" cy="10553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263" y="284096"/>
            <a:ext cx="1600200" cy="62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22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027664"/>
            <a:ext cx="6400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Contact </a:t>
            </a:r>
            <a:r>
              <a:rPr lang="en-US" dirty="0" smtClean="0"/>
              <a:t>Us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1" y="2323652"/>
            <a:ext cx="6400800" cy="3508977"/>
          </a:xfrm>
        </p:spPr>
        <p:txBody>
          <a:bodyPr>
            <a:normAutofit/>
          </a:bodyPr>
          <a:lstStyle/>
          <a:p>
            <a:r>
              <a:rPr lang="en-US" dirty="0" smtClean="0"/>
              <a:t>Email</a:t>
            </a:r>
            <a:r>
              <a:rPr lang="en-US" dirty="0" smtClean="0"/>
              <a:t>: </a:t>
            </a:r>
            <a:r>
              <a:rPr lang="en-US" dirty="0" smtClean="0">
                <a:hlinkClick r:id="rId3"/>
              </a:rPr>
              <a:t>osfa@fldoe.org</a:t>
            </a:r>
            <a:r>
              <a:rPr lang="en-US" dirty="0" smtClean="0"/>
              <a:t> </a:t>
            </a:r>
          </a:p>
          <a:p>
            <a:r>
              <a:rPr lang="en-US" dirty="0" smtClean="0"/>
              <a:t>Telephone: </a:t>
            </a:r>
            <a:r>
              <a:rPr lang="en-US" dirty="0" smtClean="0"/>
              <a:t>888-827-2004 </a:t>
            </a:r>
            <a:endParaRPr lang="en-US" dirty="0" smtClean="0"/>
          </a:p>
          <a:p>
            <a:r>
              <a:rPr lang="en-US" dirty="0" smtClean="0"/>
              <a:t>OSFA Outreach:</a:t>
            </a:r>
          </a:p>
          <a:p>
            <a:pPr marL="365760" lvl="1" indent="0">
              <a:buNone/>
            </a:pPr>
            <a:r>
              <a:rPr lang="en-US" dirty="0" smtClean="0"/>
              <a:t>Pedro “Pete” Hernandez </a:t>
            </a:r>
          </a:p>
          <a:p>
            <a:pPr marL="365760" lvl="1" indent="0">
              <a:buNone/>
            </a:pPr>
            <a:r>
              <a:rPr lang="en-US" dirty="0" smtClean="0"/>
              <a:t>(850)245-1821</a:t>
            </a:r>
          </a:p>
          <a:p>
            <a:pPr marL="365760" lvl="1" indent="0">
              <a:buNone/>
            </a:pPr>
            <a:r>
              <a:rPr lang="en-US" dirty="0" smtClean="0"/>
              <a:t>Pedro.Hernandez@fldoe.org </a:t>
            </a:r>
          </a:p>
          <a:p>
            <a:pPr marL="6858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8200" y="72594"/>
            <a:ext cx="352124" cy="423004"/>
          </a:xfrm>
        </p:spPr>
        <p:txBody>
          <a:bodyPr/>
          <a:lstStyle/>
          <a:p>
            <a:fld id="{8B37D5FE-740C-46F5-801A-FA5477D9711F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0" y="0"/>
            <a:ext cx="1141112" cy="6858000"/>
            <a:chOff x="-11773" y="1447800"/>
            <a:chExt cx="1154773" cy="5089525"/>
          </a:xfrm>
          <a:effectLst>
            <a:glow rad="63500">
              <a:schemeClr val="accent1">
                <a:lumMod val="75000"/>
                <a:alpha val="40000"/>
              </a:schemeClr>
            </a:glow>
          </a:effectLst>
        </p:grpSpPr>
        <p:pic>
          <p:nvPicPr>
            <p:cNvPr id="11" name="Picture 14" descr="Retouched_AfricanMale_HR"/>
            <p:cNvPicPr preferRelativeResize="0"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47800"/>
              <a:ext cx="1134438" cy="1216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5" descr="AsianFemale_HR"/>
            <p:cNvPicPr preferRelativeResize="0"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773" y="5245100"/>
              <a:ext cx="1149421" cy="129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6" descr="CaucasianFemale_HR"/>
            <p:cNvPicPr preferRelativeResize="0"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562" y="2663825"/>
              <a:ext cx="1143000" cy="1289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9" descr="Retouched_Group_HR_270"/>
            <p:cNvPicPr preferRelativeResize="0"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52875"/>
              <a:ext cx="1143000" cy="129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587932"/>
            <a:ext cx="3229276" cy="10553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263" y="284096"/>
            <a:ext cx="1600200" cy="62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06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838200"/>
            <a:ext cx="6400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8200" y="72594"/>
            <a:ext cx="352124" cy="423004"/>
          </a:xfrm>
        </p:spPr>
        <p:txBody>
          <a:bodyPr/>
          <a:lstStyle/>
          <a:p>
            <a:fld id="{8B37D5FE-740C-46F5-801A-FA5477D9711F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0" y="0"/>
            <a:ext cx="1141112" cy="6858000"/>
            <a:chOff x="-11773" y="1447800"/>
            <a:chExt cx="1154773" cy="5089525"/>
          </a:xfrm>
          <a:effectLst>
            <a:glow rad="63500">
              <a:schemeClr val="accent1">
                <a:lumMod val="75000"/>
                <a:alpha val="40000"/>
              </a:schemeClr>
            </a:glow>
          </a:effectLst>
        </p:grpSpPr>
        <p:pic>
          <p:nvPicPr>
            <p:cNvPr id="11" name="Picture 14" descr="Retouched_AfricanMale_HR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47800"/>
              <a:ext cx="1134438" cy="1216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5" descr="AsianFemale_HR"/>
            <p:cNvPicPr preferRelativeResize="0"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773" y="5245100"/>
              <a:ext cx="1149421" cy="129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6" descr="CaucasianFemale_HR"/>
            <p:cNvPicPr preferRelativeResize="0"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562" y="2663825"/>
              <a:ext cx="1143000" cy="1289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9" descr="Retouched_Group_HR_270"/>
            <p:cNvPicPr preferRelativeResize="0"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52875"/>
              <a:ext cx="1143000" cy="129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587932"/>
            <a:ext cx="3229276" cy="10553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263" y="284096"/>
            <a:ext cx="1600200" cy="627669"/>
          </a:xfrm>
          <a:prstGeom prst="rect">
            <a:avLst/>
          </a:prstGeom>
        </p:spPr>
      </p:pic>
      <p:sp>
        <p:nvSpPr>
          <p:cNvPr id="15" name="Text Box 8"/>
          <p:cNvSpPr txBox="1">
            <a:spLocks noChangeArrowheads="1"/>
          </p:cNvSpPr>
          <p:nvPr/>
        </p:nvSpPr>
        <p:spPr bwMode="ltGray">
          <a:xfrm>
            <a:off x="1447800" y="2254925"/>
            <a:ext cx="3581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u="none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Budgeting is the foundation of achieving your financial goals while maintaining your </a:t>
            </a:r>
            <a:endParaRPr lang="en-US" sz="2400" u="none" dirty="0" smtClean="0">
              <a:solidFill>
                <a:srgbClr val="000000"/>
              </a:solidFill>
              <a:ea typeface="Verdana" pitchFamily="34" charset="0"/>
              <a:cs typeface="Verdana" pitchFamily="34" charset="0"/>
            </a:endParaRPr>
          </a:p>
          <a:p>
            <a:r>
              <a:rPr lang="en-US" sz="2400" u="none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day-to-day </a:t>
            </a:r>
            <a:r>
              <a:rPr lang="en-US" sz="2400" u="none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living expenses. </a:t>
            </a:r>
          </a:p>
        </p:txBody>
      </p:sp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ltGray">
          <a:xfrm>
            <a:off x="5334000" y="1600200"/>
            <a:ext cx="2356757" cy="36103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247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58893"/>
            <a:ext cx="6400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24041"/>
            <a:ext cx="6400800" cy="3508977"/>
          </a:xfrm>
        </p:spPr>
        <p:txBody>
          <a:bodyPr/>
          <a:lstStyle/>
          <a:p>
            <a:pPr marL="68580" indent="0">
              <a:buNone/>
            </a:pPr>
            <a:r>
              <a:rPr lang="en-US" dirty="0" smtClean="0"/>
              <a:t>At the end of the </a:t>
            </a:r>
            <a:r>
              <a:rPr lang="en-US" dirty="0" smtClean="0"/>
              <a:t>workshop, </a:t>
            </a:r>
            <a:r>
              <a:rPr lang="en-US" dirty="0" smtClean="0"/>
              <a:t>participants will gain an understanding of</a:t>
            </a:r>
            <a:r>
              <a:rPr lang="en-US" dirty="0" smtClean="0"/>
              <a:t>:</a:t>
            </a:r>
            <a:endParaRPr lang="en-US" dirty="0" smtClean="0"/>
          </a:p>
          <a:p>
            <a:pPr lvl="1"/>
            <a:r>
              <a:rPr lang="en-US" dirty="0" smtClean="0"/>
              <a:t>The five steps of effective budgeting.</a:t>
            </a:r>
          </a:p>
          <a:p>
            <a:pPr lvl="1"/>
            <a:r>
              <a:rPr lang="en-US" dirty="0" smtClean="0"/>
              <a:t>Tips for organizing your personal, </a:t>
            </a:r>
            <a:r>
              <a:rPr lang="en-US" dirty="0" smtClean="0"/>
              <a:t>financial </a:t>
            </a:r>
            <a:r>
              <a:rPr lang="en-US" dirty="0" smtClean="0"/>
              <a:t>and student loan records.</a:t>
            </a:r>
          </a:p>
          <a:p>
            <a:pPr lvl="1"/>
            <a:r>
              <a:rPr lang="en-US" dirty="0" smtClean="0"/>
              <a:t>Sources for budgeting and </a:t>
            </a:r>
            <a:r>
              <a:rPr lang="en-US" dirty="0" smtClean="0"/>
              <a:t>resources.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8200" y="72594"/>
            <a:ext cx="352124" cy="423004"/>
          </a:xfrm>
        </p:spPr>
        <p:txBody>
          <a:bodyPr/>
          <a:lstStyle/>
          <a:p>
            <a:fld id="{8B37D5FE-740C-46F5-801A-FA5477D9711F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0" y="0"/>
            <a:ext cx="1141112" cy="6858000"/>
            <a:chOff x="-11773" y="1447800"/>
            <a:chExt cx="1154773" cy="5089525"/>
          </a:xfrm>
          <a:effectLst>
            <a:glow rad="63500">
              <a:schemeClr val="accent1">
                <a:lumMod val="75000"/>
                <a:alpha val="40000"/>
              </a:schemeClr>
            </a:glow>
          </a:effectLst>
        </p:grpSpPr>
        <p:pic>
          <p:nvPicPr>
            <p:cNvPr id="11" name="Picture 14" descr="Retouched_AfricanMale_HR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47800"/>
              <a:ext cx="1134438" cy="1216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5" descr="AsianFemale_HR"/>
            <p:cNvPicPr preferRelativeResize="0"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773" y="5245100"/>
              <a:ext cx="1149421" cy="129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6" descr="CaucasianFemale_HR"/>
            <p:cNvPicPr preferRelativeResize="0"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562" y="2663825"/>
              <a:ext cx="1143000" cy="1289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9" descr="Retouched_Group_HR_270"/>
            <p:cNvPicPr preferRelativeResize="0"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52875"/>
              <a:ext cx="1143000" cy="129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587932"/>
            <a:ext cx="3229276" cy="10553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263" y="284096"/>
            <a:ext cx="1600200" cy="62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83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027664"/>
            <a:ext cx="6400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</a:t>
            </a:r>
            <a:r>
              <a:rPr lang="en-US" dirty="0"/>
              <a:t>W</a:t>
            </a:r>
            <a:r>
              <a:rPr lang="en-US" dirty="0" smtClean="0"/>
              <a:t>ould </a:t>
            </a:r>
            <a:r>
              <a:rPr lang="en-US" dirty="0" smtClean="0"/>
              <a:t>you </a:t>
            </a:r>
            <a:r>
              <a:rPr lang="en-US" dirty="0" smtClean="0"/>
              <a:t>Respond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1" y="2323652"/>
            <a:ext cx="6400800" cy="3508977"/>
          </a:xfrm>
        </p:spPr>
        <p:txBody>
          <a:bodyPr/>
          <a:lstStyle/>
          <a:p>
            <a:r>
              <a:rPr lang="en-US" dirty="0" smtClean="0"/>
              <a:t>If your friend was </a:t>
            </a:r>
            <a:r>
              <a:rPr lang="en-US" dirty="0" smtClean="0"/>
              <a:t>continually </a:t>
            </a:r>
            <a:r>
              <a:rPr lang="en-US" dirty="0" smtClean="0"/>
              <a:t>overdrawing his/her checking account, not tracking </a:t>
            </a:r>
            <a:r>
              <a:rPr lang="en-US" dirty="0" smtClean="0"/>
              <a:t>expenses </a:t>
            </a:r>
            <a:r>
              <a:rPr lang="en-US" dirty="0" smtClean="0"/>
              <a:t>and </a:t>
            </a:r>
            <a:r>
              <a:rPr lang="en-US" dirty="0" smtClean="0"/>
              <a:t>was not organizing expenditures </a:t>
            </a:r>
          </a:p>
          <a:p>
            <a:r>
              <a:rPr lang="en-US" dirty="0"/>
              <a:t>W</a:t>
            </a:r>
            <a:r>
              <a:rPr lang="en-US" dirty="0" smtClean="0"/>
              <a:t>hat </a:t>
            </a:r>
            <a:r>
              <a:rPr lang="en-US" dirty="0" smtClean="0"/>
              <a:t>advice would you give </a:t>
            </a:r>
            <a:r>
              <a:rPr lang="en-US" dirty="0" smtClean="0"/>
              <a:t>him/her?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8200" y="72594"/>
            <a:ext cx="352124" cy="423004"/>
          </a:xfrm>
        </p:spPr>
        <p:txBody>
          <a:bodyPr/>
          <a:lstStyle/>
          <a:p>
            <a:fld id="{8B37D5FE-740C-46F5-801A-FA5477D9711F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0" y="0"/>
            <a:ext cx="1141112" cy="6858000"/>
            <a:chOff x="-11773" y="1447800"/>
            <a:chExt cx="1154773" cy="5089525"/>
          </a:xfrm>
          <a:effectLst>
            <a:glow rad="63500">
              <a:schemeClr val="accent1">
                <a:lumMod val="75000"/>
                <a:alpha val="40000"/>
              </a:schemeClr>
            </a:glow>
          </a:effectLst>
        </p:grpSpPr>
        <p:pic>
          <p:nvPicPr>
            <p:cNvPr id="11" name="Picture 14" descr="Retouched_AfricanMale_HR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47800"/>
              <a:ext cx="1134438" cy="1216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5" descr="AsianFemale_HR"/>
            <p:cNvPicPr preferRelativeResize="0"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773" y="5245100"/>
              <a:ext cx="1149421" cy="129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6" descr="CaucasianFemale_HR"/>
            <p:cNvPicPr preferRelativeResize="0"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562" y="2663825"/>
              <a:ext cx="1143000" cy="1289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9" descr="Retouched_Group_HR_270"/>
            <p:cNvPicPr preferRelativeResize="0"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52875"/>
              <a:ext cx="1143000" cy="129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587932"/>
            <a:ext cx="3229276" cy="10553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263" y="284096"/>
            <a:ext cx="1600200" cy="62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6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027664"/>
            <a:ext cx="6400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Steps for Budgeting</a:t>
            </a:r>
            <a:br>
              <a:rPr lang="en-US" dirty="0" smtClean="0"/>
            </a:br>
            <a:r>
              <a:rPr lang="en-US" dirty="0" smtClean="0"/>
              <a:t>#</a:t>
            </a:r>
            <a:r>
              <a:rPr lang="en-US" dirty="0"/>
              <a:t>1</a:t>
            </a:r>
            <a:r>
              <a:rPr lang="en-US" dirty="0" smtClean="0"/>
              <a:t> – </a:t>
            </a:r>
            <a:r>
              <a:rPr lang="en-US" dirty="0" smtClean="0"/>
              <a:t>Set </a:t>
            </a:r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8153" y="2286563"/>
            <a:ext cx="6400800" cy="3508977"/>
          </a:xfrm>
        </p:spPr>
        <p:txBody>
          <a:bodyPr>
            <a:noAutofit/>
          </a:bodyPr>
          <a:lstStyle/>
          <a:p>
            <a:r>
              <a:rPr lang="en-US" sz="2200" dirty="0" smtClean="0"/>
              <a:t>The </a:t>
            </a:r>
            <a:r>
              <a:rPr lang="en-US" sz="2200" dirty="0"/>
              <a:t>f</a:t>
            </a:r>
            <a:r>
              <a:rPr lang="en-US" sz="2200" dirty="0" smtClean="0"/>
              <a:t>irst step to budgeting </a:t>
            </a:r>
            <a:r>
              <a:rPr lang="en-US" sz="2200" dirty="0" smtClean="0"/>
              <a:t>is deciding your </a:t>
            </a:r>
            <a:r>
              <a:rPr lang="en-US" sz="2200" dirty="0" smtClean="0"/>
              <a:t>goals.</a:t>
            </a:r>
          </a:p>
          <a:p>
            <a:pPr lvl="1"/>
            <a:r>
              <a:rPr lang="en-US" dirty="0" smtClean="0"/>
              <a:t>Some examples of the </a:t>
            </a:r>
            <a:r>
              <a:rPr lang="en-US" dirty="0" smtClean="0"/>
              <a:t>goals: 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ompleting school </a:t>
            </a:r>
          </a:p>
          <a:p>
            <a:pPr lvl="2"/>
            <a:r>
              <a:rPr lang="en-US" dirty="0"/>
              <a:t>G</a:t>
            </a:r>
            <a:r>
              <a:rPr lang="en-US" dirty="0" smtClean="0"/>
              <a:t>etting </a:t>
            </a:r>
            <a:r>
              <a:rPr lang="en-US" dirty="0" smtClean="0"/>
              <a:t>a job in your </a:t>
            </a:r>
            <a:r>
              <a:rPr lang="en-US" dirty="0" smtClean="0"/>
              <a:t>field</a:t>
            </a:r>
          </a:p>
          <a:p>
            <a:pPr lvl="2"/>
            <a:r>
              <a:rPr lang="en-US" dirty="0" smtClean="0"/>
              <a:t>R</a:t>
            </a:r>
            <a:r>
              <a:rPr lang="en-US" dirty="0" smtClean="0"/>
              <a:t>epaying </a:t>
            </a:r>
            <a:r>
              <a:rPr lang="en-US" dirty="0" smtClean="0"/>
              <a:t>your student loans on </a:t>
            </a:r>
            <a:r>
              <a:rPr lang="en-US" dirty="0" smtClean="0"/>
              <a:t>time</a:t>
            </a:r>
          </a:p>
          <a:p>
            <a:pPr lvl="2"/>
            <a:r>
              <a:rPr lang="en-US" dirty="0"/>
              <a:t>P</a:t>
            </a:r>
            <a:r>
              <a:rPr lang="en-US" dirty="0" smtClean="0"/>
              <a:t>urchasing </a:t>
            </a:r>
            <a:r>
              <a:rPr lang="en-US" dirty="0" smtClean="0"/>
              <a:t>a </a:t>
            </a:r>
            <a:r>
              <a:rPr lang="en-US" dirty="0" smtClean="0"/>
              <a:t>car</a:t>
            </a:r>
            <a:endParaRPr lang="en-US" dirty="0" smtClean="0"/>
          </a:p>
          <a:p>
            <a:r>
              <a:rPr lang="en-US" sz="2200" dirty="0" smtClean="0"/>
              <a:t>By establishing “goals” you set priorities for yourself that help you stick to </a:t>
            </a:r>
            <a:r>
              <a:rPr lang="en-US" sz="2200" dirty="0"/>
              <a:t>a</a:t>
            </a:r>
            <a:r>
              <a:rPr lang="en-US" sz="2200" dirty="0" smtClean="0"/>
              <a:t> </a:t>
            </a:r>
            <a:r>
              <a:rPr lang="en-US" sz="2200" dirty="0" smtClean="0"/>
              <a:t>plan.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8200" y="72594"/>
            <a:ext cx="352124" cy="423004"/>
          </a:xfrm>
        </p:spPr>
        <p:txBody>
          <a:bodyPr/>
          <a:lstStyle/>
          <a:p>
            <a:fld id="{8B37D5FE-740C-46F5-801A-FA5477D9711F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0" y="0"/>
            <a:ext cx="1141112" cy="6858000"/>
            <a:chOff x="-11773" y="1447800"/>
            <a:chExt cx="1154773" cy="5089525"/>
          </a:xfrm>
          <a:effectLst>
            <a:glow rad="63500">
              <a:schemeClr val="accent1">
                <a:lumMod val="75000"/>
                <a:alpha val="40000"/>
              </a:schemeClr>
            </a:glow>
          </a:effectLst>
        </p:grpSpPr>
        <p:pic>
          <p:nvPicPr>
            <p:cNvPr id="11" name="Picture 14" descr="Retouched_AfricanMale_HR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47800"/>
              <a:ext cx="1134438" cy="1216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5" descr="AsianFemale_HR"/>
            <p:cNvPicPr preferRelativeResize="0"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773" y="5245100"/>
              <a:ext cx="1149421" cy="129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6" descr="CaucasianFemale_HR"/>
            <p:cNvPicPr preferRelativeResize="0"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562" y="2663825"/>
              <a:ext cx="1143000" cy="1289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9" descr="Retouched_Group_HR_270"/>
            <p:cNvPicPr preferRelativeResize="0"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52875"/>
              <a:ext cx="1143000" cy="129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587932"/>
            <a:ext cx="3229276" cy="10553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263" y="284096"/>
            <a:ext cx="1600200" cy="62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90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027664"/>
            <a:ext cx="6400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Steps for Budgeting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#</a:t>
            </a:r>
            <a:r>
              <a:rPr lang="en-US" dirty="0" smtClean="0"/>
              <a:t>2 – Get Organized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1" y="2323652"/>
            <a:ext cx="6400800" cy="350897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Organize your expenses, student loan </a:t>
            </a:r>
            <a:r>
              <a:rPr lang="en-US" dirty="0" smtClean="0"/>
              <a:t>papers </a:t>
            </a:r>
            <a:r>
              <a:rPr lang="en-US" dirty="0" smtClean="0"/>
              <a:t>and other important financial documents.</a:t>
            </a:r>
          </a:p>
          <a:p>
            <a:r>
              <a:rPr lang="en-US" dirty="0" smtClean="0"/>
              <a:t>Separate all documents, student loan papers, </a:t>
            </a:r>
            <a:r>
              <a:rPr lang="en-US" dirty="0" smtClean="0"/>
              <a:t>receipts </a:t>
            </a:r>
            <a:r>
              <a:rPr lang="en-US" dirty="0" smtClean="0"/>
              <a:t>and expenses into </a:t>
            </a:r>
            <a:r>
              <a:rPr lang="en-US" dirty="0" smtClean="0"/>
              <a:t>categories.</a:t>
            </a:r>
          </a:p>
          <a:p>
            <a:r>
              <a:rPr lang="en-US" dirty="0" smtClean="0"/>
              <a:t>Two </a:t>
            </a:r>
            <a:r>
              <a:rPr lang="en-US" dirty="0" smtClean="0"/>
              <a:t>broad categories to start organizing are “fixed expenses” and “variable expenses.”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8200" y="72594"/>
            <a:ext cx="352124" cy="423004"/>
          </a:xfrm>
        </p:spPr>
        <p:txBody>
          <a:bodyPr/>
          <a:lstStyle/>
          <a:p>
            <a:fld id="{8B37D5FE-740C-46F5-801A-FA5477D9711F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0" y="0"/>
            <a:ext cx="1141112" cy="6858000"/>
            <a:chOff x="-11773" y="1447800"/>
            <a:chExt cx="1154773" cy="5089525"/>
          </a:xfrm>
          <a:effectLst>
            <a:glow rad="63500">
              <a:schemeClr val="accent1">
                <a:lumMod val="75000"/>
                <a:alpha val="40000"/>
              </a:schemeClr>
            </a:glow>
          </a:effectLst>
        </p:grpSpPr>
        <p:pic>
          <p:nvPicPr>
            <p:cNvPr id="11" name="Picture 14" descr="Retouched_AfricanMale_HR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47800"/>
              <a:ext cx="1134438" cy="1216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5" descr="AsianFemale_HR"/>
            <p:cNvPicPr preferRelativeResize="0"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773" y="5245100"/>
              <a:ext cx="1149421" cy="129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6" descr="CaucasianFemale_HR"/>
            <p:cNvPicPr preferRelativeResize="0"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562" y="2663825"/>
              <a:ext cx="1143000" cy="1289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9" descr="Retouched_Group_HR_270"/>
            <p:cNvPicPr preferRelativeResize="0"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52875"/>
              <a:ext cx="1143000" cy="129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587932"/>
            <a:ext cx="3229276" cy="10553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263" y="284096"/>
            <a:ext cx="1600200" cy="62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49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027664"/>
            <a:ext cx="6400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Steps for Budgeting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#</a:t>
            </a:r>
            <a:r>
              <a:rPr lang="en-US" dirty="0" smtClean="0"/>
              <a:t>3 – Know </a:t>
            </a:r>
            <a:r>
              <a:rPr lang="en-US" dirty="0" smtClean="0"/>
              <a:t>Y</a:t>
            </a:r>
            <a:r>
              <a:rPr lang="en-US" dirty="0" smtClean="0"/>
              <a:t>our </a:t>
            </a:r>
            <a:r>
              <a:rPr lang="en-US" dirty="0"/>
              <a:t>C</a:t>
            </a:r>
            <a:r>
              <a:rPr lang="en-US" dirty="0" smtClean="0"/>
              <a:t>ash </a:t>
            </a:r>
            <a:r>
              <a:rPr lang="en-US" dirty="0"/>
              <a:t>F</a:t>
            </a:r>
            <a:r>
              <a:rPr lang="en-US" dirty="0" smtClean="0"/>
              <a:t>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1" y="2323652"/>
            <a:ext cx="6400800" cy="3508977"/>
          </a:xfrm>
        </p:spPr>
        <p:txBody>
          <a:bodyPr/>
          <a:lstStyle/>
          <a:p>
            <a:r>
              <a:rPr lang="en-US" dirty="0" smtClean="0"/>
              <a:t>Determine </a:t>
            </a:r>
            <a:r>
              <a:rPr lang="en-US" dirty="0" smtClean="0"/>
              <a:t>how </a:t>
            </a:r>
            <a:r>
              <a:rPr lang="en-US" dirty="0" smtClean="0"/>
              <a:t>your money is being spent.  </a:t>
            </a:r>
            <a:endParaRPr lang="en-US" dirty="0" smtClean="0"/>
          </a:p>
          <a:p>
            <a:r>
              <a:rPr lang="en-US" dirty="0" smtClean="0"/>
              <a:t>Chart </a:t>
            </a:r>
            <a:r>
              <a:rPr lang="en-US" dirty="0" smtClean="0"/>
              <a:t>your money for one week and see where it </a:t>
            </a:r>
            <a:r>
              <a:rPr lang="en-US" dirty="0" smtClean="0"/>
              <a:t>goes.</a:t>
            </a:r>
          </a:p>
          <a:p>
            <a:r>
              <a:rPr lang="en-US" dirty="0" smtClean="0"/>
              <a:t>Y</a:t>
            </a:r>
            <a:r>
              <a:rPr lang="en-US" dirty="0" smtClean="0"/>
              <a:t>ou may be </a:t>
            </a:r>
            <a:r>
              <a:rPr lang="en-US" dirty="0" smtClean="0"/>
              <a:t>surprised!</a:t>
            </a:r>
          </a:p>
          <a:p>
            <a:r>
              <a:rPr lang="en-US" dirty="0" smtClean="0"/>
              <a:t>Budget Calculator: </a:t>
            </a:r>
            <a:r>
              <a:rPr lang="en-US" dirty="0" smtClean="0">
                <a:hlinkClick r:id="rId3"/>
              </a:rPr>
              <a:t>www.NavigatingYourFuture.org</a:t>
            </a:r>
            <a:r>
              <a:rPr lang="en-US" dirty="0" smtClean="0"/>
              <a:t> </a:t>
            </a:r>
          </a:p>
          <a:p>
            <a:pPr marL="68580" indent="0">
              <a:buNone/>
            </a:pPr>
            <a:r>
              <a:rPr lang="en-US" dirty="0" smtClean="0">
                <a:solidFill>
                  <a:srgbClr val="000000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  </a:t>
            </a:r>
            <a:endParaRPr lang="en-US" dirty="0">
              <a:solidFill>
                <a:srgbClr val="000000"/>
              </a:solidFill>
              <a:latin typeface="Century Gothic" panose="020B0502020202020204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8200" y="72594"/>
            <a:ext cx="352124" cy="423004"/>
          </a:xfrm>
        </p:spPr>
        <p:txBody>
          <a:bodyPr/>
          <a:lstStyle/>
          <a:p>
            <a:fld id="{8B37D5FE-740C-46F5-801A-FA5477D9711F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0" y="0"/>
            <a:ext cx="1141112" cy="6858000"/>
            <a:chOff x="-11773" y="1447800"/>
            <a:chExt cx="1154773" cy="5089525"/>
          </a:xfrm>
          <a:effectLst>
            <a:glow rad="63500">
              <a:schemeClr val="accent1">
                <a:lumMod val="75000"/>
                <a:alpha val="40000"/>
              </a:schemeClr>
            </a:glow>
          </a:effectLst>
        </p:grpSpPr>
        <p:pic>
          <p:nvPicPr>
            <p:cNvPr id="11" name="Picture 14" descr="Retouched_AfricanMale_HR"/>
            <p:cNvPicPr preferRelativeResize="0"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47800"/>
              <a:ext cx="1134438" cy="1216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5" descr="AsianFemale_HR"/>
            <p:cNvPicPr preferRelativeResize="0"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773" y="5245100"/>
              <a:ext cx="1149421" cy="129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6" descr="CaucasianFemale_HR"/>
            <p:cNvPicPr preferRelativeResize="0"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562" y="2663825"/>
              <a:ext cx="1143000" cy="1289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9" descr="Retouched_Group_HR_270"/>
            <p:cNvPicPr preferRelativeResize="0"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52875"/>
              <a:ext cx="1143000" cy="129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587932"/>
            <a:ext cx="3229276" cy="10553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263" y="284096"/>
            <a:ext cx="1600200" cy="62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26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027664"/>
            <a:ext cx="6400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Steps for Budgeting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#</a:t>
            </a:r>
            <a:r>
              <a:rPr lang="en-US" dirty="0" smtClean="0"/>
              <a:t>4 – Write it 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1" y="2323652"/>
            <a:ext cx="6400800" cy="350897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budget is based on the following formula:</a:t>
            </a:r>
          </a:p>
          <a:p>
            <a:pPr marL="68580" indent="0">
              <a:buNone/>
            </a:pPr>
            <a:r>
              <a:rPr lang="en-US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	Income </a:t>
            </a:r>
            <a:r>
              <a:rPr lang="en-US" b="1" dirty="0">
                <a:solidFill>
                  <a:srgbClr val="000000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– </a:t>
            </a:r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Expenses</a:t>
            </a:r>
            <a:r>
              <a:rPr lang="en-US" b="1" dirty="0">
                <a:solidFill>
                  <a:srgbClr val="000000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 = Profit or (</a:t>
            </a:r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Loss</a:t>
            </a:r>
            <a:r>
              <a:rPr lang="en-US" b="1" dirty="0">
                <a:solidFill>
                  <a:srgbClr val="000000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)  </a:t>
            </a:r>
          </a:p>
          <a:p>
            <a:r>
              <a:rPr lang="en-US" dirty="0" smtClean="0"/>
              <a:t>Income: earnings from employment, government assistance, </a:t>
            </a:r>
            <a:r>
              <a:rPr lang="en-US" dirty="0" smtClean="0"/>
              <a:t>scholarships and </a:t>
            </a:r>
            <a:r>
              <a:rPr lang="en-US" dirty="0" smtClean="0"/>
              <a:t>student loans.</a:t>
            </a:r>
          </a:p>
          <a:p>
            <a:r>
              <a:rPr lang="en-US" dirty="0" smtClean="0"/>
              <a:t>Expenses:  fixed and variable items such as rent or mortgage, utilities, transportation, insurance, food, clothing, </a:t>
            </a:r>
            <a:r>
              <a:rPr lang="en-US" dirty="0" smtClean="0"/>
              <a:t>medical and </a:t>
            </a:r>
            <a:r>
              <a:rPr lang="en-US" dirty="0" smtClean="0"/>
              <a:t>school fees.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8200" y="72594"/>
            <a:ext cx="352124" cy="423004"/>
          </a:xfrm>
        </p:spPr>
        <p:txBody>
          <a:bodyPr/>
          <a:lstStyle/>
          <a:p>
            <a:fld id="{8B37D5FE-740C-46F5-801A-FA5477D9711F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0" y="0"/>
            <a:ext cx="1141112" cy="6858000"/>
            <a:chOff x="-11773" y="1447800"/>
            <a:chExt cx="1154773" cy="5089525"/>
          </a:xfrm>
          <a:effectLst>
            <a:glow rad="63500">
              <a:schemeClr val="accent1">
                <a:lumMod val="75000"/>
                <a:alpha val="40000"/>
              </a:schemeClr>
            </a:glow>
          </a:effectLst>
        </p:grpSpPr>
        <p:pic>
          <p:nvPicPr>
            <p:cNvPr id="11" name="Picture 14" descr="Retouched_AfricanMale_HR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47800"/>
              <a:ext cx="1134438" cy="1216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5" descr="AsianFemale_HR"/>
            <p:cNvPicPr preferRelativeResize="0"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773" y="5245100"/>
              <a:ext cx="1149421" cy="129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6" descr="CaucasianFemale_HR"/>
            <p:cNvPicPr preferRelativeResize="0"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562" y="2663825"/>
              <a:ext cx="1143000" cy="1289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9" descr="Retouched_Group_HR_270"/>
            <p:cNvPicPr preferRelativeResize="0"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52875"/>
              <a:ext cx="1143000" cy="129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587932"/>
            <a:ext cx="3229276" cy="10553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263" y="284096"/>
            <a:ext cx="1600200" cy="62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61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8200" y="72594"/>
            <a:ext cx="352124" cy="423004"/>
          </a:xfrm>
        </p:spPr>
        <p:txBody>
          <a:bodyPr/>
          <a:lstStyle/>
          <a:p>
            <a:fld id="{8B37D5FE-740C-46F5-801A-FA5477D9711F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0" y="0"/>
            <a:ext cx="1141112" cy="6858000"/>
            <a:chOff x="-11773" y="1447800"/>
            <a:chExt cx="1154773" cy="5089525"/>
          </a:xfrm>
          <a:effectLst>
            <a:glow rad="63500">
              <a:schemeClr val="accent1">
                <a:lumMod val="75000"/>
                <a:alpha val="40000"/>
              </a:schemeClr>
            </a:glow>
          </a:effectLst>
        </p:grpSpPr>
        <p:pic>
          <p:nvPicPr>
            <p:cNvPr id="11" name="Picture 14" descr="Retouched_AfricanMale_HR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47800"/>
              <a:ext cx="1134438" cy="1216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5" descr="AsianFemale_HR"/>
            <p:cNvPicPr preferRelativeResize="0"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773" y="5245100"/>
              <a:ext cx="1149421" cy="129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6" descr="CaucasianFemale_HR"/>
            <p:cNvPicPr preferRelativeResize="0"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562" y="2663825"/>
              <a:ext cx="1143000" cy="1289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9" descr="Retouched_Group_HR_270"/>
            <p:cNvPicPr preferRelativeResize="0"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52875"/>
              <a:ext cx="1143000" cy="129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263" y="284096"/>
            <a:ext cx="1600200" cy="627669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133694"/>
              </p:ext>
            </p:extLst>
          </p:nvPr>
        </p:nvGraphicFramePr>
        <p:xfrm>
          <a:off x="1676400" y="899160"/>
          <a:ext cx="6096000" cy="504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8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3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39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8654">
                <a:tc>
                  <a:txBody>
                    <a:bodyPr/>
                    <a:lstStyle/>
                    <a:p>
                      <a:r>
                        <a:rPr lang="en-US" dirty="0" smtClean="0"/>
                        <a:t>Income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January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February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055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Paycheck</a:t>
                      </a:r>
                      <a:r>
                        <a:rPr lang="en-US" sz="1600" baseline="0" dirty="0" smtClean="0"/>
                        <a:t> /Child  </a:t>
                      </a:r>
                      <a:r>
                        <a:rPr lang="en-US" sz="1600" baseline="0" dirty="0" smtClean="0"/>
                        <a:t>Support/SSI/ </a:t>
                      </a:r>
                      <a:endParaRPr lang="en-US" sz="1600" baseline="0" dirty="0" smtClean="0"/>
                    </a:p>
                    <a:p>
                      <a:r>
                        <a:rPr lang="en-US" sz="1600" baseline="0" dirty="0" smtClean="0"/>
                        <a:t>SNAP/SSDI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$1,200.00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$1,200.00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en-US" sz="1700" b="1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Expenses</a:t>
                      </a:r>
                      <a:endParaRPr lang="en-US" sz="17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Housing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$450.00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$450.00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Utilities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  75.00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  85.00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Transportation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$125.00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$125.00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Food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$300.00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$275.00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Clothing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  50.00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  50.00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Medical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  50.00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$100.00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Emergency</a:t>
                      </a:r>
                      <a:r>
                        <a:rPr lang="en-US" sz="1600" baseline="0" dirty="0" smtClean="0"/>
                        <a:t> Fund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  50.00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  50.00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Recreation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  25.00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$100.00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80553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Subtract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  <a:t> Expenses from Income: Profit/(Loss)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$  75.00</a:t>
                      </a:r>
                      <a:endParaRPr lang="en-US" sz="1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($35.00)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587932"/>
            <a:ext cx="3229276" cy="105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58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1295</TotalTime>
  <Words>601</Words>
  <Application>Microsoft Office PowerPoint</Application>
  <PresentationFormat>On-screen Show (4:3)</PresentationFormat>
  <Paragraphs>144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Verdana</vt:lpstr>
      <vt:lpstr>Wingdings 2</vt:lpstr>
      <vt:lpstr>Austin</vt:lpstr>
      <vt:lpstr>Managing Your Budget</vt:lpstr>
      <vt:lpstr>Introduction</vt:lpstr>
      <vt:lpstr>Learning Objectives</vt:lpstr>
      <vt:lpstr>How Would you Respond?</vt:lpstr>
      <vt:lpstr>Steps for Budgeting #1 – Set Goals</vt:lpstr>
      <vt:lpstr>Steps for Budgeting  #2 – Get Organized</vt:lpstr>
      <vt:lpstr>Steps for Budgeting  #3 – Know Your Cash Flow</vt:lpstr>
      <vt:lpstr>Steps for Budgeting  #4 – Write it down</vt:lpstr>
      <vt:lpstr>PowerPoint Presentation</vt:lpstr>
      <vt:lpstr>Steps for Budgeting  #5 – Organize Financial Records</vt:lpstr>
      <vt:lpstr>Additional Resources</vt:lpstr>
      <vt:lpstr>Important Points to Remember</vt:lpstr>
      <vt:lpstr>Questions?</vt:lpstr>
      <vt:lpstr>Contact Us </vt:lpstr>
    </vt:vector>
  </TitlesOfParts>
  <Company>Florida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Aid Overview</dc:title>
  <dc:creator>auxierl</dc:creator>
  <cp:lastModifiedBy>Bailey, Carol</cp:lastModifiedBy>
  <cp:revision>49</cp:revision>
  <cp:lastPrinted>2018-06-07T20:43:49Z</cp:lastPrinted>
  <dcterms:created xsi:type="dcterms:W3CDTF">2014-07-15T18:41:34Z</dcterms:created>
  <dcterms:modified xsi:type="dcterms:W3CDTF">2018-06-08T15:13:30Z</dcterms:modified>
</cp:coreProperties>
</file>