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2"/>
  </p:notesMasterIdLst>
  <p:handoutMasterIdLst>
    <p:handoutMasterId r:id="rId23"/>
  </p:handoutMasterIdLst>
  <p:sldIdLst>
    <p:sldId id="256" r:id="rId2"/>
    <p:sldId id="258" r:id="rId3"/>
    <p:sldId id="260" r:id="rId4"/>
    <p:sldId id="264" r:id="rId5"/>
    <p:sldId id="265" r:id="rId6"/>
    <p:sldId id="270" r:id="rId7"/>
    <p:sldId id="267" r:id="rId8"/>
    <p:sldId id="268" r:id="rId9"/>
    <p:sldId id="266" r:id="rId10"/>
    <p:sldId id="262" r:id="rId11"/>
    <p:sldId id="273" r:id="rId12"/>
    <p:sldId id="274" r:id="rId13"/>
    <p:sldId id="272" r:id="rId14"/>
    <p:sldId id="269" r:id="rId15"/>
    <p:sldId id="277" r:id="rId16"/>
    <p:sldId id="276" r:id="rId17"/>
    <p:sldId id="278" r:id="rId18"/>
    <p:sldId id="275" r:id="rId19"/>
    <p:sldId id="279" r:id="rId20"/>
    <p:sldId id="280"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34" autoAdjust="0"/>
  </p:normalViewPr>
  <p:slideViewPr>
    <p:cSldViewPr>
      <p:cViewPr varScale="1">
        <p:scale>
          <a:sx n="101" d="100"/>
          <a:sy n="101" d="100"/>
        </p:scale>
        <p:origin x="1914" y="114"/>
      </p:cViewPr>
      <p:guideLst>
        <p:guide orient="horz" pos="2160"/>
        <p:guide pos="2880"/>
      </p:guideLst>
    </p:cSldViewPr>
  </p:slideViewPr>
  <p:notesTextViewPr>
    <p:cViewPr>
      <p:scale>
        <a:sx n="85" d="100"/>
        <a:sy n="8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EB39282-5AD6-442B-8112-692D1492E905}" type="datetimeFigureOut">
              <a:rPr lang="en-US" smtClean="0"/>
              <a:t>6/8/2018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8882D05-B2E3-4966-9484-A81A7CF0A3E1}" type="slidenum">
              <a:rPr lang="en-US" smtClean="0"/>
              <a:t>‹#›</a:t>
            </a:fld>
            <a:endParaRPr lang="en-US"/>
          </a:p>
        </p:txBody>
      </p:sp>
    </p:spTree>
    <p:extLst>
      <p:ext uri="{BB962C8B-B14F-4D97-AF65-F5344CB8AC3E}">
        <p14:creationId xmlns:p14="http://schemas.microsoft.com/office/powerpoint/2010/main" val="3424267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413E83B-49D5-4289-A46A-2F230B496353}" type="datetimeFigureOut">
              <a:rPr lang="en-US" smtClean="0"/>
              <a:t>6/8/2018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00079B-585D-49B4-A45C-6ABA6586B4CB}" type="slidenum">
              <a:rPr lang="en-US" smtClean="0"/>
              <a:t>‹#›</a:t>
            </a:fld>
            <a:endParaRPr lang="en-US"/>
          </a:p>
        </p:txBody>
      </p:sp>
    </p:spTree>
    <p:extLst>
      <p:ext uri="{BB962C8B-B14F-4D97-AF65-F5344CB8AC3E}">
        <p14:creationId xmlns:p14="http://schemas.microsoft.com/office/powerpoint/2010/main" val="678582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If</a:t>
            </a:r>
            <a:r>
              <a:rPr lang="en-US" baseline="0" dirty="0" smtClean="0"/>
              <a:t> you have not done so already, please do the following </a:t>
            </a:r>
            <a:r>
              <a:rPr lang="en-US" baseline="0" dirty="0" smtClean="0"/>
              <a:t>to </a:t>
            </a:r>
            <a:r>
              <a:rPr lang="en-US" baseline="0" dirty="0" smtClean="0"/>
              <a:t>ensure a better foundation when managing credit.  </a:t>
            </a:r>
          </a:p>
          <a:p>
            <a:pPr eaLnBrk="1" hangingPunct="1"/>
            <a:r>
              <a:rPr lang="en-US" baseline="0" dirty="0" smtClean="0"/>
              <a:t>A budget is necessary to make sure you have the money to make payments.</a:t>
            </a:r>
          </a:p>
          <a:p>
            <a:pPr eaLnBrk="1" hangingPunct="1"/>
            <a:r>
              <a:rPr lang="en-US" baseline="0" dirty="0" smtClean="0"/>
              <a:t>A checking/savings account is necessary to hold that money until time to make the payments.  Credit is all about the timeliness of payments and the amount of your payments!</a:t>
            </a:r>
          </a:p>
          <a:p>
            <a:pPr eaLnBrk="1" hangingPunct="1"/>
            <a:r>
              <a:rPr lang="en-US" baseline="0" dirty="0" smtClean="0"/>
              <a:t>If you already have credit cards, evaluate your current interest rate(s) and consider switching to a lower interest rate card.  Write down each of your cards and the amount owed.  Set a goal to pay down the debt as soon as possible.  Decide how you will approach this pay down goal:  largest amount to smallest?  Smallest to largest?  Choose a method that works with your budget and financial goals.</a:t>
            </a:r>
            <a:endParaRPr lang="en-US" dirty="0" smtClean="0"/>
          </a:p>
          <a:p>
            <a:endParaRPr lang="en-US" dirty="0"/>
          </a:p>
        </p:txBody>
      </p:sp>
      <p:sp>
        <p:nvSpPr>
          <p:cNvPr id="4" name="Slide Number Placeholder 3"/>
          <p:cNvSpPr>
            <a:spLocks noGrp="1"/>
          </p:cNvSpPr>
          <p:nvPr>
            <p:ph type="sldNum" sz="quarter" idx="10"/>
          </p:nvPr>
        </p:nvSpPr>
        <p:spPr/>
        <p:txBody>
          <a:bodyPr/>
          <a:lstStyle/>
          <a:p>
            <a:fld id="{EB00079B-585D-49B4-A45C-6ABA6586B4CB}" type="slidenum">
              <a:rPr lang="en-US" smtClean="0"/>
              <a:t>3</a:t>
            </a:fld>
            <a:endParaRPr lang="en-US"/>
          </a:p>
        </p:txBody>
      </p:sp>
    </p:spTree>
    <p:extLst>
      <p:ext uri="{BB962C8B-B14F-4D97-AF65-F5344CB8AC3E}">
        <p14:creationId xmlns:p14="http://schemas.microsoft.com/office/powerpoint/2010/main" val="50259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Lenders</a:t>
            </a:r>
            <a:r>
              <a:rPr lang="en-US" baseline="0" dirty="0" smtClean="0"/>
              <a:t> review your credit background to determine how much credit (if any) to grant you.  They are looking for the three C’s.  (read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EB00079B-585D-49B4-A45C-6ABA6586B4CB}" type="slidenum">
              <a:rPr lang="en-US" smtClean="0"/>
              <a:t>6</a:t>
            </a:fld>
            <a:endParaRPr lang="en-US"/>
          </a:p>
        </p:txBody>
      </p:sp>
    </p:spTree>
    <p:extLst>
      <p:ext uri="{BB962C8B-B14F-4D97-AF65-F5344CB8AC3E}">
        <p14:creationId xmlns:p14="http://schemas.microsoft.com/office/powerpoint/2010/main" val="1197319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There are three national</a:t>
            </a:r>
            <a:r>
              <a:rPr lang="en-US" baseline="0" dirty="0" smtClean="0"/>
              <a:t> </a:t>
            </a:r>
            <a:r>
              <a:rPr lang="en-US" dirty="0" smtClean="0"/>
              <a:t>credit reporting agencies: Equifax,</a:t>
            </a:r>
            <a:r>
              <a:rPr lang="en-US" baseline="0" dirty="0" smtClean="0"/>
              <a:t> Experian, and Transunion.  You are entitled to ONE free credit report per year from each agency.  </a:t>
            </a:r>
            <a:endParaRPr lang="en-US" dirty="0" smtClean="0"/>
          </a:p>
          <a:p>
            <a:endParaRPr lang="en-US" dirty="0"/>
          </a:p>
        </p:txBody>
      </p:sp>
      <p:sp>
        <p:nvSpPr>
          <p:cNvPr id="4" name="Slide Number Placeholder 3"/>
          <p:cNvSpPr>
            <a:spLocks noGrp="1"/>
          </p:cNvSpPr>
          <p:nvPr>
            <p:ph type="sldNum" sz="quarter" idx="10"/>
          </p:nvPr>
        </p:nvSpPr>
        <p:spPr/>
        <p:txBody>
          <a:bodyPr/>
          <a:lstStyle/>
          <a:p>
            <a:fld id="{EB00079B-585D-49B4-A45C-6ABA6586B4CB}" type="slidenum">
              <a:rPr lang="en-US" smtClean="0"/>
              <a:t>7</a:t>
            </a:fld>
            <a:endParaRPr lang="en-US"/>
          </a:p>
        </p:txBody>
      </p:sp>
    </p:spTree>
    <p:extLst>
      <p:ext uri="{BB962C8B-B14F-4D97-AF65-F5344CB8AC3E}">
        <p14:creationId xmlns:p14="http://schemas.microsoft.com/office/powerpoint/2010/main" val="2717796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Credit scores are</a:t>
            </a:r>
            <a:r>
              <a:rPr lang="en-US" baseline="0" dirty="0" smtClean="0"/>
              <a:t> based on the information contained in your credit report.  This number tells lenders how likely you are to make your credit payment on time.  Credit scores can affect future credit, interest rates, required deposits (housing, electricity, phone) and even employment.  (read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EB00079B-585D-49B4-A45C-6ABA6586B4CB}" type="slidenum">
              <a:rPr lang="en-US" smtClean="0"/>
              <a:t>8</a:t>
            </a:fld>
            <a:endParaRPr lang="en-US"/>
          </a:p>
        </p:txBody>
      </p:sp>
    </p:spTree>
    <p:extLst>
      <p:ext uri="{BB962C8B-B14F-4D97-AF65-F5344CB8AC3E}">
        <p14:creationId xmlns:p14="http://schemas.microsoft.com/office/powerpoint/2010/main" val="2997350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a:t>
            </a:r>
            <a:r>
              <a:rPr lang="en-US" baseline="0" dirty="0" smtClean="0"/>
              <a:t>ustry Specific FICO Score range from 250-900.  </a:t>
            </a:r>
            <a:endParaRPr lang="en-US" dirty="0"/>
          </a:p>
        </p:txBody>
      </p:sp>
      <p:sp>
        <p:nvSpPr>
          <p:cNvPr id="4" name="Slide Number Placeholder 3"/>
          <p:cNvSpPr>
            <a:spLocks noGrp="1"/>
          </p:cNvSpPr>
          <p:nvPr>
            <p:ph type="sldNum" sz="quarter" idx="10"/>
          </p:nvPr>
        </p:nvSpPr>
        <p:spPr/>
        <p:txBody>
          <a:bodyPr/>
          <a:lstStyle/>
          <a:p>
            <a:fld id="{EB00079B-585D-49B4-A45C-6ABA6586B4CB}" type="slidenum">
              <a:rPr lang="en-US" smtClean="0"/>
              <a:t>9</a:t>
            </a:fld>
            <a:endParaRPr lang="en-US"/>
          </a:p>
        </p:txBody>
      </p:sp>
    </p:spTree>
    <p:extLst>
      <p:ext uri="{BB962C8B-B14F-4D97-AF65-F5344CB8AC3E}">
        <p14:creationId xmlns:p14="http://schemas.microsoft.com/office/powerpoint/2010/main" val="3182099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When reviewing your credit report, make</a:t>
            </a:r>
            <a:r>
              <a:rPr lang="en-US" baseline="0" dirty="0" smtClean="0"/>
              <a:t> sure the information reported is correct.  Check the following:</a:t>
            </a:r>
          </a:p>
          <a:p>
            <a:pPr lvl="1" defTabSz="323533">
              <a:lnSpc>
                <a:spcPct val="90000"/>
              </a:lnSpc>
              <a:spcAft>
                <a:spcPct val="25000"/>
              </a:spcAft>
              <a:buClr>
                <a:schemeClr val="tx1"/>
              </a:buClr>
              <a:buFont typeface="Arial" charset="0"/>
              <a:buChar char="•"/>
            </a:pPr>
            <a:r>
              <a:rPr lang="en-US" sz="1800" dirty="0">
                <a:solidFill>
                  <a:srgbClr val="000000"/>
                </a:solidFill>
              </a:rPr>
              <a:t>Personal identifying information – name, Social Security Number, date of birth, current and previous addresses, and employers. </a:t>
            </a:r>
          </a:p>
          <a:p>
            <a:pPr lvl="1" defTabSz="323533">
              <a:lnSpc>
                <a:spcPct val="90000"/>
              </a:lnSpc>
              <a:spcAft>
                <a:spcPct val="25000"/>
              </a:spcAft>
              <a:buClr>
                <a:schemeClr val="tx1"/>
              </a:buClr>
              <a:buFont typeface="Arial" charset="0"/>
              <a:buChar char="•"/>
            </a:pPr>
            <a:r>
              <a:rPr lang="en-US" sz="1800" dirty="0">
                <a:solidFill>
                  <a:srgbClr val="000000"/>
                </a:solidFill>
              </a:rPr>
              <a:t>Credit account information – date opened, credit limit or loan amount balances carried, if any, and payment history. </a:t>
            </a:r>
          </a:p>
          <a:p>
            <a:pPr lvl="1" defTabSz="323533">
              <a:lnSpc>
                <a:spcPct val="90000"/>
              </a:lnSpc>
              <a:spcAft>
                <a:spcPct val="25000"/>
              </a:spcAft>
              <a:buClr>
                <a:schemeClr val="tx1"/>
              </a:buClr>
              <a:buFont typeface="Arial" charset="0"/>
              <a:buChar char="•"/>
            </a:pPr>
            <a:r>
              <a:rPr lang="en-US" sz="1800" dirty="0">
                <a:solidFill>
                  <a:srgbClr val="000000"/>
                </a:solidFill>
              </a:rPr>
              <a:t>Public record information – bankruptcy, tax and other liens, judgments, (in some states) overdue child support payments, and overdue alimony support payments. </a:t>
            </a:r>
          </a:p>
          <a:p>
            <a:pPr lvl="1" defTabSz="323533">
              <a:lnSpc>
                <a:spcPct val="90000"/>
              </a:lnSpc>
              <a:spcAft>
                <a:spcPct val="25000"/>
              </a:spcAft>
              <a:buClr>
                <a:schemeClr val="tx1"/>
              </a:buClr>
              <a:buFont typeface="Arial" charset="0"/>
              <a:buChar char="•"/>
            </a:pPr>
            <a:r>
              <a:rPr lang="en-US" sz="1800" dirty="0">
                <a:solidFill>
                  <a:srgbClr val="000000"/>
                </a:solidFill>
              </a:rPr>
              <a:t>Negative information - stays on your credit report for seven years.  Positive information stays indefinitely.  Records of inquiries stay on the credit report for six months to two years, depending on the type of inquiry. </a:t>
            </a:r>
          </a:p>
          <a:p>
            <a:pPr lvl="1" defTabSz="323533">
              <a:lnSpc>
                <a:spcPct val="90000"/>
              </a:lnSpc>
              <a:spcAft>
                <a:spcPct val="25000"/>
              </a:spcAft>
              <a:buClr>
                <a:schemeClr val="tx1"/>
              </a:buClr>
              <a:buFont typeface="Arial" charset="0"/>
              <a:buChar char="•"/>
            </a:pPr>
            <a:r>
              <a:rPr lang="en-US" sz="1800" dirty="0">
                <a:solidFill>
                  <a:srgbClr val="000000"/>
                </a:solidFill>
              </a:rPr>
              <a:t>You may access any of the credit reporting agencies’ websites to see a sample credit report.  Most of these sites have excellent explanations and descriptions of how to interpret the credit report.  </a:t>
            </a:r>
          </a:p>
          <a:p>
            <a:endParaRPr lang="en-US" dirty="0"/>
          </a:p>
        </p:txBody>
      </p:sp>
      <p:sp>
        <p:nvSpPr>
          <p:cNvPr id="4" name="Slide Number Placeholder 3"/>
          <p:cNvSpPr>
            <a:spLocks noGrp="1"/>
          </p:cNvSpPr>
          <p:nvPr>
            <p:ph type="sldNum" sz="quarter" idx="10"/>
          </p:nvPr>
        </p:nvSpPr>
        <p:spPr/>
        <p:txBody>
          <a:bodyPr/>
          <a:lstStyle/>
          <a:p>
            <a:fld id="{EB00079B-585D-49B4-A45C-6ABA6586B4CB}" type="slidenum">
              <a:rPr lang="en-US" smtClean="0"/>
              <a:t>10</a:t>
            </a:fld>
            <a:endParaRPr lang="en-US"/>
          </a:p>
        </p:txBody>
      </p:sp>
    </p:spTree>
    <p:extLst>
      <p:ext uri="{BB962C8B-B14F-4D97-AF65-F5344CB8AC3E}">
        <p14:creationId xmlns:p14="http://schemas.microsoft.com/office/powerpoint/2010/main" val="863723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defTabSz="323533">
              <a:lnSpc>
                <a:spcPct val="90000"/>
              </a:lnSpc>
              <a:spcAft>
                <a:spcPct val="25000"/>
              </a:spcAft>
              <a:buClr>
                <a:schemeClr val="tx1"/>
              </a:buClr>
              <a:buFont typeface="Arial" charset="0"/>
              <a:buChar char="•"/>
            </a:pPr>
            <a:r>
              <a:rPr lang="en-US" sz="1600" dirty="0">
                <a:solidFill>
                  <a:srgbClr val="000000"/>
                </a:solidFill>
              </a:rPr>
              <a:t>If possible, pick up newly ordered checks at the bank to avoid blank checks in your mailbox if no lock for security.  </a:t>
            </a:r>
          </a:p>
          <a:p>
            <a:pPr lvl="1" defTabSz="323533">
              <a:lnSpc>
                <a:spcPct val="90000"/>
              </a:lnSpc>
              <a:spcAft>
                <a:spcPct val="25000"/>
              </a:spcAft>
              <a:buClr>
                <a:schemeClr val="tx1"/>
              </a:buClr>
              <a:buFont typeface="Arial" charset="0"/>
              <a:buChar char="•"/>
            </a:pPr>
            <a:r>
              <a:rPr lang="en-US" sz="1600" dirty="0">
                <a:solidFill>
                  <a:srgbClr val="000000"/>
                </a:solidFill>
              </a:rPr>
              <a:t>Check your credit report annually.  Fill out a consumer dispute, if necessary. </a:t>
            </a:r>
          </a:p>
          <a:p>
            <a:pPr lvl="1" defTabSz="323533">
              <a:lnSpc>
                <a:spcPct val="90000"/>
              </a:lnSpc>
              <a:spcAft>
                <a:spcPct val="25000"/>
              </a:spcAft>
              <a:buClr>
                <a:schemeClr val="tx1"/>
              </a:buClr>
              <a:buFont typeface="Arial" charset="0"/>
              <a:buChar char="•"/>
            </a:pPr>
            <a:r>
              <a:rPr lang="en-US" sz="1600" dirty="0">
                <a:solidFill>
                  <a:srgbClr val="000000"/>
                </a:solidFill>
              </a:rPr>
              <a:t>If you suspect someone is using your driver’s license number, call the Florida Department of Highway Safety and Motor Vehicles (DHSMV) or your state’s equivalent organization.  The DHSMV can tell you if another license has been issued in your name.  If this is the case, get a new number and ask the DHSMV to investigate the identity theft.  The DHSMV can block your information from being released based on verifying identification. </a:t>
            </a:r>
          </a:p>
          <a:p>
            <a:pPr lvl="1" defTabSz="323533">
              <a:lnSpc>
                <a:spcPct val="90000"/>
              </a:lnSpc>
              <a:spcAft>
                <a:spcPct val="25000"/>
              </a:spcAft>
              <a:buClr>
                <a:schemeClr val="tx1"/>
              </a:buClr>
              <a:buFont typeface="Arial" charset="0"/>
              <a:buChar char="•"/>
            </a:pPr>
            <a:r>
              <a:rPr lang="en-US" sz="1600" dirty="0">
                <a:solidFill>
                  <a:srgbClr val="000000"/>
                </a:solidFill>
              </a:rPr>
              <a:t>If your Social Security Number was used fraudulently, report the problem to the Social Security Administration Fraud Hotline at 1-800-269-0271. Call Social Security to verify the accuracy of your reported earnings and to verify that your identifying information is reported correctly. </a:t>
            </a:r>
          </a:p>
          <a:p>
            <a:endParaRPr lang="en-US" dirty="0"/>
          </a:p>
        </p:txBody>
      </p:sp>
      <p:sp>
        <p:nvSpPr>
          <p:cNvPr id="4" name="Slide Number Placeholder 3"/>
          <p:cNvSpPr>
            <a:spLocks noGrp="1"/>
          </p:cNvSpPr>
          <p:nvPr>
            <p:ph type="sldNum" sz="quarter" idx="10"/>
          </p:nvPr>
        </p:nvSpPr>
        <p:spPr/>
        <p:txBody>
          <a:bodyPr/>
          <a:lstStyle/>
          <a:p>
            <a:fld id="{EB00079B-585D-49B4-A45C-6ABA6586B4CB}" type="slidenum">
              <a:rPr lang="en-US" smtClean="0"/>
              <a:t>13</a:t>
            </a:fld>
            <a:endParaRPr lang="en-US"/>
          </a:p>
        </p:txBody>
      </p:sp>
    </p:spTree>
    <p:extLst>
      <p:ext uri="{BB962C8B-B14F-4D97-AF65-F5344CB8AC3E}">
        <p14:creationId xmlns:p14="http://schemas.microsoft.com/office/powerpoint/2010/main" val="3069820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defTabSz="323533">
              <a:lnSpc>
                <a:spcPct val="90000"/>
              </a:lnSpc>
              <a:spcAft>
                <a:spcPct val="25000"/>
              </a:spcAft>
              <a:buClr>
                <a:schemeClr val="tx1"/>
              </a:buClr>
              <a:buFont typeface="Arial" charset="0"/>
              <a:buChar char="•"/>
            </a:pPr>
            <a:r>
              <a:rPr lang="en-US" sz="1800" b="1" dirty="0">
                <a:solidFill>
                  <a:srgbClr val="000000"/>
                </a:solidFill>
              </a:rPr>
              <a:t>Creditors</a:t>
            </a:r>
            <a:r>
              <a:rPr lang="en-US" sz="1800" dirty="0">
                <a:solidFill>
                  <a:srgbClr val="000000"/>
                </a:solidFill>
              </a:rPr>
              <a:t> – Notify all creditors and financial institutions in writing and by phone that your name and accounts have been used without your permission.  If personal checks were stolen, close all checking accounts.  Close all current credit card accounts and request a statement of information about the last five to ten purchases on each credit card account.  This will inform you of any fraudulent activity. </a:t>
            </a:r>
          </a:p>
          <a:p>
            <a:pPr lvl="1" defTabSz="323533">
              <a:lnSpc>
                <a:spcPct val="90000"/>
              </a:lnSpc>
              <a:spcAft>
                <a:spcPct val="25000"/>
              </a:spcAft>
              <a:buClr>
                <a:schemeClr val="tx1"/>
              </a:buClr>
              <a:buFont typeface="Arial" charset="0"/>
              <a:buChar char="•"/>
            </a:pPr>
            <a:r>
              <a:rPr lang="en-US" sz="1800" b="1" dirty="0">
                <a:solidFill>
                  <a:srgbClr val="000000"/>
                </a:solidFill>
              </a:rPr>
              <a:t>Financial Institutions </a:t>
            </a:r>
            <a:r>
              <a:rPr lang="en-US" sz="1800" dirty="0">
                <a:solidFill>
                  <a:srgbClr val="000000"/>
                </a:solidFill>
              </a:rPr>
              <a:t>- If your bank accounts have been tampered with, close the accounts as soon as possible.  Ask for new ATM cards and password protection when opening new accounts. </a:t>
            </a:r>
          </a:p>
          <a:p>
            <a:pPr lvl="1" defTabSz="323533">
              <a:lnSpc>
                <a:spcPct val="90000"/>
              </a:lnSpc>
              <a:spcAft>
                <a:spcPct val="25000"/>
              </a:spcAft>
              <a:buClr>
                <a:schemeClr val="tx1"/>
              </a:buClr>
              <a:buFont typeface="Arial" charset="0"/>
              <a:buChar char="•"/>
            </a:pPr>
            <a:r>
              <a:rPr lang="en-US" sz="1800" b="1" dirty="0">
                <a:solidFill>
                  <a:srgbClr val="000000"/>
                </a:solidFill>
              </a:rPr>
              <a:t>Local Law Enforcement </a:t>
            </a:r>
            <a:r>
              <a:rPr lang="en-US" sz="1800" dirty="0">
                <a:solidFill>
                  <a:srgbClr val="000000"/>
                </a:solidFill>
              </a:rPr>
              <a:t>– Immediately file a report with your local police.  Provide them with as much documentation as possible and make sure all accounts are listed on the report. Also, ensure that you receive a copy of the police report for your records. This report may initiate an investigation with the goal of identifying, arresting, and prosecuting the offender. </a:t>
            </a:r>
          </a:p>
          <a:p>
            <a:pPr lvl="1" defTabSz="323533">
              <a:lnSpc>
                <a:spcPct val="90000"/>
              </a:lnSpc>
              <a:spcAft>
                <a:spcPct val="25000"/>
              </a:spcAft>
              <a:buClr>
                <a:schemeClr val="tx1"/>
              </a:buClr>
              <a:buFont typeface="Arial" charset="0"/>
              <a:buChar char="•"/>
            </a:pPr>
            <a:r>
              <a:rPr lang="en-US" sz="1800" b="1" dirty="0">
                <a:solidFill>
                  <a:srgbClr val="000000"/>
                </a:solidFill>
              </a:rPr>
              <a:t>Federal Law Enforcement </a:t>
            </a:r>
            <a:r>
              <a:rPr lang="en-US" sz="1800" dirty="0">
                <a:solidFill>
                  <a:srgbClr val="000000"/>
                </a:solidFill>
              </a:rPr>
              <a:t>– Report the crime to the Federal Trade Commission (FTC).  The FTC collects complaints about identity theft from consumers and businesses, and stores them in a secure online database.  This database is called the “Consumer Sentinel” and is available to law enforcement agencies worldwide. </a:t>
            </a:r>
          </a:p>
          <a:p>
            <a:pPr lvl="1" defTabSz="323533">
              <a:lnSpc>
                <a:spcPct val="90000"/>
              </a:lnSpc>
              <a:spcAft>
                <a:spcPct val="25000"/>
              </a:spcAft>
              <a:buClr>
                <a:schemeClr val="tx1"/>
              </a:buClr>
              <a:buFont typeface="Arial" charset="0"/>
              <a:buChar char="•"/>
            </a:pPr>
            <a:r>
              <a:rPr lang="en-US" sz="1800" b="1" dirty="0">
                <a:solidFill>
                  <a:srgbClr val="000000"/>
                </a:solidFill>
              </a:rPr>
              <a:t>Department of Motor Vehicles </a:t>
            </a:r>
            <a:r>
              <a:rPr lang="en-US" sz="1800" dirty="0">
                <a:solidFill>
                  <a:srgbClr val="000000"/>
                </a:solidFill>
              </a:rPr>
              <a:t>– Report identity theft to the DMV and check to see that your driver’s license has not been compromised as well.</a:t>
            </a:r>
          </a:p>
          <a:p>
            <a:pPr lvl="1" defTabSz="323533">
              <a:lnSpc>
                <a:spcPct val="90000"/>
              </a:lnSpc>
              <a:spcAft>
                <a:spcPct val="25000"/>
              </a:spcAft>
              <a:buClr>
                <a:schemeClr val="tx1"/>
              </a:buClr>
              <a:buFont typeface="Arial" charset="0"/>
              <a:buChar char="•"/>
            </a:pPr>
            <a:r>
              <a:rPr lang="en-US" sz="1800" b="1" dirty="0">
                <a:solidFill>
                  <a:srgbClr val="000000"/>
                </a:solidFill>
              </a:rPr>
              <a:t>Social Security Administration </a:t>
            </a:r>
            <a:r>
              <a:rPr lang="en-US" sz="1800" dirty="0">
                <a:solidFill>
                  <a:srgbClr val="000000"/>
                </a:solidFill>
              </a:rPr>
              <a:t>– Report the crime to the SSA so they can monitor your social security number.</a:t>
            </a:r>
          </a:p>
          <a:p>
            <a:endParaRPr lang="en-US" dirty="0"/>
          </a:p>
        </p:txBody>
      </p:sp>
      <p:sp>
        <p:nvSpPr>
          <p:cNvPr id="4" name="Slide Number Placeholder 3"/>
          <p:cNvSpPr>
            <a:spLocks noGrp="1"/>
          </p:cNvSpPr>
          <p:nvPr>
            <p:ph type="sldNum" sz="quarter" idx="10"/>
          </p:nvPr>
        </p:nvSpPr>
        <p:spPr/>
        <p:txBody>
          <a:bodyPr/>
          <a:lstStyle/>
          <a:p>
            <a:fld id="{EB00079B-585D-49B4-A45C-6ABA6586B4CB}" type="slidenum">
              <a:rPr lang="en-US" smtClean="0"/>
              <a:t>14</a:t>
            </a:fld>
            <a:endParaRPr lang="en-US"/>
          </a:p>
        </p:txBody>
      </p:sp>
    </p:spTree>
    <p:extLst>
      <p:ext uri="{BB962C8B-B14F-4D97-AF65-F5344CB8AC3E}">
        <p14:creationId xmlns:p14="http://schemas.microsoft.com/office/powerpoint/2010/main" val="1704954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defTabSz="323533">
              <a:lnSpc>
                <a:spcPct val="90000"/>
              </a:lnSpc>
              <a:spcAft>
                <a:spcPct val="25000"/>
              </a:spcAft>
              <a:buClr>
                <a:schemeClr val="tx1"/>
              </a:buClr>
              <a:buFont typeface="Arial" charset="0"/>
              <a:buChar char="•"/>
            </a:pPr>
            <a:r>
              <a:rPr lang="en-US" sz="2400" dirty="0">
                <a:solidFill>
                  <a:srgbClr val="000000"/>
                </a:solidFill>
                <a:latin typeface="Arial" pitchFamily="34" charset="0"/>
                <a:cs typeface="Arial" pitchFamily="34" charset="0"/>
              </a:rPr>
              <a:t>Maintaining good credit will be helpful in future financial transactions, such as securing a lease for a rental property or obtaining a home or car loan. </a:t>
            </a:r>
          </a:p>
          <a:p>
            <a:pPr lvl="1" defTabSz="323533">
              <a:lnSpc>
                <a:spcPct val="90000"/>
              </a:lnSpc>
              <a:spcAft>
                <a:spcPct val="25000"/>
              </a:spcAft>
              <a:buClr>
                <a:schemeClr val="tx1"/>
              </a:buClr>
              <a:buFont typeface="Arial" charset="0"/>
              <a:buChar char="•"/>
            </a:pPr>
            <a:r>
              <a:rPr lang="en-US" sz="2400" dirty="0">
                <a:solidFill>
                  <a:srgbClr val="000000"/>
                </a:solidFill>
                <a:latin typeface="Arial" pitchFamily="34" charset="0"/>
                <a:cs typeface="Arial" pitchFamily="34" charset="0"/>
              </a:rPr>
              <a:t>Knowing the difference between good and bad credit in terms of credit scores and credit reporting data will help you better manage your money in the future. </a:t>
            </a:r>
          </a:p>
          <a:p>
            <a:pPr lvl="1" defTabSz="323533">
              <a:lnSpc>
                <a:spcPct val="90000"/>
              </a:lnSpc>
              <a:spcAft>
                <a:spcPct val="25000"/>
              </a:spcAft>
              <a:buClr>
                <a:schemeClr val="tx1"/>
              </a:buClr>
              <a:buFont typeface="Arial" charset="0"/>
              <a:buChar char="•"/>
            </a:pPr>
            <a:r>
              <a:rPr lang="en-US" sz="2400" dirty="0">
                <a:solidFill>
                  <a:srgbClr val="000000"/>
                </a:solidFill>
                <a:latin typeface="Arial" pitchFamily="34" charset="0"/>
                <a:cs typeface="Arial" pitchFamily="34" charset="0"/>
              </a:rPr>
              <a:t>Acknowledging there are negative consequences to defaulting on any credit account and how this will impact your overall credit rating. </a:t>
            </a:r>
          </a:p>
          <a:p>
            <a:pPr lvl="1" defTabSz="323533">
              <a:lnSpc>
                <a:spcPct val="90000"/>
              </a:lnSpc>
              <a:spcAft>
                <a:spcPct val="25000"/>
              </a:spcAft>
              <a:buClr>
                <a:schemeClr val="tx1"/>
              </a:buClr>
              <a:buFont typeface="Arial" charset="0"/>
              <a:buChar char="•"/>
            </a:pPr>
            <a:r>
              <a:rPr lang="en-US" sz="2400" dirty="0">
                <a:solidFill>
                  <a:srgbClr val="000000"/>
                </a:solidFill>
                <a:latin typeface="Arial" pitchFamily="34" charset="0"/>
                <a:cs typeface="Arial" pitchFamily="34" charset="0"/>
              </a:rPr>
              <a:t>Credit is like an individual’s reputation - it is a precious commodity.  Protect all of your confidential and private information.</a:t>
            </a:r>
          </a:p>
          <a:p>
            <a:endParaRPr lang="en-US" dirty="0"/>
          </a:p>
        </p:txBody>
      </p:sp>
      <p:sp>
        <p:nvSpPr>
          <p:cNvPr id="4" name="Slide Number Placeholder 3"/>
          <p:cNvSpPr>
            <a:spLocks noGrp="1"/>
          </p:cNvSpPr>
          <p:nvPr>
            <p:ph type="sldNum" sz="quarter" idx="10"/>
          </p:nvPr>
        </p:nvSpPr>
        <p:spPr/>
        <p:txBody>
          <a:bodyPr/>
          <a:lstStyle/>
          <a:p>
            <a:fld id="{EB00079B-585D-49B4-A45C-6ABA6586B4CB}" type="slidenum">
              <a:rPr lang="en-US" smtClean="0"/>
              <a:t>16</a:t>
            </a:fld>
            <a:endParaRPr lang="en-US"/>
          </a:p>
        </p:txBody>
      </p:sp>
    </p:spTree>
    <p:extLst>
      <p:ext uri="{BB962C8B-B14F-4D97-AF65-F5344CB8AC3E}">
        <p14:creationId xmlns:p14="http://schemas.microsoft.com/office/powerpoint/2010/main" val="29109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June 8, 2018</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June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June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June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June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June 8,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June 8,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June 8, 2018</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June 8,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June 8, 2018</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June 8, 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June 8, 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hyperlink" Target="http://www.ftc.gov/bcp/edu/pubs/consumer/credit/cre21.shtm"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hyperlink" Target="http://www.navigatingyourfuture.org/"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9.wmf"/></Relationships>
</file>

<file path=ppt/slides/_rels/slide18.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mailto:Pedro.Hernandez@fldoe.org" TargetMode="External"/><Relationship Id="rId7" Type="http://schemas.openxmlformats.org/officeDocument/2006/relationships/image" Target="../media/image5.jpeg"/><Relationship Id="rId2" Type="http://schemas.openxmlformats.org/officeDocument/2006/relationships/hyperlink" Target="mailto:osfa@fldoe.org"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www.navingatingyourfuture.org/" TargetMode="External"/><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www.annualcreditreport.com/" TargetMode="External"/><Relationship Id="rId7" Type="http://schemas.openxmlformats.org/officeDocument/2006/relationships/image" Target="../media/image2.jpeg"/><Relationship Id="rId12"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transunion.com/" TargetMode="External"/><Relationship Id="rId11" Type="http://schemas.openxmlformats.org/officeDocument/2006/relationships/image" Target="../media/image6.jpeg"/><Relationship Id="rId5" Type="http://schemas.openxmlformats.org/officeDocument/2006/relationships/hyperlink" Target="http://www.experian.com/" TargetMode="External"/><Relationship Id="rId10" Type="http://schemas.openxmlformats.org/officeDocument/2006/relationships/image" Target="../media/image5.jpeg"/><Relationship Id="rId4" Type="http://schemas.openxmlformats.org/officeDocument/2006/relationships/hyperlink" Target="http://www.equifax.com/" TargetMode="External"/><Relationship Id="rId9" Type="http://schemas.openxmlformats.org/officeDocument/2006/relationships/image" Target="../media/image4.jpeg"/></Relationships>
</file>

<file path=ppt/slides/_rels/slide8.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www.annualcreditreport.com/" TargetMode="External"/><Relationship Id="rId7"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7.jpg"/><Relationship Id="rId4" Type="http://schemas.openxmlformats.org/officeDocument/2006/relationships/hyperlink" Target="http://www.myfico.com/" TargetMode="External"/><Relationship Id="rId9" Type="http://schemas.openxmlformats.org/officeDocument/2006/relationships/image" Target="../media/image6.jpeg"/></Relationships>
</file>

<file path=ppt/slides/_rels/slide9.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3276600"/>
            <a:ext cx="3313355" cy="2362200"/>
          </a:xfrm>
        </p:spPr>
        <p:txBody>
          <a:bodyPr>
            <a:normAutofit/>
          </a:bodyPr>
          <a:lstStyle/>
          <a:p>
            <a:r>
              <a:rPr lang="en-US" dirty="0" smtClean="0"/>
              <a:t>Managing Your Credit</a:t>
            </a:r>
            <a:endParaRPr lang="en-US" dirty="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5" name="Footer Placeholder 4"/>
          <p:cNvSpPr>
            <a:spLocks noGrp="1"/>
          </p:cNvSpPr>
          <p:nvPr>
            <p:ph type="ftr" sz="quarter" idx="11"/>
          </p:nvPr>
        </p:nvSpPr>
        <p:spPr/>
        <p:txBody>
          <a:bodyPr>
            <a:normAutofit fontScale="92500"/>
          </a:bodyPr>
          <a:lstStyle/>
          <a:p>
            <a:r>
              <a:rPr lang="en-US" dirty="0" smtClean="0"/>
              <a:t>Office of Student Financial Assistance</a:t>
            </a:r>
            <a:endParaRPr lang="en-US" dirty="0"/>
          </a:p>
        </p:txBody>
      </p:sp>
      <p:grpSp>
        <p:nvGrpSpPr>
          <p:cNvPr id="10" name="Group 10"/>
          <p:cNvGrpSpPr>
            <a:grpSpLocks/>
          </p:cNvGrpSpPr>
          <p:nvPr/>
        </p:nvGrpSpPr>
        <p:grpSpPr bwMode="auto">
          <a:xfrm>
            <a:off x="0" y="1010116"/>
            <a:ext cx="1141112" cy="5847884"/>
            <a:chOff x="-11773" y="1447800"/>
            <a:chExt cx="1154773" cy="5089525"/>
          </a:xfrm>
        </p:grpSpPr>
        <p:pic>
          <p:nvPicPr>
            <p:cNvPr id="11" name="Picture 14" descr="Retouched_AfricanMale_HR"/>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6"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0" y="-8021"/>
            <a:ext cx="3229276" cy="1055364"/>
          </a:xfrm>
          <a:prstGeom prst="rect">
            <a:avLst/>
          </a:prstGeom>
        </p:spPr>
      </p:pic>
    </p:spTree>
    <p:extLst>
      <p:ext uri="{BB962C8B-B14F-4D97-AF65-F5344CB8AC3E}">
        <p14:creationId xmlns:p14="http://schemas.microsoft.com/office/powerpoint/2010/main" val="4185537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fontScale="90000"/>
          </a:bodyPr>
          <a:lstStyle/>
          <a:p>
            <a:r>
              <a:rPr lang="en-US" dirty="0" smtClean="0"/>
              <a:t>Credit Report Verification</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endParaRPr lang="en-US" sz="2000" dirty="0" smtClean="0"/>
          </a:p>
          <a:p>
            <a:r>
              <a:rPr lang="en-US" sz="2000" dirty="0" smtClean="0"/>
              <a:t>Personal</a:t>
            </a:r>
          </a:p>
          <a:p>
            <a:r>
              <a:rPr lang="en-US" sz="2000" dirty="0" smtClean="0"/>
              <a:t>Credit Accounts</a:t>
            </a:r>
          </a:p>
          <a:p>
            <a:r>
              <a:rPr lang="en-US" sz="2000" dirty="0" smtClean="0"/>
              <a:t>Public Records</a:t>
            </a:r>
          </a:p>
          <a:p>
            <a:r>
              <a:rPr lang="en-US" sz="2000" dirty="0" smtClean="0"/>
              <a:t>Negative Information</a:t>
            </a:r>
          </a:p>
          <a:p>
            <a:r>
              <a:rPr lang="en-US" sz="2000" dirty="0" smtClean="0"/>
              <a:t>Inquiries</a:t>
            </a:r>
            <a:endParaRPr lang="en-US" sz="2000" dirty="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10</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716344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fontScale="90000"/>
          </a:bodyPr>
          <a:lstStyle/>
          <a:p>
            <a:r>
              <a:rPr lang="en-US" dirty="0" smtClean="0"/>
              <a:t>Correcting Errors on your Credit Report</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sz="2000" dirty="0" smtClean="0"/>
              <a:t>You have the right to file a “consumer dispute” with the credit reporting agency. They are obligated to verify the accuracy of their reports when notified of disputes.</a:t>
            </a:r>
          </a:p>
          <a:p>
            <a:r>
              <a:rPr lang="en-US" sz="2000" dirty="0" smtClean="0"/>
              <a:t>When you pull your report online, consumer disputes can be filed electronically.</a:t>
            </a:r>
          </a:p>
          <a:p>
            <a:r>
              <a:rPr lang="en-US" sz="2000" dirty="0" smtClean="0"/>
              <a:t>For more information on how to dispute credit report errors, visit </a:t>
            </a:r>
          </a:p>
          <a:p>
            <a:pPr marL="342900" lvl="2" indent="0">
              <a:buNone/>
            </a:pPr>
            <a:r>
              <a:rPr lang="en-US" sz="1600" dirty="0" smtClean="0">
                <a:solidFill>
                  <a:srgbClr val="000000"/>
                </a:solidFill>
                <a:latin typeface="Verdana" pitchFamily="34" charset="0"/>
                <a:ea typeface="Verdana" pitchFamily="34" charset="0"/>
                <a:cs typeface="Verdana" pitchFamily="34" charset="0"/>
                <a:hlinkClick r:id="rId2"/>
              </a:rPr>
              <a:t>www.ftc.gov/bcp/edu/pubs/consumer/credit/cre21.shtm</a:t>
            </a:r>
            <a:r>
              <a:rPr lang="en-US" sz="1600" dirty="0" smtClean="0">
                <a:solidFill>
                  <a:srgbClr val="000000"/>
                </a:solidFill>
                <a:latin typeface="Verdana" pitchFamily="34" charset="0"/>
                <a:ea typeface="Verdana" pitchFamily="34" charset="0"/>
                <a:cs typeface="Verdana" pitchFamily="34" charset="0"/>
              </a:rPr>
              <a:t>.</a:t>
            </a:r>
            <a:endParaRPr lang="en-US" sz="1600" dirty="0">
              <a:solidFill>
                <a:srgbClr val="000000"/>
              </a:solidFill>
              <a:latin typeface="Verdana" pitchFamily="34" charset="0"/>
              <a:ea typeface="Verdana" pitchFamily="34" charset="0"/>
              <a:cs typeface="Verdana" pitchFamily="34" charset="0"/>
            </a:endParaRPr>
          </a:p>
          <a:p>
            <a:pPr marL="68580" indent="0">
              <a:buNone/>
            </a:pPr>
            <a:endParaRPr lang="en-US" sz="2000" dirty="0" smtClean="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11</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2863516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Protecting your Identity</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endParaRPr lang="en-US" sz="2000" dirty="0" smtClean="0"/>
          </a:p>
          <a:p>
            <a:r>
              <a:rPr lang="en-US" sz="2000" dirty="0" smtClean="0"/>
              <a:t>Leave important documents at </a:t>
            </a:r>
            <a:r>
              <a:rPr lang="en-US" sz="2000" dirty="0" smtClean="0"/>
              <a:t>home.</a:t>
            </a:r>
            <a:endParaRPr lang="en-US" sz="2000" dirty="0" smtClean="0"/>
          </a:p>
          <a:p>
            <a:r>
              <a:rPr lang="en-US" sz="2000" dirty="0" smtClean="0"/>
              <a:t>Keep documents in a safe </a:t>
            </a:r>
            <a:r>
              <a:rPr lang="en-US" sz="2000" dirty="0" smtClean="0"/>
              <a:t>place.</a:t>
            </a:r>
            <a:endParaRPr lang="en-US" sz="2000" dirty="0" smtClean="0"/>
          </a:p>
          <a:p>
            <a:r>
              <a:rPr lang="en-US" sz="2000" dirty="0" smtClean="0"/>
              <a:t>Protect your Social Security </a:t>
            </a:r>
            <a:r>
              <a:rPr lang="en-US" sz="2000" dirty="0" smtClean="0"/>
              <a:t>number.</a:t>
            </a:r>
            <a:endParaRPr lang="en-US" sz="2000" dirty="0" smtClean="0"/>
          </a:p>
          <a:p>
            <a:r>
              <a:rPr lang="en-US" sz="2000" dirty="0" smtClean="0"/>
              <a:t>Protect your </a:t>
            </a:r>
            <a:r>
              <a:rPr lang="en-US" sz="2000" dirty="0" smtClean="0"/>
              <a:t>driver’s </a:t>
            </a:r>
            <a:r>
              <a:rPr lang="en-US" sz="2000" dirty="0" smtClean="0"/>
              <a:t>l</a:t>
            </a:r>
            <a:r>
              <a:rPr lang="en-US" sz="2000" dirty="0" smtClean="0"/>
              <a:t>icense.</a:t>
            </a:r>
            <a:endParaRPr lang="en-US" sz="2000" dirty="0" smtClean="0"/>
          </a:p>
          <a:p>
            <a:r>
              <a:rPr lang="en-US" sz="2000" dirty="0" smtClean="0"/>
              <a:t>Protect PINs and computer </a:t>
            </a:r>
            <a:r>
              <a:rPr lang="en-US" sz="2000" dirty="0" smtClean="0"/>
              <a:t>passwords.</a:t>
            </a:r>
            <a:endParaRPr lang="en-US" sz="2000" dirty="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12</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6"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1477574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Protecting your Identity</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endParaRPr lang="en-US" sz="2000" dirty="0" smtClean="0"/>
          </a:p>
          <a:p>
            <a:r>
              <a:rPr lang="en-US" sz="2000" dirty="0" smtClean="0"/>
              <a:t>Pick up checks from the bank – not from your </a:t>
            </a:r>
            <a:r>
              <a:rPr lang="en-US" sz="2000" dirty="0" smtClean="0"/>
              <a:t>mailbox.</a:t>
            </a:r>
            <a:endParaRPr lang="en-US" sz="2000" dirty="0" smtClean="0"/>
          </a:p>
          <a:p>
            <a:r>
              <a:rPr lang="en-US" sz="2000" dirty="0"/>
              <a:t>Use a safe deposit box if necessary to receive important </a:t>
            </a:r>
            <a:r>
              <a:rPr lang="en-US" sz="2000" dirty="0" smtClean="0"/>
              <a:t>information.</a:t>
            </a:r>
            <a:endParaRPr lang="en-US" sz="2000" dirty="0"/>
          </a:p>
          <a:p>
            <a:r>
              <a:rPr lang="en-US" sz="2000" dirty="0" smtClean="0"/>
              <a:t>Check your credit report </a:t>
            </a:r>
            <a:r>
              <a:rPr lang="en-US" sz="2000" dirty="0" smtClean="0"/>
              <a:t>annually.</a:t>
            </a:r>
            <a:endParaRPr lang="en-US" sz="2000" dirty="0" smtClean="0"/>
          </a:p>
          <a:p>
            <a:r>
              <a:rPr lang="en-US" sz="2000" dirty="0" smtClean="0"/>
              <a:t>Report suspected fraudulent activity or stolen card to </a:t>
            </a:r>
            <a:r>
              <a:rPr lang="en-US" sz="2000" dirty="0" smtClean="0"/>
              <a:t>the appropriate office.</a:t>
            </a:r>
            <a:endParaRPr lang="en-US" sz="2000" dirty="0" smtClean="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13</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450327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fontScale="90000"/>
          </a:bodyPr>
          <a:lstStyle/>
          <a:p>
            <a:r>
              <a:rPr lang="en-US" dirty="0" smtClean="0"/>
              <a:t>If your Identity is Stolen –</a:t>
            </a:r>
            <a:br>
              <a:rPr lang="en-US" dirty="0" smtClean="0"/>
            </a:br>
            <a:r>
              <a:rPr lang="en-US" dirty="0" smtClean="0"/>
              <a:t>Immediately Contact</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endParaRPr lang="en-US" sz="2000" dirty="0" smtClean="0"/>
          </a:p>
          <a:p>
            <a:r>
              <a:rPr lang="en-US" sz="2000" dirty="0" smtClean="0"/>
              <a:t>Creditors and Financial Institutions</a:t>
            </a:r>
          </a:p>
          <a:p>
            <a:r>
              <a:rPr lang="en-US" sz="2000" dirty="0" smtClean="0"/>
              <a:t>Law Enforcement</a:t>
            </a:r>
          </a:p>
          <a:p>
            <a:r>
              <a:rPr lang="en-US" sz="2000" dirty="0" smtClean="0"/>
              <a:t>Federal Trade Commission</a:t>
            </a:r>
          </a:p>
          <a:p>
            <a:r>
              <a:rPr lang="en-US" sz="2000" dirty="0" smtClean="0"/>
              <a:t>Department of Motor Vehicles </a:t>
            </a:r>
            <a:r>
              <a:rPr lang="en-US" sz="2000" dirty="0" smtClean="0"/>
              <a:t>(for driver’s license)</a:t>
            </a:r>
          </a:p>
          <a:p>
            <a:r>
              <a:rPr lang="en-US" sz="2000" dirty="0" smtClean="0"/>
              <a:t>Social Security Administration (for </a:t>
            </a:r>
            <a:r>
              <a:rPr lang="en-US" sz="2000" dirty="0" smtClean="0"/>
              <a:t>social security card)</a:t>
            </a:r>
            <a:endParaRPr lang="en-US" sz="2000" dirty="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14</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578373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If your Identity is Stolen</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endParaRPr lang="en-US" dirty="0" smtClean="0"/>
          </a:p>
          <a:p>
            <a:r>
              <a:rPr lang="en-US" sz="2000" dirty="0" smtClean="0"/>
              <a:t>Record Keeping – It is important to maintain written chronological record of dates, times, and names of telephone contacts. </a:t>
            </a:r>
            <a:endParaRPr lang="en-US" sz="2000" dirty="0" smtClean="0"/>
          </a:p>
          <a:p>
            <a:r>
              <a:rPr lang="en-US" sz="2000" dirty="0" smtClean="0"/>
              <a:t>After </a:t>
            </a:r>
            <a:r>
              <a:rPr lang="en-US" sz="2000" dirty="0" smtClean="0"/>
              <a:t>telephone contact has been made, it is crucial to follow up in writing and keep records of all written correspondence.</a:t>
            </a:r>
            <a:endParaRPr lang="en-US" sz="2000" dirty="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15</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6"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29469066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Tips to Remember</a:t>
            </a:r>
            <a:endParaRPr lang="en-US" dirty="0"/>
          </a:p>
        </p:txBody>
      </p:sp>
      <p:sp>
        <p:nvSpPr>
          <p:cNvPr id="3" name="Content Placeholder 2"/>
          <p:cNvSpPr>
            <a:spLocks noGrp="1"/>
          </p:cNvSpPr>
          <p:nvPr>
            <p:ph idx="1"/>
          </p:nvPr>
        </p:nvSpPr>
        <p:spPr>
          <a:xfrm>
            <a:off x="1371601" y="2323652"/>
            <a:ext cx="6400800" cy="3508977"/>
          </a:xfrm>
        </p:spPr>
        <p:txBody>
          <a:bodyPr>
            <a:normAutofit lnSpcReduction="10000"/>
          </a:bodyPr>
          <a:lstStyle/>
          <a:p>
            <a:r>
              <a:rPr lang="en-US" sz="2000" dirty="0" smtClean="0"/>
              <a:t>Maintain good credit to help you in your financial future.</a:t>
            </a:r>
          </a:p>
          <a:p>
            <a:r>
              <a:rPr lang="en-US" sz="2000" dirty="0" smtClean="0"/>
              <a:t>Know the difference between good and bad credit in terms of credit scores and credit reporting data.</a:t>
            </a:r>
          </a:p>
          <a:p>
            <a:r>
              <a:rPr lang="en-US" sz="2000" dirty="0" smtClean="0"/>
              <a:t>There are negative consequences to defaulting on any credit account </a:t>
            </a:r>
            <a:r>
              <a:rPr lang="en-US" sz="2000" dirty="0" smtClean="0"/>
              <a:t>and this </a:t>
            </a:r>
            <a:r>
              <a:rPr lang="en-US" sz="2000" dirty="0" smtClean="0"/>
              <a:t>will impact your overall credit rating.</a:t>
            </a:r>
          </a:p>
          <a:p>
            <a:r>
              <a:rPr lang="en-US" sz="2000" dirty="0" smtClean="0"/>
              <a:t>Protect all of your confidential and private information. Credit is like an individual’s reputation – it is a precious commodity!</a:t>
            </a:r>
          </a:p>
          <a:p>
            <a:pPr marL="68580" indent="0">
              <a:buNone/>
            </a:pPr>
            <a:endParaRPr lang="en-US" sz="2000" dirty="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16</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1250942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1150855"/>
            <a:ext cx="6400800" cy="1143000"/>
          </a:xfrm>
        </p:spPr>
        <p:txBody>
          <a:bodyPr>
            <a:normAutofit fontScale="90000"/>
          </a:bodyPr>
          <a:lstStyle/>
          <a:p>
            <a:r>
              <a:rPr lang="en-US" dirty="0" smtClean="0"/>
              <a:t>Navigating your </a:t>
            </a:r>
            <a:r>
              <a:rPr lang="en-US" dirty="0" smtClean="0"/>
              <a:t/>
            </a:r>
            <a:br>
              <a:rPr lang="en-US" dirty="0" smtClean="0"/>
            </a:br>
            <a:r>
              <a:rPr lang="en-US" dirty="0" smtClean="0"/>
              <a:t>Financial </a:t>
            </a:r>
            <a:r>
              <a:rPr lang="en-US" dirty="0" smtClean="0"/>
              <a:t>Future</a:t>
            </a:r>
            <a:endParaRPr lang="en-US" dirty="0"/>
          </a:p>
        </p:txBody>
      </p:sp>
      <p:sp>
        <p:nvSpPr>
          <p:cNvPr id="3" name="Content Placeholder 2"/>
          <p:cNvSpPr>
            <a:spLocks noGrp="1"/>
          </p:cNvSpPr>
          <p:nvPr>
            <p:ph idx="1"/>
          </p:nvPr>
        </p:nvSpPr>
        <p:spPr>
          <a:xfrm>
            <a:off x="1371601" y="2323652"/>
            <a:ext cx="4267199" cy="3508977"/>
          </a:xfrm>
        </p:spPr>
        <p:txBody>
          <a:bodyPr>
            <a:normAutofit/>
          </a:bodyPr>
          <a:lstStyle/>
          <a:p>
            <a:pPr marL="68580" indent="0">
              <a:buNone/>
            </a:pPr>
            <a:endParaRPr lang="en-US" sz="2000" dirty="0" smtClean="0"/>
          </a:p>
          <a:p>
            <a:pPr marL="68580" indent="0">
              <a:buNone/>
            </a:pPr>
            <a:r>
              <a:rPr lang="en-US" sz="2000" dirty="0" smtClean="0"/>
              <a:t>OSFA </a:t>
            </a:r>
            <a:r>
              <a:rPr lang="en-US" sz="2000" dirty="0" smtClean="0"/>
              <a:t>offers a variety of tools and resources to help you in your pursuit of higher education.</a:t>
            </a:r>
          </a:p>
          <a:p>
            <a:pPr marL="68580" indent="0">
              <a:buNone/>
            </a:pPr>
            <a:endParaRPr lang="en-US" sz="2000" dirty="0"/>
          </a:p>
          <a:p>
            <a:pPr marL="68580" indent="0">
              <a:buNone/>
            </a:pPr>
            <a:r>
              <a:rPr lang="en-US" sz="2000" dirty="0" smtClean="0">
                <a:hlinkClick r:id="rId2"/>
              </a:rPr>
              <a:t>www.NavigatingYourFuture.org</a:t>
            </a:r>
            <a:endParaRPr lang="en-US" sz="2000" dirty="0" smtClean="0"/>
          </a:p>
          <a:p>
            <a:pPr marL="68580" indent="0">
              <a:buNone/>
            </a:pPr>
            <a:endParaRPr lang="en-US" sz="2000" dirty="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17</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pic>
        <p:nvPicPr>
          <p:cNvPr id="15" name="Content Placeholder 15" descr="NyFF.wmf"/>
          <p:cNvPicPr>
            <a:picLocks noChangeAspect="1"/>
          </p:cNvPicPr>
          <p:nvPr/>
        </p:nvPicPr>
        <p:blipFill>
          <a:blip r:embed="rId9" cstate="print"/>
          <a:srcRect/>
          <a:stretch>
            <a:fillRect/>
          </a:stretch>
        </p:blipFill>
        <p:spPr>
          <a:xfrm>
            <a:off x="5919938" y="1971707"/>
            <a:ext cx="2514600" cy="3162300"/>
          </a:xfrm>
          <a:prstGeom prst="rect">
            <a:avLst/>
          </a:prstGeom>
        </p:spPr>
      </p:pic>
    </p:spTree>
    <p:extLst>
      <p:ext uri="{BB962C8B-B14F-4D97-AF65-F5344CB8AC3E}">
        <p14:creationId xmlns:p14="http://schemas.microsoft.com/office/powerpoint/2010/main" val="42576071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Contact us </a:t>
            </a:r>
            <a:endParaRPr lang="en-US" dirty="0"/>
          </a:p>
        </p:txBody>
      </p:sp>
      <p:sp>
        <p:nvSpPr>
          <p:cNvPr id="3" name="Content Placeholder 2"/>
          <p:cNvSpPr>
            <a:spLocks noGrp="1"/>
          </p:cNvSpPr>
          <p:nvPr>
            <p:ph idx="1"/>
          </p:nvPr>
        </p:nvSpPr>
        <p:spPr>
          <a:xfrm>
            <a:off x="1371601" y="2323652"/>
            <a:ext cx="6400800" cy="3508977"/>
          </a:xfrm>
        </p:spPr>
        <p:txBody>
          <a:bodyPr/>
          <a:lstStyle/>
          <a:p>
            <a:r>
              <a:rPr lang="en-US" dirty="0" smtClean="0"/>
              <a:t>Email</a:t>
            </a:r>
            <a:r>
              <a:rPr lang="en-US" dirty="0"/>
              <a:t>: </a:t>
            </a:r>
            <a:r>
              <a:rPr lang="en-US" dirty="0">
                <a:hlinkClick r:id="rId2"/>
              </a:rPr>
              <a:t>osfa@fldoe.org</a:t>
            </a:r>
            <a:r>
              <a:rPr lang="en-US" dirty="0"/>
              <a:t> </a:t>
            </a:r>
          </a:p>
          <a:p>
            <a:r>
              <a:rPr lang="en-US" dirty="0"/>
              <a:t>Telephone: </a:t>
            </a:r>
            <a:r>
              <a:rPr lang="en-US" dirty="0" smtClean="0"/>
              <a:t>888-827-2004 </a:t>
            </a:r>
            <a:endParaRPr lang="en-US" dirty="0"/>
          </a:p>
          <a:p>
            <a:r>
              <a:rPr lang="en-US" dirty="0"/>
              <a:t>OSFA Outreach:</a:t>
            </a:r>
          </a:p>
          <a:p>
            <a:pPr lvl="1"/>
            <a:r>
              <a:rPr lang="en-US" dirty="0" smtClean="0"/>
              <a:t>Pedro “Pete” Hernandez</a:t>
            </a:r>
            <a:endParaRPr lang="en-US" dirty="0"/>
          </a:p>
          <a:p>
            <a:pPr lvl="1"/>
            <a:r>
              <a:rPr lang="en-US" dirty="0" smtClean="0"/>
              <a:t>(850)245-1821</a:t>
            </a:r>
            <a:endParaRPr lang="en-US" dirty="0"/>
          </a:p>
          <a:p>
            <a:pPr lvl="1"/>
            <a:r>
              <a:rPr lang="en-US" dirty="0" smtClean="0">
                <a:hlinkClick r:id="rId3"/>
              </a:rPr>
              <a:t>Pedro.Hernandez@fldoe.org</a:t>
            </a:r>
            <a:r>
              <a:rPr lang="en-US" dirty="0" smtClean="0"/>
              <a:t> </a:t>
            </a:r>
            <a:endParaRPr lang="en-US" dirty="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18</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8"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890498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362200"/>
            <a:ext cx="6400800" cy="1143000"/>
          </a:xfrm>
        </p:spPr>
        <p:txBody>
          <a:bodyPr>
            <a:normAutofit/>
          </a:bodyPr>
          <a:lstStyle/>
          <a:p>
            <a:pPr algn="ctr"/>
            <a:r>
              <a:rPr lang="en-US" dirty="0" smtClean="0"/>
              <a:t>Questions?</a:t>
            </a:r>
            <a:endParaRPr lang="en-US" dirty="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19</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6"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081948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Managing Your Credit</a:t>
            </a:r>
            <a:endParaRPr lang="en-US" dirty="0"/>
          </a:p>
        </p:txBody>
      </p:sp>
      <p:sp>
        <p:nvSpPr>
          <p:cNvPr id="3" name="Content Placeholder 2"/>
          <p:cNvSpPr>
            <a:spLocks noGrp="1"/>
          </p:cNvSpPr>
          <p:nvPr>
            <p:ph idx="1"/>
          </p:nvPr>
        </p:nvSpPr>
        <p:spPr>
          <a:xfrm>
            <a:off x="1371601" y="2323652"/>
            <a:ext cx="4419599" cy="3508977"/>
          </a:xfrm>
        </p:spPr>
        <p:txBody>
          <a:bodyPr/>
          <a:lstStyle/>
          <a:p>
            <a:pPr marL="68580" indent="0">
              <a:buNone/>
            </a:pPr>
            <a:endParaRPr lang="en-US" dirty="0" smtClean="0"/>
          </a:p>
          <a:p>
            <a:pPr marL="68580" indent="0">
              <a:buNone/>
            </a:pPr>
            <a:r>
              <a:rPr lang="en-US" dirty="0" smtClean="0"/>
              <a:t>Establishing and maintaining good </a:t>
            </a:r>
            <a:r>
              <a:rPr lang="en-US" dirty="0" smtClean="0"/>
              <a:t>credit </a:t>
            </a:r>
            <a:r>
              <a:rPr lang="en-US" dirty="0" smtClean="0"/>
              <a:t>can provide many benefits to your financial future. </a:t>
            </a:r>
            <a:endParaRPr lang="en-US" dirty="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2</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6"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pic>
        <p:nvPicPr>
          <p:cNvPr id="15" name="Content Placeholder 12" descr="MYC.jpg"/>
          <p:cNvPicPr>
            <a:picLocks noChangeAspect="1"/>
          </p:cNvPicPr>
          <p:nvPr/>
        </p:nvPicPr>
        <p:blipFill>
          <a:blip r:embed="rId8" cstate="print"/>
          <a:stretch>
            <a:fillRect/>
          </a:stretch>
        </p:blipFill>
        <p:spPr>
          <a:xfrm>
            <a:off x="5562600" y="2169759"/>
            <a:ext cx="2523744" cy="3418173"/>
          </a:xfrm>
          <a:prstGeom prst="rect">
            <a:avLst/>
          </a:prstGeom>
        </p:spPr>
      </p:pic>
    </p:spTree>
    <p:extLst>
      <p:ext uri="{BB962C8B-B14F-4D97-AF65-F5344CB8AC3E}">
        <p14:creationId xmlns:p14="http://schemas.microsoft.com/office/powerpoint/2010/main" val="3492479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362200"/>
            <a:ext cx="6400800" cy="1143000"/>
          </a:xfrm>
        </p:spPr>
        <p:txBody>
          <a:bodyPr>
            <a:normAutofit fontScale="90000"/>
          </a:bodyPr>
          <a:lstStyle/>
          <a:p>
            <a:pPr algn="ctr"/>
            <a:r>
              <a:rPr lang="en-US" dirty="0" smtClean="0"/>
              <a:t>Thank you for attending </a:t>
            </a:r>
            <a:br>
              <a:rPr lang="en-US" dirty="0" smtClean="0"/>
            </a:br>
            <a:r>
              <a:rPr lang="en-US" dirty="0" smtClean="0"/>
              <a:t>this presentation.</a:t>
            </a:r>
            <a:endParaRPr lang="en-US" dirty="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20</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6"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2092669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To Do List:</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sz="2000" dirty="0" smtClean="0"/>
              <a:t>Set </a:t>
            </a:r>
            <a:r>
              <a:rPr lang="en-US" sz="2000" dirty="0" smtClean="0"/>
              <a:t>up a </a:t>
            </a:r>
            <a:r>
              <a:rPr lang="en-US" sz="2000" dirty="0" smtClean="0"/>
              <a:t>realistic budget and stick with </a:t>
            </a:r>
            <a:r>
              <a:rPr lang="en-US" sz="2000" dirty="0" smtClean="0"/>
              <a:t>it. A budget </a:t>
            </a:r>
            <a:r>
              <a:rPr lang="en-US" sz="2000" dirty="0" smtClean="0"/>
              <a:t>templet can be found </a:t>
            </a:r>
            <a:r>
              <a:rPr lang="en-US" sz="2000" dirty="0" smtClean="0"/>
              <a:t>at </a:t>
            </a:r>
            <a:r>
              <a:rPr lang="en-US" sz="2000" dirty="0" smtClean="0">
                <a:hlinkClick r:id="rId3"/>
              </a:rPr>
              <a:t>www.NavingatingYourFuture.org</a:t>
            </a:r>
            <a:r>
              <a:rPr lang="en-US" sz="2000" dirty="0" smtClean="0"/>
              <a:t>.</a:t>
            </a:r>
            <a:endParaRPr lang="en-US" sz="2000" dirty="0" smtClean="0"/>
          </a:p>
          <a:p>
            <a:endParaRPr lang="en-US" sz="2000" dirty="0" smtClean="0"/>
          </a:p>
          <a:p>
            <a:r>
              <a:rPr lang="en-US" sz="2000" dirty="0" smtClean="0"/>
              <a:t>Open a checking and a saving account if you have not already. Transfer money from </a:t>
            </a:r>
            <a:r>
              <a:rPr lang="en-US" sz="2000" dirty="0" smtClean="0"/>
              <a:t>checking </a:t>
            </a:r>
            <a:r>
              <a:rPr lang="en-US" sz="2000" dirty="0" smtClean="0"/>
              <a:t>to savings on </a:t>
            </a:r>
            <a:r>
              <a:rPr lang="en-US" sz="2000" dirty="0" smtClean="0"/>
              <a:t>a regular </a:t>
            </a:r>
            <a:r>
              <a:rPr lang="en-US" sz="2000" dirty="0" smtClean="0"/>
              <a:t>basis.</a:t>
            </a:r>
          </a:p>
          <a:p>
            <a:endParaRPr lang="en-US" sz="2000" dirty="0" smtClean="0"/>
          </a:p>
          <a:p>
            <a:r>
              <a:rPr lang="en-US" sz="2000" dirty="0" smtClean="0"/>
              <a:t>Evaluate your current credit situation.</a:t>
            </a:r>
            <a:endParaRPr lang="en-US" sz="2000" dirty="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3</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8"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2424306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Establishing Good Credit</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sz="2000" dirty="0" smtClean="0"/>
              <a:t>Know what type of accounts </a:t>
            </a:r>
            <a:r>
              <a:rPr lang="en-US" sz="2000" dirty="0" smtClean="0"/>
              <a:t>that are </a:t>
            </a:r>
            <a:r>
              <a:rPr lang="en-US" sz="2000" dirty="0" smtClean="0"/>
              <a:t>identified </a:t>
            </a:r>
            <a:r>
              <a:rPr lang="en-US" sz="2000" dirty="0" smtClean="0"/>
              <a:t>on </a:t>
            </a:r>
            <a:r>
              <a:rPr lang="en-US" sz="2000" dirty="0" smtClean="0"/>
              <a:t>your credit report.</a:t>
            </a:r>
          </a:p>
          <a:p>
            <a:r>
              <a:rPr lang="en-US" sz="2000" dirty="0" smtClean="0"/>
              <a:t>Review your credit report annually.</a:t>
            </a:r>
          </a:p>
          <a:p>
            <a:r>
              <a:rPr lang="en-US" sz="2000" dirty="0" smtClean="0"/>
              <a:t>Verify the information on your credit report is accurate.</a:t>
            </a:r>
          </a:p>
          <a:p>
            <a:r>
              <a:rPr lang="en-US" sz="2000" dirty="0" smtClean="0"/>
              <a:t>Pay the minimum payment (or more) ON TIME each month.</a:t>
            </a:r>
          </a:p>
          <a:p>
            <a:r>
              <a:rPr lang="en-US" sz="2000" dirty="0" smtClean="0"/>
              <a:t>Avoid going over your credit limit</a:t>
            </a:r>
            <a:r>
              <a:rPr lang="en-US" sz="2000" dirty="0" smtClean="0"/>
              <a:t>.</a:t>
            </a:r>
            <a:endParaRPr lang="en-US" sz="2000" dirty="0" smtClean="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4</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6"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986139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5400" y="1194329"/>
            <a:ext cx="7024744" cy="1143000"/>
          </a:xfrm>
        </p:spPr>
        <p:txBody>
          <a:bodyPr>
            <a:normAutofit fontScale="90000"/>
          </a:bodyPr>
          <a:lstStyle/>
          <a:p>
            <a:r>
              <a:rPr lang="en-US" dirty="0"/>
              <a:t>Establishing Good </a:t>
            </a:r>
            <a:r>
              <a:rPr lang="en-US" dirty="0" smtClean="0"/>
              <a:t>Credit, </a:t>
            </a:r>
            <a:r>
              <a:rPr lang="en-US" sz="3100" dirty="0" smtClean="0"/>
              <a:t>Continued</a:t>
            </a:r>
            <a:endParaRPr lang="en-US" sz="3100" dirty="0"/>
          </a:p>
        </p:txBody>
      </p:sp>
      <p:sp>
        <p:nvSpPr>
          <p:cNvPr id="3" name="Content Placeholder 2"/>
          <p:cNvSpPr>
            <a:spLocks noGrp="1"/>
          </p:cNvSpPr>
          <p:nvPr>
            <p:ph idx="1"/>
          </p:nvPr>
        </p:nvSpPr>
        <p:spPr>
          <a:xfrm>
            <a:off x="1132651" y="2107529"/>
            <a:ext cx="6777317" cy="3802551"/>
          </a:xfrm>
        </p:spPr>
        <p:txBody>
          <a:bodyPr>
            <a:normAutofit/>
          </a:bodyPr>
          <a:lstStyle/>
          <a:p>
            <a:endParaRPr lang="en-US" sz="2000" dirty="0" smtClean="0"/>
          </a:p>
          <a:p>
            <a:r>
              <a:rPr lang="en-US" sz="2000" dirty="0" smtClean="0"/>
              <a:t>Charge only what you can afford to repay.</a:t>
            </a:r>
          </a:p>
          <a:p>
            <a:r>
              <a:rPr lang="en-US" sz="2000" dirty="0" smtClean="0"/>
              <a:t>Try to make a payment larger than the minimum payment in order to pay off the card faster.</a:t>
            </a:r>
          </a:p>
          <a:p>
            <a:r>
              <a:rPr lang="en-US" sz="2000" dirty="0" smtClean="0"/>
              <a:t>Keep your card in a safe place. Shred your receipts once your monthly statement has been verified.</a:t>
            </a:r>
          </a:p>
          <a:p>
            <a:r>
              <a:rPr lang="en-US" sz="2000" dirty="0" smtClean="0"/>
              <a:t>Keep your address current with your credit card company so your bill get delivered promptly.</a:t>
            </a:r>
          </a:p>
          <a:p>
            <a:r>
              <a:rPr lang="en-US" sz="2000" dirty="0" smtClean="0"/>
              <a:t>Sign up for E-Statements, if available.</a:t>
            </a:r>
          </a:p>
          <a:p>
            <a:endParaRPr lang="en-US" sz="2000" dirty="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5</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6"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1574850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Your Credit Reputation</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endParaRPr lang="en-US" sz="2000" dirty="0" smtClean="0"/>
          </a:p>
          <a:p>
            <a:r>
              <a:rPr lang="en-US" sz="2000" b="1" dirty="0" smtClean="0"/>
              <a:t>Character </a:t>
            </a:r>
            <a:r>
              <a:rPr lang="en-US" sz="2000" dirty="0" smtClean="0"/>
              <a:t>– </a:t>
            </a:r>
            <a:r>
              <a:rPr lang="en-US" sz="2000" dirty="0" smtClean="0"/>
              <a:t>how </a:t>
            </a:r>
            <a:r>
              <a:rPr lang="en-US" sz="2000" dirty="0" smtClean="0"/>
              <a:t>well you pay back borrowed money.</a:t>
            </a:r>
          </a:p>
          <a:p>
            <a:r>
              <a:rPr lang="en-US" sz="2000" b="1" dirty="0" smtClean="0"/>
              <a:t>Capacity</a:t>
            </a:r>
            <a:r>
              <a:rPr lang="en-US" sz="2000" dirty="0" smtClean="0"/>
              <a:t> – is defined as the financial ability to assume a certain amount of debt.</a:t>
            </a:r>
          </a:p>
          <a:p>
            <a:r>
              <a:rPr lang="en-US" sz="2000" b="1" dirty="0" smtClean="0"/>
              <a:t>Capital </a:t>
            </a:r>
            <a:r>
              <a:rPr lang="en-US" sz="2000" dirty="0" smtClean="0"/>
              <a:t>– consists of the financial assets at your disposal to pay off </a:t>
            </a:r>
            <a:r>
              <a:rPr lang="en-US" sz="2000" dirty="0" smtClean="0"/>
              <a:t>debt. This may include your car, home, stocks, bonds, mutual funds, etc.</a:t>
            </a:r>
            <a:endParaRPr lang="en-US" sz="2000" dirty="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6</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836077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fontScale="90000"/>
          </a:bodyPr>
          <a:lstStyle/>
          <a:p>
            <a:r>
              <a:rPr lang="en-US" dirty="0" smtClean="0"/>
              <a:t>Credit Reports and </a:t>
            </a:r>
            <a:br>
              <a:rPr lang="en-US" dirty="0" smtClean="0"/>
            </a:br>
            <a:r>
              <a:rPr lang="en-US" dirty="0" smtClean="0"/>
              <a:t>Credit Reporting Agencies</a:t>
            </a:r>
            <a:endParaRPr lang="en-US" dirty="0"/>
          </a:p>
        </p:txBody>
      </p:sp>
      <p:sp>
        <p:nvSpPr>
          <p:cNvPr id="3" name="Content Placeholder 2"/>
          <p:cNvSpPr>
            <a:spLocks noGrp="1"/>
          </p:cNvSpPr>
          <p:nvPr>
            <p:ph idx="1"/>
          </p:nvPr>
        </p:nvSpPr>
        <p:spPr>
          <a:xfrm>
            <a:off x="1371601" y="2323652"/>
            <a:ext cx="6400800" cy="3508977"/>
          </a:xfrm>
        </p:spPr>
        <p:txBody>
          <a:bodyPr>
            <a:normAutofit fontScale="92500" lnSpcReduction="10000"/>
          </a:bodyPr>
          <a:lstStyle/>
          <a:p>
            <a:endParaRPr lang="en-US" sz="2000" dirty="0" smtClean="0"/>
          </a:p>
          <a:p>
            <a:r>
              <a:rPr lang="en-US" sz="2000" dirty="0" smtClean="0"/>
              <a:t>Visit </a:t>
            </a:r>
            <a:r>
              <a:rPr lang="en-US" sz="2000" dirty="0" smtClean="0">
                <a:hlinkClick r:id="rId3"/>
              </a:rPr>
              <a:t>www.AnnualCreditReport.com</a:t>
            </a:r>
            <a:r>
              <a:rPr lang="en-US" sz="2000" dirty="0" smtClean="0"/>
              <a:t> to obtain a </a:t>
            </a:r>
            <a:r>
              <a:rPr lang="en-US" sz="2000" b="1" dirty="0" smtClean="0"/>
              <a:t>free</a:t>
            </a:r>
            <a:r>
              <a:rPr lang="en-US" sz="2000" dirty="0" smtClean="0"/>
              <a:t> credit report.</a:t>
            </a:r>
          </a:p>
          <a:p>
            <a:r>
              <a:rPr lang="en-US" sz="2000" dirty="0" smtClean="0"/>
              <a:t>You may also contact the 3 major credit reporting agencies below directly:</a:t>
            </a:r>
          </a:p>
          <a:p>
            <a:pPr lvl="1"/>
            <a:r>
              <a:rPr lang="en-US" sz="1800" dirty="0" smtClean="0">
                <a:hlinkClick r:id="rId4"/>
              </a:rPr>
              <a:t>www.Equifax.com</a:t>
            </a:r>
            <a:r>
              <a:rPr lang="en-US" sz="1800" dirty="0" smtClean="0"/>
              <a:t>  		</a:t>
            </a:r>
            <a:r>
              <a:rPr lang="en-US" sz="1800" dirty="0" smtClean="0"/>
              <a:t>800-685-1111</a:t>
            </a:r>
            <a:endParaRPr lang="en-US" sz="1800" dirty="0" smtClean="0"/>
          </a:p>
          <a:p>
            <a:pPr lvl="1"/>
            <a:r>
              <a:rPr lang="en-US" sz="1800" dirty="0" smtClean="0">
                <a:hlinkClick r:id="rId5"/>
              </a:rPr>
              <a:t>www.Experian.com</a:t>
            </a:r>
            <a:r>
              <a:rPr lang="en-US" sz="1800" dirty="0" smtClean="0"/>
              <a:t>		</a:t>
            </a:r>
            <a:r>
              <a:rPr lang="en-US" sz="1800" dirty="0" smtClean="0"/>
              <a:t>888-397-3742</a:t>
            </a:r>
            <a:endParaRPr lang="en-US" sz="1800" dirty="0" smtClean="0"/>
          </a:p>
          <a:p>
            <a:pPr lvl="1"/>
            <a:r>
              <a:rPr lang="en-US" sz="1800" dirty="0" smtClean="0">
                <a:hlinkClick r:id="rId6"/>
              </a:rPr>
              <a:t>www.Transunion.com</a:t>
            </a:r>
            <a:r>
              <a:rPr lang="en-US" sz="1800" dirty="0" smtClean="0"/>
              <a:t>	</a:t>
            </a:r>
            <a:r>
              <a:rPr lang="en-US" sz="1800" dirty="0" smtClean="0"/>
              <a:t>800-888-4213</a:t>
            </a:r>
            <a:endParaRPr lang="en-US" sz="1800" dirty="0" smtClean="0"/>
          </a:p>
          <a:p>
            <a:pPr marL="365760" lvl="1" indent="0">
              <a:buNone/>
            </a:pPr>
            <a:endParaRPr lang="en-US" sz="1800" dirty="0"/>
          </a:p>
          <a:p>
            <a:pPr marL="365760" lvl="1" indent="0">
              <a:buNone/>
            </a:pPr>
            <a:r>
              <a:rPr lang="en-US" sz="1800" dirty="0" smtClean="0"/>
              <a:t>Consumers are encouraged to review all 3 reports, as information may vary from one report to another.</a:t>
            </a:r>
            <a:endParaRPr lang="en-US" sz="1800" dirty="0"/>
          </a:p>
          <a:p>
            <a:pPr marL="365760" lvl="1" indent="0">
              <a:buNone/>
            </a:pPr>
            <a:r>
              <a:rPr lang="en-US" sz="1800" dirty="0" smtClean="0"/>
              <a:t>	</a:t>
            </a:r>
          </a:p>
          <a:p>
            <a:pPr lvl="1"/>
            <a:endParaRPr lang="en-US" sz="1800" dirty="0" smtClean="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7</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11"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373546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Your Credit Score</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pPr marL="68580" indent="0">
              <a:buNone/>
            </a:pPr>
            <a:r>
              <a:rPr lang="en-US" sz="2000" dirty="0" smtClean="0"/>
              <a:t>Lenders track your credit score and use it to determine if they should:</a:t>
            </a:r>
          </a:p>
          <a:p>
            <a:pPr lvl="1"/>
            <a:r>
              <a:rPr lang="en-US" sz="1800" dirty="0" smtClean="0"/>
              <a:t>Offer new credit</a:t>
            </a:r>
          </a:p>
          <a:p>
            <a:pPr lvl="1"/>
            <a:r>
              <a:rPr lang="en-US" sz="1800" dirty="0" smtClean="0"/>
              <a:t>Increase or decrease your interest rate</a:t>
            </a:r>
          </a:p>
          <a:p>
            <a:pPr lvl="1"/>
            <a:r>
              <a:rPr lang="en-US" sz="1800" dirty="0" smtClean="0"/>
              <a:t>Increase or decrease your credit limit</a:t>
            </a:r>
            <a:endParaRPr lang="en-US" sz="1800" dirty="0"/>
          </a:p>
          <a:p>
            <a:pPr marL="365760" lvl="1" indent="0">
              <a:buNone/>
            </a:pPr>
            <a:endParaRPr lang="en-US" sz="1800" dirty="0"/>
          </a:p>
          <a:p>
            <a:pPr marL="68580" indent="0">
              <a:buNone/>
            </a:pPr>
            <a:r>
              <a:rPr lang="en-US" sz="2000" dirty="0" smtClean="0"/>
              <a:t>A good credit score is vital part of your financial reputation. </a:t>
            </a:r>
            <a:r>
              <a:rPr lang="en-US" sz="2000" dirty="0" smtClean="0"/>
              <a:t>Request </a:t>
            </a:r>
            <a:r>
              <a:rPr lang="en-US" sz="2000" dirty="0" smtClean="0"/>
              <a:t>your credit score for small fee at:  </a:t>
            </a:r>
            <a:r>
              <a:rPr lang="en-US" sz="2000" dirty="0" smtClean="0">
                <a:hlinkClick r:id="rId3"/>
              </a:rPr>
              <a:t>www.AnnualCreditReport.com</a:t>
            </a:r>
            <a:r>
              <a:rPr lang="en-US" sz="2000" dirty="0" smtClean="0"/>
              <a:t>  or  </a:t>
            </a:r>
            <a:r>
              <a:rPr lang="en-US" sz="2000" dirty="0" smtClean="0">
                <a:hlinkClick r:id="rId4"/>
              </a:rPr>
              <a:t>www.MyFico.com</a:t>
            </a:r>
            <a:r>
              <a:rPr lang="en-US" sz="2000" dirty="0" smtClean="0"/>
              <a:t>.</a:t>
            </a:r>
            <a:endParaRPr lang="en-US" sz="2000" dirty="0" smtClean="0"/>
          </a:p>
          <a:p>
            <a:pPr marL="365760" lvl="1" indent="0">
              <a:buNone/>
            </a:pPr>
            <a:endParaRPr lang="en-US" sz="1800" dirty="0" smtClean="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8</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9"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668820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974288"/>
          </a:xfrm>
        </p:spPr>
        <p:txBody>
          <a:bodyPr>
            <a:normAutofit/>
          </a:bodyPr>
          <a:lstStyle/>
          <a:p>
            <a:r>
              <a:rPr lang="en-US" dirty="0" smtClean="0"/>
              <a:t>Credit Score Table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33497713"/>
              </p:ext>
            </p:extLst>
          </p:nvPr>
        </p:nvGraphicFramePr>
        <p:xfrm>
          <a:off x="1371600" y="2209800"/>
          <a:ext cx="7086600" cy="2811780"/>
        </p:xfrm>
        <a:graphic>
          <a:graphicData uri="http://schemas.openxmlformats.org/drawingml/2006/table">
            <a:tbl>
              <a:tblPr firstRow="1" bandRow="1">
                <a:tableStyleId>{5C22544A-7EE6-4342-B048-85BDC9FD1C3A}</a:tableStyleId>
              </a:tblPr>
              <a:tblGrid>
                <a:gridCol w="33528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468630">
                <a:tc>
                  <a:txBody>
                    <a:bodyPr/>
                    <a:lstStyle/>
                    <a:p>
                      <a:pPr algn="ctr"/>
                      <a:r>
                        <a:rPr lang="en-US" sz="2000" b="1" i="1" baseline="0" dirty="0" smtClean="0"/>
                        <a:t>Range</a:t>
                      </a:r>
                      <a:endParaRPr lang="en-US" sz="2000" b="1" i="1" baseline="0" dirty="0"/>
                    </a:p>
                  </a:txBody>
                  <a:tcPr/>
                </a:tc>
                <a:tc>
                  <a:txBody>
                    <a:bodyPr/>
                    <a:lstStyle/>
                    <a:p>
                      <a:pPr algn="ctr"/>
                      <a:r>
                        <a:rPr lang="en-US" sz="2000" b="1" i="1" baseline="0" dirty="0" smtClean="0"/>
                        <a:t>Rating</a:t>
                      </a:r>
                      <a:endParaRPr lang="en-US" sz="2000" b="1" i="1" baseline="0" dirty="0"/>
                    </a:p>
                  </a:txBody>
                  <a:tcPr/>
                </a:tc>
                <a:extLst>
                  <a:ext uri="{0D108BD9-81ED-4DB2-BD59-A6C34878D82A}">
                    <a16:rowId xmlns:a16="http://schemas.microsoft.com/office/drawing/2014/main" val="10000"/>
                  </a:ext>
                </a:extLst>
              </a:tr>
              <a:tr h="468630">
                <a:tc>
                  <a:txBody>
                    <a:bodyPr/>
                    <a:lstStyle/>
                    <a:p>
                      <a:pPr algn="ctr"/>
                      <a:r>
                        <a:rPr lang="en-US" sz="2000" b="1" i="1" baseline="0" dirty="0" smtClean="0"/>
                        <a:t>730-850</a:t>
                      </a:r>
                      <a:endParaRPr lang="en-US" sz="2000" b="1" i="1" baseline="0" dirty="0"/>
                    </a:p>
                  </a:txBody>
                  <a:tcPr/>
                </a:tc>
                <a:tc>
                  <a:txBody>
                    <a:bodyPr/>
                    <a:lstStyle/>
                    <a:p>
                      <a:pPr algn="ctr"/>
                      <a:r>
                        <a:rPr lang="en-US" sz="2000" b="1" i="1" baseline="0" dirty="0" smtClean="0"/>
                        <a:t>Excellent</a:t>
                      </a:r>
                      <a:endParaRPr lang="en-US" sz="2000" b="1" i="1" baseline="0" dirty="0"/>
                    </a:p>
                  </a:txBody>
                  <a:tcPr/>
                </a:tc>
                <a:extLst>
                  <a:ext uri="{0D108BD9-81ED-4DB2-BD59-A6C34878D82A}">
                    <a16:rowId xmlns:a16="http://schemas.microsoft.com/office/drawing/2014/main" val="10001"/>
                  </a:ext>
                </a:extLst>
              </a:tr>
              <a:tr h="468630">
                <a:tc>
                  <a:txBody>
                    <a:bodyPr/>
                    <a:lstStyle/>
                    <a:p>
                      <a:pPr algn="ctr"/>
                      <a:r>
                        <a:rPr lang="en-US" sz="2000" b="1" i="1" baseline="0" dirty="0" smtClean="0"/>
                        <a:t>700 – 729</a:t>
                      </a:r>
                      <a:endParaRPr lang="en-US" sz="2000" b="1" i="1" baseline="0" dirty="0"/>
                    </a:p>
                  </a:txBody>
                  <a:tcPr/>
                </a:tc>
                <a:tc>
                  <a:txBody>
                    <a:bodyPr/>
                    <a:lstStyle/>
                    <a:p>
                      <a:pPr algn="ctr"/>
                      <a:r>
                        <a:rPr lang="en-US" sz="2000" b="1" i="1" baseline="0" dirty="0" smtClean="0"/>
                        <a:t>Great</a:t>
                      </a:r>
                      <a:endParaRPr lang="en-US" sz="2000" b="1" i="1" baseline="0" dirty="0"/>
                    </a:p>
                  </a:txBody>
                  <a:tcPr/>
                </a:tc>
                <a:extLst>
                  <a:ext uri="{0D108BD9-81ED-4DB2-BD59-A6C34878D82A}">
                    <a16:rowId xmlns:a16="http://schemas.microsoft.com/office/drawing/2014/main" val="10002"/>
                  </a:ext>
                </a:extLst>
              </a:tr>
              <a:tr h="468630">
                <a:tc>
                  <a:txBody>
                    <a:bodyPr/>
                    <a:lstStyle/>
                    <a:p>
                      <a:pPr algn="ctr"/>
                      <a:r>
                        <a:rPr lang="en-US" sz="2000" b="1" i="1" baseline="0" dirty="0" smtClean="0"/>
                        <a:t>670 – 699</a:t>
                      </a:r>
                      <a:endParaRPr lang="en-US" sz="2000" b="1" i="1" baseline="0" dirty="0"/>
                    </a:p>
                  </a:txBody>
                  <a:tcPr/>
                </a:tc>
                <a:tc>
                  <a:txBody>
                    <a:bodyPr/>
                    <a:lstStyle/>
                    <a:p>
                      <a:pPr algn="ctr"/>
                      <a:r>
                        <a:rPr lang="en-US" sz="2000" b="1" i="1" baseline="0" dirty="0" smtClean="0"/>
                        <a:t>Good</a:t>
                      </a:r>
                      <a:endParaRPr lang="en-US" sz="2000" b="1" i="1" baseline="0" dirty="0"/>
                    </a:p>
                  </a:txBody>
                  <a:tcPr/>
                </a:tc>
                <a:extLst>
                  <a:ext uri="{0D108BD9-81ED-4DB2-BD59-A6C34878D82A}">
                    <a16:rowId xmlns:a16="http://schemas.microsoft.com/office/drawing/2014/main" val="10003"/>
                  </a:ext>
                </a:extLst>
              </a:tr>
              <a:tr h="468630">
                <a:tc>
                  <a:txBody>
                    <a:bodyPr/>
                    <a:lstStyle/>
                    <a:p>
                      <a:pPr algn="ctr"/>
                      <a:r>
                        <a:rPr lang="en-US" sz="2000" b="1" i="1" baseline="0" dirty="0" smtClean="0"/>
                        <a:t>585 – 669</a:t>
                      </a:r>
                      <a:endParaRPr lang="en-US" sz="2000" b="1" i="1" baseline="0" dirty="0"/>
                    </a:p>
                  </a:txBody>
                  <a:tcPr/>
                </a:tc>
                <a:tc>
                  <a:txBody>
                    <a:bodyPr/>
                    <a:lstStyle/>
                    <a:p>
                      <a:pPr algn="ctr"/>
                      <a:r>
                        <a:rPr lang="en-US" sz="2000" b="1" i="1" baseline="0" dirty="0" smtClean="0"/>
                        <a:t>Average</a:t>
                      </a:r>
                      <a:endParaRPr lang="en-US" sz="2000" b="1" i="1" baseline="0" dirty="0"/>
                    </a:p>
                  </a:txBody>
                  <a:tcPr/>
                </a:tc>
                <a:extLst>
                  <a:ext uri="{0D108BD9-81ED-4DB2-BD59-A6C34878D82A}">
                    <a16:rowId xmlns:a16="http://schemas.microsoft.com/office/drawing/2014/main" val="10004"/>
                  </a:ext>
                </a:extLst>
              </a:tr>
              <a:tr h="468630">
                <a:tc>
                  <a:txBody>
                    <a:bodyPr/>
                    <a:lstStyle/>
                    <a:p>
                      <a:pPr algn="ctr"/>
                      <a:r>
                        <a:rPr lang="en-US" sz="2000" b="1" i="1" baseline="0" dirty="0" smtClean="0"/>
                        <a:t>300 – 584</a:t>
                      </a:r>
                      <a:endParaRPr lang="en-US" sz="2000" b="1" i="1" baseline="0" dirty="0"/>
                    </a:p>
                  </a:txBody>
                  <a:tcPr/>
                </a:tc>
                <a:tc>
                  <a:txBody>
                    <a:bodyPr/>
                    <a:lstStyle/>
                    <a:p>
                      <a:pPr algn="ctr"/>
                      <a:r>
                        <a:rPr lang="en-US" sz="2000" b="1" i="1" baseline="0" dirty="0" smtClean="0"/>
                        <a:t>Bad</a:t>
                      </a:r>
                      <a:endParaRPr lang="en-US" sz="2000" b="1" i="1" baseline="0" dirty="0"/>
                    </a:p>
                  </a:txBody>
                  <a:tcPr/>
                </a:tc>
                <a:extLst>
                  <a:ext uri="{0D108BD9-81ED-4DB2-BD59-A6C34878D82A}">
                    <a16:rowId xmlns:a16="http://schemas.microsoft.com/office/drawing/2014/main" val="10005"/>
                  </a:ext>
                </a:extLst>
              </a:tr>
            </a:tbl>
          </a:graphicData>
        </a:graphic>
      </p:graphicFrame>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9</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449550" y="5562600"/>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7696524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1644</TotalTime>
  <Words>1741</Words>
  <Application>Microsoft Office PowerPoint</Application>
  <PresentationFormat>On-screen Show (4:3)</PresentationFormat>
  <Paragraphs>190</Paragraphs>
  <Slides>20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Verdana</vt:lpstr>
      <vt:lpstr>Wingdings 2</vt:lpstr>
      <vt:lpstr>Austin</vt:lpstr>
      <vt:lpstr>Managing Your Credit</vt:lpstr>
      <vt:lpstr>Managing Your Credit</vt:lpstr>
      <vt:lpstr>To Do List:</vt:lpstr>
      <vt:lpstr>Establishing Good Credit</vt:lpstr>
      <vt:lpstr>Establishing Good Credit, Continued</vt:lpstr>
      <vt:lpstr>Your Credit Reputation</vt:lpstr>
      <vt:lpstr>Credit Reports and  Credit Reporting Agencies</vt:lpstr>
      <vt:lpstr>Your Credit Score</vt:lpstr>
      <vt:lpstr>Credit Score Table</vt:lpstr>
      <vt:lpstr>Credit Report Verification</vt:lpstr>
      <vt:lpstr>Correcting Errors on your Credit Report</vt:lpstr>
      <vt:lpstr>Protecting your Identity</vt:lpstr>
      <vt:lpstr>Protecting your Identity</vt:lpstr>
      <vt:lpstr>If your Identity is Stolen – Immediately Contact</vt:lpstr>
      <vt:lpstr>If your Identity is Stolen</vt:lpstr>
      <vt:lpstr>Tips to Remember</vt:lpstr>
      <vt:lpstr>Navigating your  Financial Future</vt:lpstr>
      <vt:lpstr>Contact us </vt:lpstr>
      <vt:lpstr>Questions?</vt:lpstr>
      <vt:lpstr>Thank you for attending  this presentation.</vt:lpstr>
    </vt:vector>
  </TitlesOfParts>
  <Company>Florida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Aid Overview</dc:title>
  <dc:creator>auxierl</dc:creator>
  <cp:lastModifiedBy>Bailey, Carol</cp:lastModifiedBy>
  <cp:revision>65</cp:revision>
  <cp:lastPrinted>2018-06-08T12:46:02Z</cp:lastPrinted>
  <dcterms:created xsi:type="dcterms:W3CDTF">2014-07-15T18:41:34Z</dcterms:created>
  <dcterms:modified xsi:type="dcterms:W3CDTF">2018-06-08T12:47:11Z</dcterms:modified>
</cp:coreProperties>
</file>