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7"/>
  </p:notesMasterIdLst>
  <p:sldIdLst>
    <p:sldId id="256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4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E83B-49D5-4289-A46A-2F230B496353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079B-585D-49B4-A45C-6ABA6586B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8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3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02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4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3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9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7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0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4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9B-585D-49B4-A45C-6ABA6586B4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4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3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4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1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7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3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4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5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97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jpeg"/><Relationship Id="rId3" Type="http://schemas.openxmlformats.org/officeDocument/2006/relationships/hyperlink" Target="http://www.navigatingyourfuture.org/" TargetMode="External"/><Relationship Id="rId7" Type="http://schemas.openxmlformats.org/officeDocument/2006/relationships/hyperlink" Target="http://www.finaid.org/" TargetMode="Externa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pingyourfuture.org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studentaid.ed.gov/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nslds.ed.gov/" TargetMode="Externa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hyperlink" Target="http://www.navigatingyourfutu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osfa@fldoe.or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studentaid.ed.gov/sa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744" y="2267809"/>
            <a:ext cx="3313355" cy="2362200"/>
          </a:xfrm>
        </p:spPr>
        <p:txBody>
          <a:bodyPr>
            <a:normAutofit/>
          </a:bodyPr>
          <a:lstStyle/>
          <a:p>
            <a:r>
              <a:rPr lang="en-US" dirty="0"/>
              <a:t>Stay, </a:t>
            </a:r>
            <a:r>
              <a:rPr lang="en-US" dirty="0" smtClean="0"/>
              <a:t>Stop </a:t>
            </a:r>
            <a:r>
              <a:rPr lang="en-US" dirty="0"/>
              <a:t>or </a:t>
            </a:r>
            <a:r>
              <a:rPr lang="en-US" dirty="0" smtClean="0"/>
              <a:t>Drop?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Office of Student Financial Assistance</a:t>
            </a:r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1010116"/>
            <a:ext cx="1141112" cy="5847884"/>
            <a:chOff x="-11773" y="1447800"/>
            <a:chExt cx="1154773" cy="5089525"/>
          </a:xfrm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92616"/>
            <a:ext cx="7024744" cy="1143000"/>
          </a:xfrm>
        </p:spPr>
        <p:txBody>
          <a:bodyPr>
            <a:noAutofit/>
          </a:bodyPr>
          <a:lstStyle/>
          <a:p>
            <a:r>
              <a:rPr lang="en-US" dirty="0"/>
              <a:t>If you decide to drop from </a:t>
            </a:r>
            <a:r>
              <a:rPr lang="en-US" dirty="0" smtClean="0"/>
              <a:t>school</a:t>
            </a:r>
            <a:r>
              <a:rPr lang="en-US" dirty="0"/>
              <a:t>: </a:t>
            </a:r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73" y="27432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Contact </a:t>
            </a:r>
            <a:r>
              <a:rPr lang="en-US" dirty="0"/>
              <a:t>your </a:t>
            </a:r>
            <a:r>
              <a:rPr lang="en-US" dirty="0" smtClean="0"/>
              <a:t>student loan servicer to update </a:t>
            </a:r>
            <a:r>
              <a:rPr lang="en-US" dirty="0"/>
              <a:t>contact information and notify of change in enrollment status.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onli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31" y="4194777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9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702" y="1060295"/>
            <a:ext cx="7024744" cy="1143000"/>
          </a:xfrm>
        </p:spPr>
        <p:txBody>
          <a:bodyPr/>
          <a:lstStyle/>
          <a:p>
            <a:r>
              <a:rPr lang="en-US" dirty="0" smtClean="0"/>
              <a:t>Resources to Assist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4483"/>
            <a:ext cx="6777317" cy="38100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For more information about budgeting, credit, repayment of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/>
              <a:t>l</a:t>
            </a:r>
            <a:r>
              <a:rPr lang="en-US" smtClean="0"/>
              <a:t>oan </a:t>
            </a:r>
            <a:r>
              <a:rPr lang="en-US" smtClean="0"/>
              <a:t>debt </a:t>
            </a:r>
            <a:r>
              <a:rPr lang="en-US" dirty="0" smtClean="0"/>
              <a:t>and servicers visit:</a:t>
            </a:r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www.NavigatingYourFuture.org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www.NSLDS.ed.gov</a:t>
            </a:r>
            <a:endParaRPr lang="en-US" dirty="0"/>
          </a:p>
          <a:p>
            <a:r>
              <a:rPr lang="en-US" dirty="0">
                <a:hlinkClick r:id="rId5"/>
              </a:rPr>
              <a:t>www.StudentAid.ed.gov</a:t>
            </a:r>
            <a:endParaRPr lang="en-US" dirty="0"/>
          </a:p>
          <a:p>
            <a:r>
              <a:rPr lang="en-US" dirty="0">
                <a:hlinkClick r:id="rId6"/>
              </a:rPr>
              <a:t>www.MappingYourFuture.org</a:t>
            </a:r>
            <a:endParaRPr lang="en-US" dirty="0"/>
          </a:p>
          <a:p>
            <a:r>
              <a:rPr lang="en-US" dirty="0" smtClean="0">
                <a:hlinkClick r:id="rId7"/>
              </a:rPr>
              <a:t>www.FinAid.org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8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sianFemale_HR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CaucasianFemale_HR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05829"/>
            <a:ext cx="7024744" cy="1143000"/>
          </a:xfrm>
        </p:spPr>
        <p:txBody>
          <a:bodyPr/>
          <a:lstStyle/>
          <a:p>
            <a:r>
              <a:rPr lang="en-US" dirty="0" smtClean="0"/>
              <a:t>Resources to 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671" y="2765041"/>
            <a:ext cx="6777317" cy="35089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/>
              <a:t>Download our brochure:  Stay, Stop, or Drop? 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Visit Navigating </a:t>
            </a:r>
            <a:r>
              <a:rPr lang="en-US" dirty="0"/>
              <a:t>Your Financial Future: </a:t>
            </a:r>
            <a:endParaRPr lang="en-US" dirty="0" smtClean="0"/>
          </a:p>
          <a:p>
            <a:pPr marL="68580" indent="0">
              <a:lnSpc>
                <a:spcPct val="80000"/>
              </a:lnSpc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pPr marL="68580" indent="0" algn="ctr"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www.NavigatingYourFuture.org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9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7664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323652"/>
            <a:ext cx="64008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osfa@fldoe.org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Telephone: 888-827-2004 </a:t>
            </a:r>
          </a:p>
          <a:p>
            <a:r>
              <a:rPr lang="en-US" dirty="0" smtClean="0"/>
              <a:t>OSFA Outreach:</a:t>
            </a:r>
          </a:p>
          <a:p>
            <a:pPr marL="365760" lvl="1" indent="0">
              <a:buNone/>
            </a:pPr>
            <a:r>
              <a:rPr lang="en-US" dirty="0" smtClean="0"/>
              <a:t>Pedro “Pete” Hernandez</a:t>
            </a:r>
          </a:p>
          <a:p>
            <a:pPr marL="365760" lvl="1" indent="0">
              <a:buNone/>
            </a:pPr>
            <a:r>
              <a:rPr lang="en-US" dirty="0" smtClean="0"/>
              <a:t>(850)245-1821</a:t>
            </a:r>
          </a:p>
          <a:p>
            <a:pPr marL="365760" lvl="1" indent="0">
              <a:buNone/>
            </a:pPr>
            <a:r>
              <a:rPr lang="en-US" dirty="0" smtClean="0"/>
              <a:t>Pedro.Hernandez@fldoe.org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72594"/>
            <a:ext cx="352124" cy="423004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  <a:effectLst>
            <a:glow rad="63500">
              <a:schemeClr val="accent1">
                <a:lumMod val="75000"/>
                <a:alpha val="40000"/>
              </a:schemeClr>
            </a:glow>
          </a:effectLst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87932"/>
            <a:ext cx="3229276" cy="1055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84096"/>
            <a:ext cx="16002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9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5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10116"/>
            <a:ext cx="7024744" cy="1143000"/>
          </a:xfrm>
        </p:spPr>
        <p:txBody>
          <a:bodyPr/>
          <a:lstStyle/>
          <a:p>
            <a:r>
              <a:rPr lang="en-US" dirty="0"/>
              <a:t>Stay, </a:t>
            </a:r>
            <a:r>
              <a:rPr lang="en-US" dirty="0" smtClean="0"/>
              <a:t>Stop </a:t>
            </a:r>
            <a:r>
              <a:rPr lang="en-US" dirty="0"/>
              <a:t>or Drop?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60" y="2057824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How </a:t>
            </a:r>
            <a:r>
              <a:rPr lang="en-US" dirty="0"/>
              <a:t>your decision may impact your financial </a:t>
            </a:r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Today </a:t>
            </a:r>
            <a:endParaRPr lang="en-US" dirty="0"/>
          </a:p>
          <a:p>
            <a:pPr lvl="1"/>
            <a:r>
              <a:rPr lang="en-US" dirty="0" smtClean="0"/>
              <a:t>This  Semester/Quarter</a:t>
            </a:r>
          </a:p>
          <a:p>
            <a:pPr lvl="1"/>
            <a:r>
              <a:rPr lang="en-US" dirty="0" smtClean="0"/>
              <a:t>Next Semester/Quarter</a:t>
            </a:r>
            <a:endParaRPr lang="en-US" dirty="0"/>
          </a:p>
          <a:p>
            <a:pPr lvl="1"/>
            <a:r>
              <a:rPr lang="en-US" dirty="0" smtClean="0"/>
              <a:t>Next Academic 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8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58" y="1504949"/>
            <a:ext cx="6620434" cy="114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Goal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616" y="2478403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Participants will gain an understanding of assistance available for each decision: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Stay </a:t>
            </a:r>
            <a:r>
              <a:rPr lang="en-US" dirty="0"/>
              <a:t>in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attending school for a period of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Drop </a:t>
            </a:r>
            <a:r>
              <a:rPr lang="en-US" dirty="0"/>
              <a:t>out of school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8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/>
          </a:bodyPr>
          <a:lstStyle/>
          <a:p>
            <a:r>
              <a:rPr lang="en-US" dirty="0" smtClean="0"/>
              <a:t>Why the decision?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228177"/>
            <a:ext cx="6777317" cy="3775229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Common reasons student must decide whether to stay in, </a:t>
            </a:r>
            <a:r>
              <a:rPr lang="en-US" dirty="0" smtClean="0"/>
              <a:t>stop or drop out of </a:t>
            </a:r>
            <a:r>
              <a:rPr lang="en-US" dirty="0"/>
              <a:t>school:</a:t>
            </a:r>
          </a:p>
          <a:p>
            <a:pPr marL="617220" lvl="2"/>
            <a:r>
              <a:rPr lang="en-US" sz="2200" dirty="0"/>
              <a:t>Health issues</a:t>
            </a:r>
          </a:p>
          <a:p>
            <a:pPr marL="617220" lvl="2"/>
            <a:r>
              <a:rPr lang="en-US" sz="2200" dirty="0"/>
              <a:t>Family burdens</a:t>
            </a:r>
          </a:p>
          <a:p>
            <a:pPr marL="617220" lvl="2"/>
            <a:r>
              <a:rPr lang="en-US" sz="2200" dirty="0"/>
              <a:t>Employment demands</a:t>
            </a:r>
          </a:p>
          <a:p>
            <a:pPr marL="617220" lvl="2"/>
            <a:r>
              <a:rPr lang="en-US" sz="2200" dirty="0"/>
              <a:t>Lack of academic progress</a:t>
            </a:r>
          </a:p>
          <a:p>
            <a:pPr marL="617220" lvl="2"/>
            <a:r>
              <a:rPr lang="en-US" sz="2200" dirty="0"/>
              <a:t>Attendance issues                                 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13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78113"/>
            <a:ext cx="7091944" cy="854989"/>
          </a:xfrm>
        </p:spPr>
        <p:txBody>
          <a:bodyPr>
            <a:noAutofit/>
          </a:bodyPr>
          <a:lstStyle/>
          <a:p>
            <a:r>
              <a:rPr lang="en-US" dirty="0" smtClean="0"/>
              <a:t>Seek Key People for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2584470"/>
            <a:ext cx="6777317" cy="3508977"/>
          </a:xfrm>
        </p:spPr>
        <p:txBody>
          <a:bodyPr/>
          <a:lstStyle/>
          <a:p>
            <a:r>
              <a:rPr lang="en-US" dirty="0"/>
              <a:t>Academic Advisors</a:t>
            </a:r>
          </a:p>
          <a:p>
            <a:r>
              <a:rPr lang="en-US" dirty="0"/>
              <a:t>Financial Aid Staff</a:t>
            </a:r>
          </a:p>
          <a:p>
            <a:r>
              <a:rPr lang="en-US" dirty="0"/>
              <a:t>Student Service Counselors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Credit_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78" y="4322559"/>
            <a:ext cx="2009019" cy="177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11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71650"/>
            <a:ext cx="7291040" cy="754441"/>
          </a:xfrm>
        </p:spPr>
        <p:txBody>
          <a:bodyPr>
            <a:noAutofit/>
          </a:bodyPr>
          <a:lstStyle/>
          <a:p>
            <a:r>
              <a:rPr lang="en-US" dirty="0" smtClean="0"/>
              <a:t>If you </a:t>
            </a:r>
            <a:r>
              <a:rPr lang="en-US" dirty="0"/>
              <a:t>d</a:t>
            </a:r>
            <a:r>
              <a:rPr lang="en-US" dirty="0" smtClean="0"/>
              <a:t>ecide to </a:t>
            </a:r>
            <a:r>
              <a:rPr lang="en-US" dirty="0"/>
              <a:t>s</a:t>
            </a:r>
            <a:r>
              <a:rPr lang="en-US" dirty="0" smtClean="0"/>
              <a:t>tay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46" y="27432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/>
              <a:t>Financial Aid</a:t>
            </a:r>
          </a:p>
          <a:p>
            <a:r>
              <a:rPr lang="en-US" dirty="0"/>
              <a:t>Childcare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Tutoring</a:t>
            </a:r>
          </a:p>
          <a:p>
            <a:r>
              <a:rPr lang="en-US" dirty="0" smtClean="0"/>
              <a:t>Employment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8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82" y="1402141"/>
            <a:ext cx="702474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If you decide to stop temporarily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282" y="2743200"/>
            <a:ext cx="6777317" cy="3508977"/>
          </a:xfrm>
        </p:spPr>
        <p:txBody>
          <a:bodyPr/>
          <a:lstStyle/>
          <a:p>
            <a:r>
              <a:rPr lang="en-US" dirty="0"/>
              <a:t>Temporary Leave of Absence</a:t>
            </a:r>
          </a:p>
          <a:p>
            <a:r>
              <a:rPr lang="en-US" dirty="0"/>
              <a:t>Medical Leave</a:t>
            </a:r>
          </a:p>
          <a:p>
            <a:r>
              <a:rPr lang="en-US" dirty="0"/>
              <a:t>Military Leave</a:t>
            </a:r>
          </a:p>
          <a:p>
            <a:r>
              <a:rPr lang="en-US" dirty="0"/>
              <a:t>Changes in Employment Schedule</a:t>
            </a:r>
          </a:p>
          <a:p>
            <a:r>
              <a:rPr lang="en-US" dirty="0"/>
              <a:t>Special Circumstances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8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sianFe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Cauc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6" y="1330247"/>
            <a:ext cx="70337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decide to drop from school: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366" y="2743199"/>
            <a:ext cx="6777317" cy="3585177"/>
          </a:xfrm>
        </p:spPr>
        <p:txBody>
          <a:bodyPr/>
          <a:lstStyle/>
          <a:p>
            <a:r>
              <a:rPr lang="en-US" sz="2200" dirty="0" smtClean="0"/>
              <a:t>Visit </a:t>
            </a:r>
            <a:r>
              <a:rPr lang="en-US" sz="2200" dirty="0"/>
              <a:t>the </a:t>
            </a:r>
            <a:r>
              <a:rPr lang="en-US" sz="2200" dirty="0" smtClean="0"/>
              <a:t>financial </a:t>
            </a:r>
            <a:r>
              <a:rPr lang="en-US" sz="2200" dirty="0"/>
              <a:t>a</a:t>
            </a:r>
            <a:r>
              <a:rPr lang="en-US" sz="2200" dirty="0" smtClean="0"/>
              <a:t>id office</a:t>
            </a:r>
          </a:p>
          <a:p>
            <a:r>
              <a:rPr lang="en-US" sz="2200" dirty="0"/>
              <a:t>H</a:t>
            </a:r>
            <a:r>
              <a:rPr lang="en-US" sz="2200" dirty="0" smtClean="0"/>
              <a:t>ow </a:t>
            </a:r>
            <a:r>
              <a:rPr lang="en-US" sz="2200" dirty="0"/>
              <a:t>will this affect your future aid eligibility?  </a:t>
            </a:r>
          </a:p>
          <a:p>
            <a:r>
              <a:rPr lang="en-US" sz="2200" dirty="0"/>
              <a:t>Will you need to pay back money to the school?  </a:t>
            </a:r>
          </a:p>
          <a:p>
            <a:r>
              <a:rPr lang="en-US" sz="2200" dirty="0"/>
              <a:t>Do you have student loans? </a:t>
            </a:r>
            <a:endParaRPr lang="en-US" sz="2200" dirty="0" smtClean="0"/>
          </a:p>
          <a:p>
            <a:r>
              <a:rPr lang="en-US" sz="2200" dirty="0" smtClean="0"/>
              <a:t>When </a:t>
            </a:r>
            <a:r>
              <a:rPr lang="en-US" sz="2200" dirty="0"/>
              <a:t>will you enter repayment?</a:t>
            </a:r>
          </a:p>
          <a:p>
            <a:r>
              <a:rPr lang="en-US" sz="2200" dirty="0" smtClean="0">
                <a:solidFill>
                  <a:srgbClr val="C00000"/>
                </a:solidFill>
                <a:hlinkClick r:id="rId3"/>
              </a:rPr>
              <a:t>studentaid.ed.gov/</a:t>
            </a:r>
            <a:r>
              <a:rPr lang="en-US" sz="2200" dirty="0" err="1" smtClean="0">
                <a:solidFill>
                  <a:srgbClr val="C00000"/>
                </a:solidFill>
                <a:hlinkClick r:id="rId3"/>
              </a:rPr>
              <a:t>sa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dirty="0"/>
          </a:p>
          <a:p>
            <a:pPr marL="6858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8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69" y="1604914"/>
            <a:ext cx="7024744" cy="1143000"/>
          </a:xfrm>
        </p:spPr>
        <p:txBody>
          <a:bodyPr>
            <a:noAutofit/>
          </a:bodyPr>
          <a:lstStyle/>
          <a:p>
            <a:r>
              <a:rPr lang="en-US" dirty="0"/>
              <a:t>If you decide to drop from </a:t>
            </a:r>
            <a:r>
              <a:rPr lang="en-US" dirty="0" smtClean="0"/>
              <a:t>school</a:t>
            </a:r>
            <a:r>
              <a:rPr lang="en-US" dirty="0"/>
              <a:t>: </a:t>
            </a: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969" y="2478403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endParaRPr lang="en-US" dirty="0"/>
          </a:p>
          <a:p>
            <a:r>
              <a:rPr lang="en-US" dirty="0" smtClean="0"/>
              <a:t>Visit </a:t>
            </a:r>
            <a:r>
              <a:rPr lang="en-US" dirty="0"/>
              <a:t>the Registrar’s office </a:t>
            </a:r>
            <a:r>
              <a:rPr lang="en-US" dirty="0" smtClean="0"/>
              <a:t>to complete the formal </a:t>
            </a:r>
            <a:r>
              <a:rPr lang="en-US" dirty="0"/>
              <a:t>withdrawal process.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5" descr="C:\Documents and Settings\smithj\Local Settings\Temporary Internet Files\Content.IE5\MWJV9LUC\MP900443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087" y="4065201"/>
            <a:ext cx="175260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0"/>
            <a:ext cx="1141112" cy="6858000"/>
            <a:chOff x="-11773" y="1447800"/>
            <a:chExt cx="1154773" cy="5089525"/>
          </a:xfrm>
        </p:grpSpPr>
        <p:pic>
          <p:nvPicPr>
            <p:cNvPr id="9" name="Picture 14" descr="Retouched_AfricanMale_HR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13443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AsianFemale_HR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" y="5245100"/>
              <a:ext cx="1149421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CaucasianFemale_HR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62" y="2663825"/>
              <a:ext cx="11430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Retouched_Group_HR_27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2875"/>
              <a:ext cx="1143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626"/>
            <a:ext cx="1447800" cy="627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566801"/>
            <a:ext cx="3229276" cy="10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4A3521"/>
      </a:hlink>
      <a:folHlink>
        <a:srgbClr val="4A352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340</Words>
  <Application>Microsoft Office PowerPoint</Application>
  <PresentationFormat>On-screen Show (4:3)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Wingdings 2</vt:lpstr>
      <vt:lpstr>Austin</vt:lpstr>
      <vt:lpstr>1_Austin</vt:lpstr>
      <vt:lpstr>Stay, Stop or Drop?</vt:lpstr>
      <vt:lpstr>Stay, Stop or Drop?</vt:lpstr>
      <vt:lpstr>  Goal  </vt:lpstr>
      <vt:lpstr>Why the decision?</vt:lpstr>
      <vt:lpstr>Seek Key People for Advice</vt:lpstr>
      <vt:lpstr>If you decide to stay in school </vt:lpstr>
      <vt:lpstr>If you decide to stop temporarily</vt:lpstr>
      <vt:lpstr>If you decide to drop from school: Step 1</vt:lpstr>
      <vt:lpstr>If you decide to drop from school: Step 2</vt:lpstr>
      <vt:lpstr>If you decide to drop from school: Step 3</vt:lpstr>
      <vt:lpstr>Resources to Assist </vt:lpstr>
      <vt:lpstr>Resources to Assist</vt:lpstr>
      <vt:lpstr>Contact Us </vt:lpstr>
      <vt:lpstr>Questions?</vt:lpstr>
    </vt:vector>
  </TitlesOfParts>
  <Company>Florida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Overview</dc:title>
  <dc:creator>auxierl</dc:creator>
  <cp:lastModifiedBy>Bailey, Carol</cp:lastModifiedBy>
  <cp:revision>57</cp:revision>
  <dcterms:created xsi:type="dcterms:W3CDTF">2014-07-15T18:41:34Z</dcterms:created>
  <dcterms:modified xsi:type="dcterms:W3CDTF">2018-06-08T14:46:46Z</dcterms:modified>
</cp:coreProperties>
</file>